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61" r:id="rId3"/>
    <p:sldId id="262" r:id="rId4"/>
    <p:sldId id="263" r:id="rId5"/>
    <p:sldId id="264" r:id="rId6"/>
    <p:sldId id="266" r:id="rId7"/>
    <p:sldId id="265" r:id="rId8"/>
    <p:sldId id="427" r:id="rId9"/>
    <p:sldId id="428" r:id="rId10"/>
    <p:sldId id="429" r:id="rId11"/>
    <p:sldId id="282" r:id="rId12"/>
    <p:sldId id="283" r:id="rId13"/>
    <p:sldId id="341" r:id="rId14"/>
    <p:sldId id="343" r:id="rId15"/>
    <p:sldId id="344" r:id="rId16"/>
    <p:sldId id="345" r:id="rId17"/>
    <p:sldId id="430" r:id="rId18"/>
    <p:sldId id="347" r:id="rId19"/>
    <p:sldId id="348" r:id="rId20"/>
    <p:sldId id="267" r:id="rId21"/>
    <p:sldId id="268" r:id="rId22"/>
    <p:sldId id="269" r:id="rId23"/>
    <p:sldId id="270" r:id="rId24"/>
    <p:sldId id="271" r:id="rId25"/>
    <p:sldId id="272" r:id="rId26"/>
    <p:sldId id="273" r:id="rId27"/>
    <p:sldId id="274" r:id="rId28"/>
    <p:sldId id="275" r:id="rId29"/>
    <p:sldId id="276" r:id="rId30"/>
    <p:sldId id="277" r:id="rId31"/>
    <p:sldId id="297" r:id="rId32"/>
    <p:sldId id="298" r:id="rId33"/>
    <p:sldId id="349" r:id="rId34"/>
    <p:sldId id="350" r:id="rId35"/>
    <p:sldId id="351" r:id="rId36"/>
    <p:sldId id="300" r:id="rId37"/>
    <p:sldId id="301" r:id="rId38"/>
    <p:sldId id="302" r:id="rId39"/>
    <p:sldId id="431" r:id="rId40"/>
    <p:sldId id="338" r:id="rId41"/>
    <p:sldId id="304" r:id="rId42"/>
    <p:sldId id="306" r:id="rId43"/>
    <p:sldId id="307" r:id="rId44"/>
    <p:sldId id="308" r:id="rId45"/>
    <p:sldId id="432" r:id="rId46"/>
    <p:sldId id="309" r:id="rId47"/>
    <p:sldId id="320" r:id="rId48"/>
    <p:sldId id="321" r:id="rId49"/>
    <p:sldId id="322" r:id="rId50"/>
    <p:sldId id="333" r:id="rId51"/>
    <p:sldId id="323" r:id="rId52"/>
    <p:sldId id="324" r:id="rId53"/>
    <p:sldId id="326" r:id="rId54"/>
    <p:sldId id="327" r:id="rId55"/>
    <p:sldId id="328" r:id="rId56"/>
    <p:sldId id="329" r:id="rId57"/>
    <p:sldId id="330" r:id="rId58"/>
    <p:sldId id="331" r:id="rId59"/>
    <p:sldId id="332" r:id="rId60"/>
    <p:sldId id="352" r:id="rId61"/>
    <p:sldId id="353" r:id="rId62"/>
    <p:sldId id="334" r:id="rId63"/>
    <p:sldId id="335" r:id="rId64"/>
    <p:sldId id="336" r:id="rId65"/>
    <p:sldId id="337" r:id="rId66"/>
    <p:sldId id="354" r:id="rId67"/>
    <p:sldId id="355" r:id="rId68"/>
    <p:sldId id="356" r:id="rId69"/>
    <p:sldId id="315" r:id="rId70"/>
    <p:sldId id="316" r:id="rId71"/>
    <p:sldId id="318" r:id="rId72"/>
    <p:sldId id="311" r:id="rId73"/>
    <p:sldId id="319" r:id="rId74"/>
    <p:sldId id="358" r:id="rId75"/>
    <p:sldId id="359" r:id="rId76"/>
    <p:sldId id="360" r:id="rId77"/>
    <p:sldId id="361" r:id="rId78"/>
    <p:sldId id="375" r:id="rId79"/>
    <p:sldId id="362" r:id="rId80"/>
    <p:sldId id="376" r:id="rId81"/>
    <p:sldId id="377" r:id="rId82"/>
    <p:sldId id="363" r:id="rId83"/>
    <p:sldId id="364" r:id="rId84"/>
    <p:sldId id="365" r:id="rId85"/>
    <p:sldId id="366" r:id="rId86"/>
    <p:sldId id="367" r:id="rId87"/>
    <p:sldId id="368" r:id="rId88"/>
    <p:sldId id="369" r:id="rId89"/>
    <p:sldId id="379" r:id="rId90"/>
    <p:sldId id="370" r:id="rId91"/>
    <p:sldId id="371" r:id="rId92"/>
    <p:sldId id="372" r:id="rId93"/>
    <p:sldId id="373" r:id="rId94"/>
    <p:sldId id="374" r:id="rId95"/>
    <p:sldId id="404" r:id="rId96"/>
    <p:sldId id="405" r:id="rId97"/>
    <p:sldId id="384" r:id="rId98"/>
    <p:sldId id="385" r:id="rId99"/>
    <p:sldId id="386" r:id="rId100"/>
    <p:sldId id="387" r:id="rId101"/>
    <p:sldId id="388" r:id="rId102"/>
    <p:sldId id="394" r:id="rId103"/>
    <p:sldId id="395" r:id="rId104"/>
    <p:sldId id="435" r:id="rId105"/>
    <p:sldId id="434" r:id="rId106"/>
    <p:sldId id="397" r:id="rId107"/>
    <p:sldId id="398" r:id="rId108"/>
    <p:sldId id="399" r:id="rId109"/>
    <p:sldId id="400" r:id="rId110"/>
    <p:sldId id="401" r:id="rId111"/>
    <p:sldId id="403" r:id="rId112"/>
    <p:sldId id="382" r:id="rId113"/>
    <p:sldId id="406" r:id="rId114"/>
    <p:sldId id="407" r:id="rId115"/>
    <p:sldId id="408" r:id="rId116"/>
    <p:sldId id="409" r:id="rId117"/>
    <p:sldId id="410" r:id="rId118"/>
    <p:sldId id="416" r:id="rId119"/>
    <p:sldId id="417" r:id="rId120"/>
    <p:sldId id="418" r:id="rId121"/>
    <p:sldId id="419" r:id="rId122"/>
    <p:sldId id="420" r:id="rId123"/>
    <p:sldId id="421" r:id="rId124"/>
    <p:sldId id="422" r:id="rId125"/>
    <p:sldId id="411" r:id="rId126"/>
    <p:sldId id="412" r:id="rId127"/>
    <p:sldId id="413" r:id="rId128"/>
    <p:sldId id="414" r:id="rId129"/>
    <p:sldId id="415"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434542-86B1-44FD-AEE5-3661B7BC8C98}">
          <p14:sldIdLst>
            <p14:sldId id="256"/>
            <p14:sldId id="261"/>
            <p14:sldId id="262"/>
            <p14:sldId id="263"/>
            <p14:sldId id="264"/>
            <p14:sldId id="266"/>
            <p14:sldId id="265"/>
            <p14:sldId id="427"/>
            <p14:sldId id="428"/>
            <p14:sldId id="429"/>
            <p14:sldId id="282"/>
            <p14:sldId id="283"/>
            <p14:sldId id="341"/>
            <p14:sldId id="343"/>
            <p14:sldId id="344"/>
            <p14:sldId id="345"/>
            <p14:sldId id="430"/>
            <p14:sldId id="347"/>
            <p14:sldId id="348"/>
            <p14:sldId id="267"/>
            <p14:sldId id="268"/>
            <p14:sldId id="269"/>
            <p14:sldId id="270"/>
            <p14:sldId id="271"/>
            <p14:sldId id="272"/>
            <p14:sldId id="273"/>
            <p14:sldId id="274"/>
            <p14:sldId id="275"/>
            <p14:sldId id="276"/>
            <p14:sldId id="277"/>
            <p14:sldId id="297"/>
            <p14:sldId id="298"/>
            <p14:sldId id="349"/>
            <p14:sldId id="350"/>
            <p14:sldId id="351"/>
            <p14:sldId id="300"/>
            <p14:sldId id="301"/>
            <p14:sldId id="302"/>
            <p14:sldId id="431"/>
            <p14:sldId id="338"/>
            <p14:sldId id="304"/>
            <p14:sldId id="306"/>
            <p14:sldId id="307"/>
            <p14:sldId id="308"/>
            <p14:sldId id="432"/>
            <p14:sldId id="309"/>
            <p14:sldId id="320"/>
            <p14:sldId id="321"/>
            <p14:sldId id="322"/>
            <p14:sldId id="333"/>
            <p14:sldId id="323"/>
            <p14:sldId id="324"/>
            <p14:sldId id="326"/>
            <p14:sldId id="327"/>
            <p14:sldId id="328"/>
            <p14:sldId id="329"/>
            <p14:sldId id="330"/>
            <p14:sldId id="331"/>
            <p14:sldId id="332"/>
            <p14:sldId id="352"/>
            <p14:sldId id="353"/>
            <p14:sldId id="334"/>
            <p14:sldId id="335"/>
            <p14:sldId id="336"/>
            <p14:sldId id="337"/>
            <p14:sldId id="354"/>
            <p14:sldId id="355"/>
            <p14:sldId id="356"/>
            <p14:sldId id="315"/>
            <p14:sldId id="316"/>
            <p14:sldId id="318"/>
            <p14:sldId id="311"/>
            <p14:sldId id="319"/>
            <p14:sldId id="358"/>
            <p14:sldId id="359"/>
            <p14:sldId id="360"/>
            <p14:sldId id="361"/>
            <p14:sldId id="375"/>
            <p14:sldId id="362"/>
            <p14:sldId id="376"/>
            <p14:sldId id="377"/>
            <p14:sldId id="363"/>
            <p14:sldId id="364"/>
            <p14:sldId id="365"/>
            <p14:sldId id="366"/>
            <p14:sldId id="367"/>
            <p14:sldId id="368"/>
            <p14:sldId id="369"/>
            <p14:sldId id="379"/>
            <p14:sldId id="370"/>
            <p14:sldId id="371"/>
            <p14:sldId id="372"/>
            <p14:sldId id="373"/>
            <p14:sldId id="374"/>
            <p14:sldId id="404"/>
            <p14:sldId id="405"/>
            <p14:sldId id="384"/>
            <p14:sldId id="385"/>
            <p14:sldId id="386"/>
            <p14:sldId id="387"/>
            <p14:sldId id="388"/>
            <p14:sldId id="394"/>
            <p14:sldId id="395"/>
            <p14:sldId id="435"/>
            <p14:sldId id="434"/>
            <p14:sldId id="397"/>
            <p14:sldId id="398"/>
            <p14:sldId id="399"/>
            <p14:sldId id="400"/>
            <p14:sldId id="401"/>
            <p14:sldId id="403"/>
            <p14:sldId id="382"/>
            <p14:sldId id="406"/>
            <p14:sldId id="407"/>
            <p14:sldId id="408"/>
            <p14:sldId id="409"/>
            <p14:sldId id="410"/>
            <p14:sldId id="416"/>
            <p14:sldId id="417"/>
            <p14:sldId id="418"/>
            <p14:sldId id="419"/>
            <p14:sldId id="420"/>
            <p14:sldId id="421"/>
            <p14:sldId id="422"/>
            <p14:sldId id="411"/>
            <p14:sldId id="412"/>
            <p14:sldId id="413"/>
            <p14:sldId id="414"/>
            <p14:sldId id="415"/>
          </p14:sldIdLst>
        </p14:section>
        <p14:section name="Untitled Section" id="{D020AD58-C712-4A49-9B58-0F14A13C408E}">
          <p14:sldIdLst/>
        </p14:section>
        <p14:section name="Untitled Section" id="{87E72160-E86F-4BFE-82FA-F9E73CB2EE0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72"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E0E5D-18B7-41F0-969E-8D329F373F55}"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E0E4C-2EA8-483C-95CC-0F6E1E6079C6}" type="slidenum">
              <a:rPr lang="en-US" smtClean="0"/>
              <a:t>‹#›</a:t>
            </a:fld>
            <a:endParaRPr lang="en-US"/>
          </a:p>
        </p:txBody>
      </p:sp>
    </p:spTree>
    <p:extLst>
      <p:ext uri="{BB962C8B-B14F-4D97-AF65-F5344CB8AC3E}">
        <p14:creationId xmlns:p14="http://schemas.microsoft.com/office/powerpoint/2010/main" val="159981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pPr eaLnBrk="1" hangingPunct="1"/>
            <a:r>
              <a:rPr lang="en-GB" altLang="en-US" smtClean="0"/>
              <a:t>The formulations of many microbiological media are described in the Pharmacopoeias but with the international harmonisation activities a lot of changes took place. </a:t>
            </a:r>
            <a:br>
              <a:rPr lang="en-GB" altLang="en-US" smtClean="0"/>
            </a:br>
            <a:endParaRPr lang="en-GB" altLang="en-US" smtClean="0"/>
          </a:p>
          <a:p>
            <a:pPr eaLnBrk="1" hangingPunct="1"/>
            <a:r>
              <a:rPr lang="en-GB" altLang="en-US" smtClean="0"/>
              <a:t>Culture media are of essential importance for the microbiological quality control. Or, put it in another way, without culture media there would be no microbiological QC.</a:t>
            </a:r>
            <a:br>
              <a:rPr lang="en-GB" altLang="en-US" smtClean="0"/>
            </a:br>
            <a:endParaRPr lang="en-GB" altLang="en-US" smtClean="0"/>
          </a:p>
          <a:p>
            <a:pPr eaLnBrk="1" hangingPunct="1"/>
            <a:r>
              <a:rPr lang="en-GB" altLang="en-US" smtClean="0"/>
              <a:t>Culture media are used for</a:t>
            </a:r>
            <a:br>
              <a:rPr lang="en-GB" altLang="en-US" smtClean="0"/>
            </a:br>
            <a:r>
              <a:rPr lang="en-GB" altLang="en-US" smtClean="0"/>
              <a:t>Microbiological Monitoring</a:t>
            </a:r>
            <a:br>
              <a:rPr lang="en-GB" altLang="en-US" smtClean="0"/>
            </a:br>
            <a:r>
              <a:rPr lang="en-GB" altLang="en-US" smtClean="0"/>
              <a:t>Media Fills</a:t>
            </a:r>
            <a:br>
              <a:rPr lang="en-GB" altLang="en-US" smtClean="0"/>
            </a:br>
            <a:r>
              <a:rPr lang="en-GB" altLang="en-US" smtClean="0"/>
              <a:t>Enumeration Tests</a:t>
            </a:r>
            <a:br>
              <a:rPr lang="en-GB" altLang="en-US" smtClean="0"/>
            </a:br>
            <a:r>
              <a:rPr lang="en-GB" altLang="en-US" smtClean="0"/>
              <a:t>Test of Specified Microorganisms</a:t>
            </a:r>
            <a:br>
              <a:rPr lang="en-GB" altLang="en-US" smtClean="0"/>
            </a:br>
            <a:r>
              <a:rPr lang="en-GB" altLang="en-US" smtClean="0"/>
              <a:t>Sterility Test</a:t>
            </a:r>
            <a:br>
              <a:rPr lang="en-GB" altLang="en-US" smtClean="0"/>
            </a:br>
            <a:r>
              <a:rPr lang="en-GB" altLang="en-US" smtClean="0"/>
              <a:t>Microbial Identification</a:t>
            </a:r>
            <a:br>
              <a:rPr lang="en-GB" altLang="en-US" smtClean="0"/>
            </a:br>
            <a:endParaRPr lang="en-GB" altLang="en-US" smtClean="0"/>
          </a:p>
        </p:txBody>
      </p:sp>
    </p:spTree>
    <p:extLst>
      <p:ext uri="{BB962C8B-B14F-4D97-AF65-F5344CB8AC3E}">
        <p14:creationId xmlns:p14="http://schemas.microsoft.com/office/powerpoint/2010/main" val="28821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pPr eaLnBrk="1" hangingPunct="1"/>
            <a:r>
              <a:rPr lang="en-GB" altLang="en-US" smtClean="0"/>
              <a:t>Around since C19th</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388550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pPr eaLnBrk="1" hangingPunct="1"/>
            <a:r>
              <a:rPr lang="en-GB" altLang="en-US" smtClean="0"/>
              <a:t>The formulations of many microbiological media are described in the Pharmacopoeias but with the international harmonisation activities a lot of changes took place. </a:t>
            </a:r>
            <a:br>
              <a:rPr lang="en-GB" altLang="en-US" smtClean="0"/>
            </a:br>
            <a:endParaRPr lang="en-GB" altLang="en-US" smtClean="0"/>
          </a:p>
          <a:p>
            <a:pPr eaLnBrk="1" hangingPunct="1"/>
            <a:r>
              <a:rPr lang="en-GB" altLang="en-US" smtClean="0"/>
              <a:t>Culture media are of essential importance for the microbiological quality control. Or, put it in another way, without culture media there would be no microbiological QC.</a:t>
            </a:r>
            <a:br>
              <a:rPr lang="en-GB" altLang="en-US" smtClean="0"/>
            </a:br>
            <a:endParaRPr lang="en-GB" altLang="en-US" smtClean="0"/>
          </a:p>
          <a:p>
            <a:pPr eaLnBrk="1" hangingPunct="1"/>
            <a:r>
              <a:rPr lang="en-GB" altLang="en-US" smtClean="0"/>
              <a:t>Culture media are used for</a:t>
            </a:r>
            <a:br>
              <a:rPr lang="en-GB" altLang="en-US" smtClean="0"/>
            </a:br>
            <a:r>
              <a:rPr lang="en-GB" altLang="en-US" smtClean="0"/>
              <a:t>Microbiological Monitoring</a:t>
            </a:r>
            <a:br>
              <a:rPr lang="en-GB" altLang="en-US" smtClean="0"/>
            </a:br>
            <a:r>
              <a:rPr lang="en-GB" altLang="en-US" smtClean="0"/>
              <a:t>Media Fills</a:t>
            </a:r>
            <a:br>
              <a:rPr lang="en-GB" altLang="en-US" smtClean="0"/>
            </a:br>
            <a:r>
              <a:rPr lang="en-GB" altLang="en-US" smtClean="0"/>
              <a:t>Enumeration Tests</a:t>
            </a:r>
            <a:br>
              <a:rPr lang="en-GB" altLang="en-US" smtClean="0"/>
            </a:br>
            <a:r>
              <a:rPr lang="en-GB" altLang="en-US" smtClean="0"/>
              <a:t>Test of Specified Microorganisms</a:t>
            </a:r>
            <a:br>
              <a:rPr lang="en-GB" altLang="en-US" smtClean="0"/>
            </a:br>
            <a:r>
              <a:rPr lang="en-GB" altLang="en-US" smtClean="0"/>
              <a:t>Sterility Test</a:t>
            </a:r>
            <a:br>
              <a:rPr lang="en-GB" altLang="en-US" smtClean="0"/>
            </a:br>
            <a:r>
              <a:rPr lang="en-GB" altLang="en-US" smtClean="0"/>
              <a:t>Microbial Identification</a:t>
            </a:r>
            <a:br>
              <a:rPr lang="en-GB" altLang="en-US" smtClean="0"/>
            </a:br>
            <a:endParaRPr lang="en-GB" altLang="en-US" smtClean="0"/>
          </a:p>
        </p:txBody>
      </p:sp>
    </p:spTree>
    <p:extLst>
      <p:ext uri="{BB962C8B-B14F-4D97-AF65-F5344CB8AC3E}">
        <p14:creationId xmlns:p14="http://schemas.microsoft.com/office/powerpoint/2010/main" val="157505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p:spPr>
        <p:txBody>
          <a:bodyPr/>
          <a:lstStyle/>
          <a:p>
            <a:pPr eaLnBrk="1" hangingPunct="1"/>
            <a:r>
              <a:rPr lang="en-GB" altLang="en-US" smtClean="0"/>
              <a:t>e.g. TSB</a:t>
            </a:r>
          </a:p>
        </p:txBody>
      </p:sp>
    </p:spTree>
    <p:extLst>
      <p:ext uri="{BB962C8B-B14F-4D97-AF65-F5344CB8AC3E}">
        <p14:creationId xmlns:p14="http://schemas.microsoft.com/office/powerpoint/2010/main" val="98966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r>
              <a:rPr lang="en-GB" altLang="en-US" smtClean="0"/>
              <a:t>E.g. TSA</a:t>
            </a:r>
          </a:p>
          <a:p>
            <a:pPr eaLnBrk="1" hangingPunct="1"/>
            <a:r>
              <a:rPr lang="en-GB" altLang="en-US" smtClean="0"/>
              <a:t>Agar-aagr = red seaweed</a:t>
            </a:r>
          </a:p>
        </p:txBody>
      </p:sp>
    </p:spTree>
    <p:extLst>
      <p:ext uri="{BB962C8B-B14F-4D97-AF65-F5344CB8AC3E}">
        <p14:creationId xmlns:p14="http://schemas.microsoft.com/office/powerpoint/2010/main" val="109229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9960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90204" pitchFamily="34" charset="0"/>
                <a:ea typeface="SimSun" panose="02010600030101010101" pitchFamily="2" charset="-122"/>
              </a:defRPr>
            </a:lvl1pPr>
            <a:lvl2pPr marL="742950" indent="-285750">
              <a:spcBef>
                <a:spcPct val="30000"/>
              </a:spcBef>
              <a:defRPr sz="1200">
                <a:solidFill>
                  <a:schemeClr val="tx1"/>
                </a:solidFill>
                <a:latin typeface="Arial" panose="020B0604020202090204" pitchFamily="34" charset="0"/>
                <a:ea typeface="SimSun" panose="02010600030101010101" pitchFamily="2" charset="-122"/>
              </a:defRPr>
            </a:lvl2pPr>
            <a:lvl3pPr marL="1143000" indent="-228600">
              <a:spcBef>
                <a:spcPct val="30000"/>
              </a:spcBef>
              <a:defRPr sz="1200">
                <a:solidFill>
                  <a:schemeClr val="tx1"/>
                </a:solidFill>
                <a:latin typeface="Arial" panose="020B0604020202090204" pitchFamily="34" charset="0"/>
                <a:ea typeface="SimSun" panose="02010600030101010101" pitchFamily="2" charset="-122"/>
              </a:defRPr>
            </a:lvl3pPr>
            <a:lvl4pPr marL="1600200" indent="-228600">
              <a:spcBef>
                <a:spcPct val="30000"/>
              </a:spcBef>
              <a:defRPr sz="1200">
                <a:solidFill>
                  <a:schemeClr val="tx1"/>
                </a:solidFill>
                <a:latin typeface="Arial" panose="020B0604020202090204" pitchFamily="34" charset="0"/>
                <a:ea typeface="SimSun" panose="02010600030101010101" pitchFamily="2" charset="-122"/>
              </a:defRPr>
            </a:lvl4pPr>
            <a:lvl5pPr marL="2057400" indent="-228600">
              <a:spcBef>
                <a:spcPct val="30000"/>
              </a:spcBef>
              <a:defRPr sz="1200">
                <a:solidFill>
                  <a:schemeClr val="tx1"/>
                </a:solidFill>
                <a:latin typeface="Arial" panose="020B0604020202090204" pitchFamily="34" charset="0"/>
                <a:ea typeface="SimSun"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90204" pitchFamily="34" charset="0"/>
                <a:ea typeface="SimSun"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90204" pitchFamily="34" charset="0"/>
                <a:ea typeface="SimSun"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90204" pitchFamily="34" charset="0"/>
                <a:ea typeface="SimSun"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90204" pitchFamily="34" charset="0"/>
                <a:ea typeface="SimSun" panose="02010600030101010101" pitchFamily="2" charset="-122"/>
              </a:defRPr>
            </a:lvl9pPr>
          </a:lstStyle>
          <a:p>
            <a:pPr>
              <a:spcBef>
                <a:spcPct val="0"/>
              </a:spcBef>
              <a:buFontTx/>
              <a:buNone/>
            </a:pPr>
            <a:fld id="{6E49B834-6C59-4C6D-9747-6C5D5EED8BB3}" type="slidenum">
              <a:rPr lang="fr-FR" altLang="en-US" smtClean="0">
                <a:latin typeface="Times New Roman" panose="02020503050405090304" pitchFamily="18" charset="0"/>
              </a:rPr>
              <a:pPr>
                <a:spcBef>
                  <a:spcPct val="0"/>
                </a:spcBef>
                <a:buFontTx/>
                <a:buNone/>
              </a:pPr>
              <a:t>96</a:t>
            </a:fld>
            <a:endParaRPr lang="fr-FR" altLang="en-US" smtClean="0">
              <a:latin typeface="Times New Roman" panose="02020503050405090304" pitchFamily="18" charset="0"/>
            </a:endParaRPr>
          </a:p>
        </p:txBody>
      </p:sp>
      <p:sp>
        <p:nvSpPr>
          <p:cNvPr id="91139" name="Rectangle 2"/>
          <p:cNvSpPr>
            <a:spLocks noGrp="1" noRot="1" noChangeAspect="1" noChangeArrowheads="1" noTextEdit="1"/>
          </p:cNvSpPr>
          <p:nvPr>
            <p:ph type="sldImg"/>
          </p:nvPr>
        </p:nvSpPr>
        <p:spPr>
          <a:xfrm>
            <a:off x="409575" y="754063"/>
            <a:ext cx="5854700" cy="3294062"/>
          </a:xfrm>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7641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CB235-B3C0-407E-B7F0-794CA30B5A6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283849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CB235-B3C0-407E-B7F0-794CA30B5A6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186844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CB235-B3C0-407E-B7F0-794CA30B5A6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183158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CB235-B3C0-407E-B7F0-794CA30B5A6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321709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CB235-B3C0-407E-B7F0-794CA30B5A6D}"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21434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CB235-B3C0-407E-B7F0-794CA30B5A6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87909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CB235-B3C0-407E-B7F0-794CA30B5A6D}"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74831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CB235-B3C0-407E-B7F0-794CA30B5A6D}"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127779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CB235-B3C0-407E-B7F0-794CA30B5A6D}"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342826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CB235-B3C0-407E-B7F0-794CA30B5A6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285672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CB235-B3C0-407E-B7F0-794CA30B5A6D}"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889DC-A286-4105-A982-9079EBA53266}" type="slidenum">
              <a:rPr lang="en-US" smtClean="0"/>
              <a:t>‹#›</a:t>
            </a:fld>
            <a:endParaRPr lang="en-US"/>
          </a:p>
        </p:txBody>
      </p:sp>
    </p:spTree>
    <p:extLst>
      <p:ext uri="{BB962C8B-B14F-4D97-AF65-F5344CB8AC3E}">
        <p14:creationId xmlns:p14="http://schemas.microsoft.com/office/powerpoint/2010/main" val="284823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CB235-B3C0-407E-B7F0-794CA30B5A6D}"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889DC-A286-4105-A982-9079EBA53266}" type="slidenum">
              <a:rPr lang="en-US" smtClean="0"/>
              <a:t>‹#›</a:t>
            </a:fld>
            <a:endParaRPr lang="en-US"/>
          </a:p>
        </p:txBody>
      </p:sp>
    </p:spTree>
    <p:extLst>
      <p:ext uri="{BB962C8B-B14F-4D97-AF65-F5344CB8AC3E}">
        <p14:creationId xmlns:p14="http://schemas.microsoft.com/office/powerpoint/2010/main" val="207542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503050405090304" pitchFamily="18" charset="0"/>
                <a:cs typeface="Times New Roman" panose="02020503050405090304" pitchFamily="18" charset="0"/>
              </a:rPr>
              <a:t>Quality Control  in Clinical Microbiology Laboratory </a:t>
            </a:r>
            <a:endParaRPr lang="en-US" dirty="0">
              <a:latin typeface="Times New Roman" panose="02020503050405090304" pitchFamily="18" charset="0"/>
              <a:cs typeface="Times New Roman" panose="02020503050405090304" pitchFamily="18" charset="0"/>
            </a:endParaRPr>
          </a:p>
        </p:txBody>
      </p:sp>
      <p:sp>
        <p:nvSpPr>
          <p:cNvPr id="3" name="Subtitle 2"/>
          <p:cNvSpPr>
            <a:spLocks noGrp="1"/>
          </p:cNvSpPr>
          <p:nvPr>
            <p:ph type="subTitle" idx="1"/>
          </p:nvPr>
        </p:nvSpPr>
        <p:spPr>
          <a:xfrm>
            <a:off x="1600200" y="3623810"/>
            <a:ext cx="9144000" cy="1655762"/>
          </a:xfrm>
        </p:spPr>
        <p:txBody>
          <a:bodyPr/>
          <a:lstStyle/>
          <a:p>
            <a:r>
              <a:rPr lang="en-US" dirty="0" smtClean="0">
                <a:latin typeface="Times New Roman" panose="02020503050405090304" pitchFamily="18" charset="0"/>
                <a:cs typeface="Times New Roman" panose="02020503050405090304" pitchFamily="18" charset="0"/>
              </a:rPr>
              <a:t>Mohammad </a:t>
            </a:r>
            <a:r>
              <a:rPr lang="en-US" dirty="0" err="1" smtClean="0">
                <a:latin typeface="Times New Roman" panose="02020503050405090304" pitchFamily="18" charset="0"/>
                <a:cs typeface="Times New Roman" panose="02020503050405090304" pitchFamily="18" charset="0"/>
              </a:rPr>
              <a:t>Rahbar</a:t>
            </a:r>
            <a:r>
              <a:rPr lang="en-US" dirty="0" smtClean="0">
                <a:latin typeface="Times New Roman" panose="02020503050405090304" pitchFamily="18" charset="0"/>
                <a:cs typeface="Times New Roman" panose="02020503050405090304" pitchFamily="18" charset="0"/>
              </a:rPr>
              <a:t> (</a:t>
            </a:r>
            <a:r>
              <a:rPr lang="en-US" dirty="0" err="1" smtClean="0">
                <a:latin typeface="Times New Roman" panose="02020503050405090304" pitchFamily="18" charset="0"/>
                <a:cs typeface="Times New Roman" panose="02020503050405090304" pitchFamily="18" charset="0"/>
              </a:rPr>
              <a:t>Ph.D</a:t>
            </a:r>
            <a:r>
              <a:rPr lang="en-US" dirty="0" smtClean="0">
                <a:latin typeface="Times New Roman" panose="02020503050405090304" pitchFamily="18" charset="0"/>
                <a:cs typeface="Times New Roman" panose="02020503050405090304" pitchFamily="18" charset="0"/>
              </a:rPr>
              <a:t>)</a:t>
            </a:r>
          </a:p>
          <a:p>
            <a:r>
              <a:rPr lang="en-US" dirty="0" smtClean="0">
                <a:latin typeface="Times New Roman" panose="02020503050405090304" pitchFamily="18" charset="0"/>
                <a:cs typeface="Times New Roman" panose="02020503050405090304" pitchFamily="18" charset="0"/>
              </a:rPr>
              <a:t>Professor of clinical of Clinical Microbiology </a:t>
            </a:r>
          </a:p>
          <a:p>
            <a:r>
              <a:rPr lang="en-US" dirty="0" smtClean="0">
                <a:latin typeface="Times New Roman" panose="02020503050405090304" pitchFamily="18" charset="0"/>
                <a:cs typeface="Times New Roman" panose="02020503050405090304" pitchFamily="18" charset="0"/>
              </a:rPr>
              <a:t>Department of Microbiology, Iranian Reference Health Laboratory</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896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4714" y="476878"/>
            <a:ext cx="6222458" cy="697251"/>
          </a:xfrm>
          <a:prstGeom prst="rect">
            <a:avLst/>
          </a:prstGeom>
        </p:spPr>
        <p:txBody>
          <a:bodyPr vert="horz" wrap="square" lIns="0" tIns="12087" rIns="0" bIns="0" rtlCol="0" anchor="ctr">
            <a:spAutoFit/>
          </a:bodyPr>
          <a:lstStyle/>
          <a:p>
            <a:pPr marL="12724">
              <a:lnSpc>
                <a:spcPct val="100000"/>
              </a:lnSpc>
              <a:spcBef>
                <a:spcPts val="95"/>
              </a:spcBef>
            </a:pPr>
            <a:r>
              <a:rPr sz="4408" spc="-5" dirty="0">
                <a:latin typeface="Arial MT"/>
                <a:cs typeface="Arial MT"/>
              </a:rPr>
              <a:t>Three</a:t>
            </a:r>
            <a:r>
              <a:rPr sz="4408" dirty="0">
                <a:latin typeface="Arial MT"/>
                <a:cs typeface="Arial MT"/>
              </a:rPr>
              <a:t> </a:t>
            </a:r>
            <a:r>
              <a:rPr sz="4408" spc="-5" dirty="0">
                <a:latin typeface="Arial MT"/>
                <a:cs typeface="Arial MT"/>
              </a:rPr>
              <a:t>stages</a:t>
            </a:r>
            <a:r>
              <a:rPr sz="4408" dirty="0">
                <a:latin typeface="Arial MT"/>
                <a:cs typeface="Arial MT"/>
              </a:rPr>
              <a:t> </a:t>
            </a:r>
            <a:r>
              <a:rPr sz="4408" spc="-5" dirty="0">
                <a:latin typeface="Arial MT"/>
                <a:cs typeface="Arial MT"/>
              </a:rPr>
              <a:t>of</a:t>
            </a:r>
            <a:r>
              <a:rPr sz="4408" spc="5" dirty="0">
                <a:latin typeface="Arial MT"/>
                <a:cs typeface="Arial MT"/>
              </a:rPr>
              <a:t> </a:t>
            </a:r>
            <a:r>
              <a:rPr sz="4408" spc="-5" dirty="0">
                <a:latin typeface="Arial MT"/>
                <a:cs typeface="Arial MT"/>
              </a:rPr>
              <a:t>activities</a:t>
            </a:r>
            <a:endParaRPr sz="4408">
              <a:latin typeface="Arial MT"/>
              <a:cs typeface="Arial MT"/>
            </a:endParaRPr>
          </a:p>
        </p:txBody>
      </p:sp>
      <p:sp>
        <p:nvSpPr>
          <p:cNvPr id="3" name="object 3"/>
          <p:cNvSpPr txBox="1"/>
          <p:nvPr/>
        </p:nvSpPr>
        <p:spPr>
          <a:xfrm>
            <a:off x="2390777" y="1346315"/>
            <a:ext cx="6910167" cy="299640"/>
          </a:xfrm>
          <a:prstGeom prst="rect">
            <a:avLst/>
          </a:prstGeom>
        </p:spPr>
        <p:txBody>
          <a:bodyPr vert="horz" wrap="square" lIns="0" tIns="12087" rIns="0" bIns="0" rtlCol="0">
            <a:spAutoFit/>
          </a:bodyPr>
          <a:lstStyle/>
          <a:p>
            <a:pPr marL="12724">
              <a:spcBef>
                <a:spcPts val="95"/>
              </a:spcBef>
            </a:pPr>
            <a:r>
              <a:rPr sz="1803" spc="-60" dirty="0">
                <a:latin typeface="Times New Roman"/>
                <a:cs typeface="Times New Roman"/>
              </a:rPr>
              <a:t>Table</a:t>
            </a:r>
            <a:r>
              <a:rPr sz="1803" spc="-10" dirty="0">
                <a:latin typeface="Times New Roman"/>
                <a:cs typeface="Times New Roman"/>
              </a:rPr>
              <a:t> </a:t>
            </a:r>
            <a:r>
              <a:rPr sz="1803" spc="-5" dirty="0">
                <a:latin typeface="Times New Roman"/>
                <a:cs typeface="Times New Roman"/>
              </a:rPr>
              <a:t>1-</a:t>
            </a:r>
            <a:r>
              <a:rPr sz="1803" spc="80" dirty="0">
                <a:latin typeface="Times New Roman"/>
                <a:cs typeface="Times New Roman"/>
              </a:rPr>
              <a:t> </a:t>
            </a:r>
            <a:r>
              <a:rPr sz="1803" spc="-10" dirty="0">
                <a:latin typeface="Times New Roman"/>
                <a:cs typeface="Times New Roman"/>
              </a:rPr>
              <a:t>Three</a:t>
            </a:r>
            <a:r>
              <a:rPr sz="1803" spc="-15" dirty="0">
                <a:latin typeface="Times New Roman"/>
                <a:cs typeface="Times New Roman"/>
              </a:rPr>
              <a:t> </a:t>
            </a:r>
            <a:r>
              <a:rPr sz="1803" spc="-5" dirty="0">
                <a:latin typeface="Times New Roman"/>
                <a:cs typeface="Times New Roman"/>
              </a:rPr>
              <a:t>stages</a:t>
            </a:r>
            <a:r>
              <a:rPr sz="1803" spc="-25" dirty="0">
                <a:latin typeface="Times New Roman"/>
                <a:cs typeface="Times New Roman"/>
              </a:rPr>
              <a:t> </a:t>
            </a:r>
            <a:r>
              <a:rPr sz="1803" spc="55" dirty="0">
                <a:latin typeface="Times New Roman"/>
                <a:cs typeface="Times New Roman"/>
              </a:rPr>
              <a:t>of</a:t>
            </a:r>
            <a:r>
              <a:rPr sz="1803" spc="-30" dirty="0">
                <a:latin typeface="Times New Roman"/>
                <a:cs typeface="Times New Roman"/>
              </a:rPr>
              <a:t> </a:t>
            </a:r>
            <a:r>
              <a:rPr sz="1803" spc="-10" dirty="0">
                <a:latin typeface="Times New Roman"/>
                <a:cs typeface="Times New Roman"/>
              </a:rPr>
              <a:t>activities</a:t>
            </a:r>
            <a:r>
              <a:rPr sz="1803" spc="85" dirty="0">
                <a:latin typeface="Times New Roman"/>
                <a:cs typeface="Times New Roman"/>
              </a:rPr>
              <a:t> </a:t>
            </a:r>
            <a:r>
              <a:rPr sz="1803" spc="-20" dirty="0">
                <a:latin typeface="Times New Roman"/>
                <a:cs typeface="Times New Roman"/>
              </a:rPr>
              <a:t>that</a:t>
            </a:r>
            <a:r>
              <a:rPr sz="1803" spc="-45" dirty="0">
                <a:latin typeface="Times New Roman"/>
                <a:cs typeface="Times New Roman"/>
              </a:rPr>
              <a:t> </a:t>
            </a:r>
            <a:r>
              <a:rPr sz="1803" spc="-5" dirty="0">
                <a:latin typeface="Times New Roman"/>
                <a:cs typeface="Times New Roman"/>
              </a:rPr>
              <a:t>affect</a:t>
            </a:r>
            <a:r>
              <a:rPr sz="1803" spc="-60" dirty="0">
                <a:latin typeface="Times New Roman"/>
                <a:cs typeface="Times New Roman"/>
              </a:rPr>
              <a:t> </a:t>
            </a:r>
            <a:r>
              <a:rPr sz="1803" spc="10" dirty="0">
                <a:latin typeface="Times New Roman"/>
                <a:cs typeface="Times New Roman"/>
              </a:rPr>
              <a:t>outcome</a:t>
            </a:r>
            <a:r>
              <a:rPr sz="1803" spc="-5" dirty="0">
                <a:latin typeface="Times New Roman"/>
                <a:cs typeface="Times New Roman"/>
              </a:rPr>
              <a:t> </a:t>
            </a:r>
            <a:r>
              <a:rPr sz="1803" spc="55" dirty="0">
                <a:latin typeface="Times New Roman"/>
                <a:cs typeface="Times New Roman"/>
              </a:rPr>
              <a:t>of</a:t>
            </a:r>
            <a:r>
              <a:rPr sz="1803" spc="-35" dirty="0">
                <a:latin typeface="Times New Roman"/>
                <a:cs typeface="Times New Roman"/>
              </a:rPr>
              <a:t> </a:t>
            </a:r>
            <a:r>
              <a:rPr sz="1803" spc="-5" dirty="0">
                <a:latin typeface="Times New Roman"/>
                <a:cs typeface="Times New Roman"/>
              </a:rPr>
              <a:t>laboratory</a:t>
            </a:r>
            <a:r>
              <a:rPr sz="1803" spc="-110" dirty="0">
                <a:latin typeface="Times New Roman"/>
                <a:cs typeface="Times New Roman"/>
              </a:rPr>
              <a:t> </a:t>
            </a:r>
            <a:r>
              <a:rPr sz="1803" dirty="0">
                <a:latin typeface="Times New Roman"/>
                <a:cs typeface="Times New Roman"/>
              </a:rPr>
              <a:t>testing:</a:t>
            </a:r>
            <a:endParaRPr sz="1803">
              <a:latin typeface="Times New Roman"/>
              <a:cs typeface="Times New Roman"/>
            </a:endParaRPr>
          </a:p>
        </p:txBody>
      </p:sp>
      <p:graphicFrame>
        <p:nvGraphicFramePr>
          <p:cNvPr id="4" name="object 4"/>
          <p:cNvGraphicFramePr>
            <a:graphicFrameLocks noGrp="1"/>
          </p:cNvGraphicFramePr>
          <p:nvPr/>
        </p:nvGraphicFramePr>
        <p:xfrm>
          <a:off x="2560389" y="2025209"/>
          <a:ext cx="5148590" cy="3796455"/>
        </p:xfrm>
        <a:graphic>
          <a:graphicData uri="http://schemas.openxmlformats.org/drawingml/2006/table">
            <a:tbl>
              <a:tblPr firstRow="1" bandRow="1">
                <a:tableStyleId>{2D5ABB26-0587-4C30-8999-92F81FD0307C}</a:tableStyleId>
              </a:tblPr>
              <a:tblGrid>
                <a:gridCol w="2059309">
                  <a:extLst>
                    <a:ext uri="{9D8B030D-6E8A-4147-A177-3AD203B41FA5}">
                      <a16:colId xmlns:a16="http://schemas.microsoft.com/office/drawing/2014/main" val="20000"/>
                    </a:ext>
                  </a:extLst>
                </a:gridCol>
                <a:gridCol w="3089281">
                  <a:extLst>
                    <a:ext uri="{9D8B030D-6E8A-4147-A177-3AD203B41FA5}">
                      <a16:colId xmlns:a16="http://schemas.microsoft.com/office/drawing/2014/main" val="20001"/>
                    </a:ext>
                  </a:extLst>
                </a:gridCol>
              </a:tblGrid>
              <a:tr h="271393">
                <a:tc>
                  <a:txBody>
                    <a:bodyPr/>
                    <a:lstStyle/>
                    <a:p>
                      <a:pPr marL="1270" algn="ctr">
                        <a:lnSpc>
                          <a:spcPts val="1905"/>
                        </a:lnSpc>
                      </a:pPr>
                      <a:r>
                        <a:rPr sz="1800" b="1" spc="-10" dirty="0">
                          <a:latin typeface="Times New Roman"/>
                          <a:cs typeface="Times New Roman"/>
                        </a:rPr>
                        <a:t>Stage</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2540" algn="ctr">
                        <a:lnSpc>
                          <a:spcPts val="1905"/>
                        </a:lnSpc>
                      </a:pPr>
                      <a:r>
                        <a:rPr sz="1800" b="1" dirty="0">
                          <a:latin typeface="Times New Roman"/>
                          <a:cs typeface="Times New Roman"/>
                        </a:rPr>
                        <a:t>Activities</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14145">
                <a:tc rowSpan="6">
                  <a:txBody>
                    <a:bodyPr/>
                    <a:lstStyle/>
                    <a:p>
                      <a:pPr>
                        <a:lnSpc>
                          <a:spcPct val="100000"/>
                        </a:lnSpc>
                      </a:pPr>
                      <a:endParaRPr sz="2000">
                        <a:latin typeface="Times New Roman"/>
                        <a:cs typeface="Times New Roman"/>
                      </a:endParaRPr>
                    </a:p>
                    <a:p>
                      <a:pPr marL="377825">
                        <a:lnSpc>
                          <a:spcPct val="100000"/>
                        </a:lnSpc>
                        <a:spcBef>
                          <a:spcPts val="1595"/>
                        </a:spcBef>
                      </a:pPr>
                      <a:r>
                        <a:rPr sz="1800" spc="-5" dirty="0">
                          <a:latin typeface="Times New Roman"/>
                          <a:cs typeface="Times New Roman"/>
                        </a:rPr>
                        <a:t>Preanalytical</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370"/>
                        </a:lnSpc>
                      </a:pPr>
                      <a:r>
                        <a:rPr sz="2100" spc="-65" dirty="0">
                          <a:latin typeface="Times New Roman"/>
                          <a:cs typeface="Times New Roman"/>
                        </a:rPr>
                        <a:t>T</a:t>
                      </a:r>
                      <a:r>
                        <a:rPr sz="2100" spc="-50" dirty="0">
                          <a:latin typeface="Times New Roman"/>
                          <a:cs typeface="Times New Roman"/>
                        </a:rPr>
                        <a:t>e</a:t>
                      </a:r>
                      <a:r>
                        <a:rPr sz="2100" spc="55" dirty="0">
                          <a:latin typeface="Times New Roman"/>
                          <a:cs typeface="Times New Roman"/>
                        </a:rPr>
                        <a:t>s</a:t>
                      </a:r>
                      <a:r>
                        <a:rPr sz="2100" dirty="0">
                          <a:latin typeface="Times New Roman"/>
                          <a:cs typeface="Times New Roman"/>
                        </a:rPr>
                        <a:t>t</a:t>
                      </a:r>
                      <a:r>
                        <a:rPr sz="2100" spc="-105" dirty="0">
                          <a:latin typeface="Times New Roman"/>
                          <a:cs typeface="Times New Roman"/>
                        </a:rPr>
                        <a:t> </a:t>
                      </a:r>
                      <a:r>
                        <a:rPr sz="2100" spc="55" dirty="0">
                          <a:latin typeface="Times New Roman"/>
                          <a:cs typeface="Times New Roman"/>
                        </a:rPr>
                        <a:t>o</a:t>
                      </a:r>
                      <a:r>
                        <a:rPr sz="2100" spc="-150" dirty="0">
                          <a:latin typeface="Times New Roman"/>
                          <a:cs typeface="Times New Roman"/>
                        </a:rPr>
                        <a:t>r</a:t>
                      </a:r>
                      <a:r>
                        <a:rPr sz="2100" spc="55" dirty="0">
                          <a:latin typeface="Times New Roman"/>
                          <a:cs typeface="Times New Roman"/>
                        </a:rPr>
                        <a:t>d</a:t>
                      </a:r>
                      <a:r>
                        <a:rPr sz="2100" spc="-50" dirty="0">
                          <a:latin typeface="Times New Roman"/>
                          <a:cs typeface="Times New Roman"/>
                        </a:rPr>
                        <a:t>e</a:t>
                      </a:r>
                      <a:r>
                        <a:rPr sz="2100" spc="-35" dirty="0">
                          <a:latin typeface="Times New Roman"/>
                          <a:cs typeface="Times New Roman"/>
                        </a:rPr>
                        <a:t>r</a:t>
                      </a:r>
                      <a:r>
                        <a:rPr sz="2100" spc="-145" dirty="0">
                          <a:latin typeface="Times New Roman"/>
                          <a:cs typeface="Times New Roman"/>
                        </a:rPr>
                        <a:t>i</a:t>
                      </a:r>
                      <a:r>
                        <a:rPr sz="2100" spc="55" dirty="0">
                          <a:latin typeface="Times New Roman"/>
                          <a:cs typeface="Times New Roman"/>
                        </a:rPr>
                        <a:t>ng</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13763">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365"/>
                        </a:lnSpc>
                      </a:pPr>
                      <a:r>
                        <a:rPr sz="2100" spc="10" dirty="0">
                          <a:latin typeface="Times New Roman"/>
                          <a:cs typeface="Times New Roman"/>
                        </a:rPr>
                        <a:t>Order</a:t>
                      </a:r>
                      <a:r>
                        <a:rPr sz="2100" spc="-10" dirty="0">
                          <a:latin typeface="Times New Roman"/>
                          <a:cs typeface="Times New Roman"/>
                        </a:rPr>
                        <a:t> </a:t>
                      </a:r>
                      <a:r>
                        <a:rPr sz="2100" spc="-15" dirty="0">
                          <a:latin typeface="Times New Roman"/>
                          <a:cs typeface="Times New Roman"/>
                        </a:rPr>
                        <a:t>transcription</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13763">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365"/>
                        </a:lnSpc>
                      </a:pPr>
                      <a:r>
                        <a:rPr sz="2100" spc="-15" dirty="0">
                          <a:latin typeface="Times New Roman"/>
                          <a:cs typeface="Times New Roman"/>
                        </a:rPr>
                        <a:t>Patient </a:t>
                      </a:r>
                      <a:r>
                        <a:rPr sz="2100" dirty="0">
                          <a:latin typeface="Times New Roman"/>
                          <a:cs typeface="Times New Roman"/>
                        </a:rPr>
                        <a:t>preparation</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2826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480"/>
                        </a:lnSpc>
                      </a:pPr>
                      <a:r>
                        <a:rPr sz="2100" spc="-5" dirty="0">
                          <a:latin typeface="Times New Roman"/>
                          <a:cs typeface="Times New Roman"/>
                        </a:rPr>
                        <a:t>Specimen</a:t>
                      </a:r>
                      <a:r>
                        <a:rPr sz="2100" spc="-60" dirty="0">
                          <a:latin typeface="Times New Roman"/>
                          <a:cs typeface="Times New Roman"/>
                        </a:rPr>
                        <a:t> </a:t>
                      </a:r>
                      <a:r>
                        <a:rPr sz="2100" spc="-5" dirty="0">
                          <a:latin typeface="Times New Roman"/>
                          <a:cs typeface="Times New Roman"/>
                        </a:rPr>
                        <a:t>collection</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14145">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370"/>
                        </a:lnSpc>
                      </a:pPr>
                      <a:r>
                        <a:rPr sz="2100" spc="-10" dirty="0">
                          <a:latin typeface="Times New Roman"/>
                          <a:cs typeface="Times New Roman"/>
                        </a:rPr>
                        <a:t>Specimen</a:t>
                      </a:r>
                      <a:r>
                        <a:rPr sz="2100" spc="90" dirty="0">
                          <a:latin typeface="Times New Roman"/>
                          <a:cs typeface="Times New Roman"/>
                        </a:rPr>
                        <a:t> </a:t>
                      </a:r>
                      <a:r>
                        <a:rPr sz="2100" spc="-15" dirty="0">
                          <a:latin typeface="Times New Roman"/>
                          <a:cs typeface="Times New Roman"/>
                        </a:rPr>
                        <a:t>identification</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14145">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2370"/>
                        </a:lnSpc>
                      </a:pPr>
                      <a:r>
                        <a:rPr sz="2100" spc="-5" dirty="0">
                          <a:latin typeface="Times New Roman"/>
                          <a:cs typeface="Times New Roman"/>
                        </a:rPr>
                        <a:t>Specimen</a:t>
                      </a:r>
                      <a:r>
                        <a:rPr sz="2100" spc="-50" dirty="0">
                          <a:latin typeface="Times New Roman"/>
                          <a:cs typeface="Times New Roman"/>
                        </a:rPr>
                        <a:t> </a:t>
                      </a:r>
                      <a:r>
                        <a:rPr sz="2100" spc="5" dirty="0">
                          <a:latin typeface="Times New Roman"/>
                          <a:cs typeface="Times New Roman"/>
                        </a:rPr>
                        <a:t>transport</a:t>
                      </a:r>
                      <a:endParaRPr sz="21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271011">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271012">
                <a:tc>
                  <a:txBody>
                    <a:bodyPr/>
                    <a:lstStyle/>
                    <a:p>
                      <a:pPr marL="264795">
                        <a:lnSpc>
                          <a:spcPts val="1905"/>
                        </a:lnSpc>
                      </a:pPr>
                      <a:r>
                        <a:rPr sz="1800" spc="-10" dirty="0">
                          <a:latin typeface="Times New Roman"/>
                          <a:cs typeface="Times New Roman"/>
                        </a:rPr>
                        <a:t>Analytical</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1905"/>
                        </a:lnSpc>
                      </a:pPr>
                      <a:r>
                        <a:rPr sz="1800" spc="-25" dirty="0">
                          <a:latin typeface="Times New Roman"/>
                          <a:cs typeface="Times New Roman"/>
                        </a:rPr>
                        <a:t>Sample </a:t>
                      </a:r>
                      <a:r>
                        <a:rPr sz="1800" dirty="0">
                          <a:latin typeface="Times New Roman"/>
                          <a:cs typeface="Times New Roman"/>
                        </a:rPr>
                        <a:t>testing</a:t>
                      </a:r>
                      <a:r>
                        <a:rPr sz="1800" spc="-5" dirty="0">
                          <a:latin typeface="Times New Roman"/>
                          <a:cs typeface="Times New Roman"/>
                        </a:rPr>
                        <a:t> </a:t>
                      </a:r>
                      <a:r>
                        <a:rPr sz="1800" spc="5" dirty="0">
                          <a:latin typeface="Times New Roman"/>
                          <a:cs typeface="Times New Roman"/>
                        </a:rPr>
                        <a:t>(ID</a:t>
                      </a:r>
                      <a:r>
                        <a:rPr sz="1800" spc="-70" dirty="0">
                          <a:latin typeface="Times New Roman"/>
                          <a:cs typeface="Times New Roman"/>
                        </a:rPr>
                        <a:t> </a:t>
                      </a:r>
                      <a:r>
                        <a:rPr sz="1800" spc="-5" dirty="0">
                          <a:latin typeface="Times New Roman"/>
                          <a:cs typeface="Times New Roman"/>
                        </a:rPr>
                        <a:t>&amp;</a:t>
                      </a:r>
                      <a:r>
                        <a:rPr sz="1800" spc="-60" dirty="0">
                          <a:latin typeface="Times New Roman"/>
                          <a:cs typeface="Times New Roman"/>
                        </a:rPr>
                        <a:t> </a:t>
                      </a:r>
                      <a:r>
                        <a:rPr sz="1800" spc="5" dirty="0">
                          <a:latin typeface="Times New Roman"/>
                          <a:cs typeface="Times New Roman"/>
                        </a:rPr>
                        <a:t>ST)</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8"/>
                  </a:ext>
                </a:extLst>
              </a:tr>
              <a:tr h="271394">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9"/>
                  </a:ext>
                </a:extLst>
              </a:tr>
              <a:tr h="271394">
                <a:tc rowSpan="3">
                  <a:txBody>
                    <a:bodyPr/>
                    <a:lstStyle/>
                    <a:p>
                      <a:pPr>
                        <a:lnSpc>
                          <a:spcPct val="100000"/>
                        </a:lnSpc>
                        <a:spcBef>
                          <a:spcPts val="40"/>
                        </a:spcBef>
                      </a:pPr>
                      <a:endParaRPr sz="1600">
                        <a:latin typeface="Times New Roman"/>
                        <a:cs typeface="Times New Roman"/>
                      </a:endParaRPr>
                    </a:p>
                    <a:p>
                      <a:pPr marL="264160">
                        <a:lnSpc>
                          <a:spcPct val="100000"/>
                        </a:lnSpc>
                      </a:pPr>
                      <a:r>
                        <a:rPr sz="1800" spc="-5" dirty="0">
                          <a:latin typeface="Times New Roman"/>
                          <a:cs typeface="Times New Roman"/>
                        </a:rPr>
                        <a:t>Post-analytical</a:t>
                      </a:r>
                      <a:endParaRPr sz="1800">
                        <a:latin typeface="Times New Roman"/>
                        <a:cs typeface="Times New Roman"/>
                      </a:endParaRPr>
                    </a:p>
                  </a:txBody>
                  <a:tcPr marL="0" marR="0" marT="508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1910"/>
                        </a:lnSpc>
                      </a:pPr>
                      <a:r>
                        <a:rPr sz="1800" spc="-15" dirty="0">
                          <a:latin typeface="Times New Roman"/>
                          <a:cs typeface="Times New Roman"/>
                        </a:rPr>
                        <a:t>Result</a:t>
                      </a:r>
                      <a:r>
                        <a:rPr sz="1800" spc="-80" dirty="0">
                          <a:latin typeface="Times New Roman"/>
                          <a:cs typeface="Times New Roman"/>
                        </a:rPr>
                        <a:t> </a:t>
                      </a:r>
                      <a:r>
                        <a:rPr sz="1800" spc="5" dirty="0">
                          <a:latin typeface="Times New Roman"/>
                          <a:cs typeface="Times New Roman"/>
                        </a:rPr>
                        <a:t>transcription</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271011">
                <a:tc vMerge="1">
                  <a:txBody>
                    <a:bodyPr/>
                    <a:lstStyle/>
                    <a:p>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1905"/>
                        </a:lnSpc>
                      </a:pPr>
                      <a:r>
                        <a:rPr sz="1800" spc="-15" dirty="0">
                          <a:latin typeface="Times New Roman"/>
                          <a:cs typeface="Times New Roman"/>
                        </a:rPr>
                        <a:t>Result</a:t>
                      </a:r>
                      <a:r>
                        <a:rPr sz="1800" spc="25" dirty="0">
                          <a:latin typeface="Times New Roman"/>
                          <a:cs typeface="Times New Roman"/>
                        </a:rPr>
                        <a:t> </a:t>
                      </a:r>
                      <a:r>
                        <a:rPr sz="1800" spc="-5" dirty="0">
                          <a:latin typeface="Times New Roman"/>
                          <a:cs typeface="Times New Roman"/>
                        </a:rPr>
                        <a:t>intrepretation</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271012">
                <a:tc vMerge="1">
                  <a:txBody>
                    <a:bodyPr/>
                    <a:lstStyle/>
                    <a:p>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6195">
                        <a:lnSpc>
                          <a:spcPts val="1905"/>
                        </a:lnSpc>
                      </a:pPr>
                      <a:r>
                        <a:rPr sz="1800" spc="-65" dirty="0">
                          <a:latin typeface="Times New Roman"/>
                          <a:cs typeface="Times New Roman"/>
                        </a:rPr>
                        <a:t>A</a:t>
                      </a:r>
                      <a:r>
                        <a:rPr sz="1800" spc="-15" dirty="0">
                          <a:latin typeface="Times New Roman"/>
                          <a:cs typeface="Times New Roman"/>
                        </a:rPr>
                        <a:t>c</a:t>
                      </a:r>
                      <a:r>
                        <a:rPr sz="1800" spc="55" dirty="0">
                          <a:latin typeface="Times New Roman"/>
                          <a:cs typeface="Times New Roman"/>
                        </a:rPr>
                        <a:t>t</a:t>
                      </a:r>
                      <a:r>
                        <a:rPr sz="1800" spc="-50" dirty="0">
                          <a:latin typeface="Times New Roman"/>
                          <a:cs typeface="Times New Roman"/>
                        </a:rPr>
                        <a:t>i</a:t>
                      </a:r>
                      <a:r>
                        <a:rPr sz="1800" spc="114" dirty="0">
                          <a:latin typeface="Times New Roman"/>
                          <a:cs typeface="Times New Roman"/>
                        </a:rPr>
                        <a:t>o</a:t>
                      </a:r>
                      <a:r>
                        <a:rPr sz="1800" dirty="0">
                          <a:latin typeface="Times New Roman"/>
                          <a:cs typeface="Times New Roman"/>
                        </a:rPr>
                        <a:t>n</a:t>
                      </a:r>
                      <a:r>
                        <a:rPr sz="1800" spc="-114" dirty="0">
                          <a:latin typeface="Times New Roman"/>
                          <a:cs typeface="Times New Roman"/>
                        </a:rPr>
                        <a:t> </a:t>
                      </a:r>
                      <a:r>
                        <a:rPr sz="1800" spc="-50" dirty="0">
                          <a:latin typeface="Times New Roman"/>
                          <a:cs typeface="Times New Roman"/>
                        </a:rPr>
                        <a:t>t</a:t>
                      </a:r>
                      <a:r>
                        <a:rPr sz="1800" spc="-15" dirty="0">
                          <a:latin typeface="Times New Roman"/>
                          <a:cs typeface="Times New Roman"/>
                        </a:rPr>
                        <a:t>a</a:t>
                      </a:r>
                      <a:r>
                        <a:rPr sz="1800" dirty="0">
                          <a:latin typeface="Times New Roman"/>
                          <a:cs typeface="Times New Roman"/>
                        </a:rPr>
                        <a:t>k</a:t>
                      </a:r>
                      <a:r>
                        <a:rPr sz="1800" spc="100" dirty="0">
                          <a:latin typeface="Times New Roman"/>
                          <a:cs typeface="Times New Roman"/>
                        </a:rPr>
                        <a:t>e</a:t>
                      </a:r>
                      <a:r>
                        <a:rPr sz="1800" dirty="0">
                          <a:latin typeface="Times New Roman"/>
                          <a:cs typeface="Times New Roman"/>
                        </a:rPr>
                        <a:t>n</a:t>
                      </a:r>
                      <a:r>
                        <a:rPr sz="1800" spc="-114" dirty="0">
                          <a:latin typeface="Times New Roman"/>
                          <a:cs typeface="Times New Roman"/>
                        </a:rPr>
                        <a:t> </a:t>
                      </a:r>
                      <a:r>
                        <a:rPr sz="1800" spc="114" dirty="0">
                          <a:latin typeface="Times New Roman"/>
                          <a:cs typeface="Times New Roman"/>
                        </a:rPr>
                        <a:t>o</a:t>
                      </a:r>
                      <a:r>
                        <a:rPr sz="1800" dirty="0">
                          <a:latin typeface="Times New Roman"/>
                          <a:cs typeface="Times New Roman"/>
                        </a:rPr>
                        <a:t>n</a:t>
                      </a:r>
                      <a:r>
                        <a:rPr sz="1800" spc="-114" dirty="0">
                          <a:latin typeface="Times New Roman"/>
                          <a:cs typeface="Times New Roman"/>
                        </a:rPr>
                        <a:t> </a:t>
                      </a:r>
                      <a:r>
                        <a:rPr sz="1800" dirty="0">
                          <a:latin typeface="Times New Roman"/>
                          <a:cs typeface="Times New Roman"/>
                        </a:rPr>
                        <a:t>b</a:t>
                      </a:r>
                      <a:r>
                        <a:rPr sz="1800" spc="100" dirty="0">
                          <a:latin typeface="Times New Roman"/>
                          <a:cs typeface="Times New Roman"/>
                        </a:rPr>
                        <a:t>a</a:t>
                      </a:r>
                      <a:r>
                        <a:rPr sz="1800" spc="85" dirty="0">
                          <a:latin typeface="Times New Roman"/>
                          <a:cs typeface="Times New Roman"/>
                        </a:rPr>
                        <a:t>s</a:t>
                      </a:r>
                      <a:r>
                        <a:rPr sz="1800" spc="-165" dirty="0">
                          <a:latin typeface="Times New Roman"/>
                          <a:cs typeface="Times New Roman"/>
                        </a:rPr>
                        <a:t>i</a:t>
                      </a:r>
                      <a:r>
                        <a:rPr sz="1800" dirty="0">
                          <a:latin typeface="Times New Roman"/>
                          <a:cs typeface="Times New Roman"/>
                        </a:rPr>
                        <a:t>s</a:t>
                      </a:r>
                      <a:r>
                        <a:rPr sz="1800" spc="-30" dirty="0">
                          <a:latin typeface="Times New Roman"/>
                          <a:cs typeface="Times New Roman"/>
                        </a:rPr>
                        <a:t> </a:t>
                      </a:r>
                      <a:r>
                        <a:rPr sz="1800" spc="114" dirty="0">
                          <a:latin typeface="Times New Roman"/>
                          <a:cs typeface="Times New Roman"/>
                        </a:rPr>
                        <a:t>o</a:t>
                      </a:r>
                      <a:r>
                        <a:rPr sz="1800" dirty="0">
                          <a:latin typeface="Times New Roman"/>
                          <a:cs typeface="Times New Roman"/>
                        </a:rPr>
                        <a:t>f</a:t>
                      </a:r>
                      <a:r>
                        <a:rPr sz="1800" spc="-40" dirty="0">
                          <a:latin typeface="Times New Roman"/>
                          <a:cs typeface="Times New Roman"/>
                        </a:rPr>
                        <a:t> </a:t>
                      </a:r>
                      <a:r>
                        <a:rPr sz="1800" spc="-35" dirty="0">
                          <a:latin typeface="Times New Roman"/>
                          <a:cs typeface="Times New Roman"/>
                        </a:rPr>
                        <a:t>r</a:t>
                      </a:r>
                      <a:r>
                        <a:rPr sz="1800" spc="-15" dirty="0">
                          <a:latin typeface="Times New Roman"/>
                          <a:cs typeface="Times New Roman"/>
                        </a:rPr>
                        <a:t>e</a:t>
                      </a:r>
                      <a:r>
                        <a:rPr sz="1800" spc="85" dirty="0">
                          <a:latin typeface="Times New Roman"/>
                          <a:cs typeface="Times New Roman"/>
                        </a:rPr>
                        <a:t>s</a:t>
                      </a:r>
                      <a:r>
                        <a:rPr sz="1800" dirty="0">
                          <a:latin typeface="Times New Roman"/>
                          <a:cs typeface="Times New Roman"/>
                        </a:rPr>
                        <a:t>u</a:t>
                      </a:r>
                      <a:r>
                        <a:rPr sz="1800" spc="-50" dirty="0">
                          <a:latin typeface="Times New Roman"/>
                          <a:cs typeface="Times New Roman"/>
                        </a:rPr>
                        <a:t>l</a:t>
                      </a:r>
                      <a:r>
                        <a:rPr sz="1800" dirty="0">
                          <a:latin typeface="Times New Roman"/>
                          <a:cs typeface="Times New Roman"/>
                        </a:rPr>
                        <a:t>t</a:t>
                      </a:r>
                      <a:endParaRPr sz="1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sp>
        <p:nvSpPr>
          <p:cNvPr id="5" name="object 5"/>
          <p:cNvSpPr txBox="1"/>
          <p:nvPr/>
        </p:nvSpPr>
        <p:spPr>
          <a:xfrm>
            <a:off x="2390777" y="6184831"/>
            <a:ext cx="7132829" cy="299640"/>
          </a:xfrm>
          <a:prstGeom prst="rect">
            <a:avLst/>
          </a:prstGeom>
        </p:spPr>
        <p:txBody>
          <a:bodyPr vert="horz" wrap="square" lIns="0" tIns="12087" rIns="0" bIns="0" rtlCol="0">
            <a:spAutoFit/>
          </a:bodyPr>
          <a:lstStyle/>
          <a:p>
            <a:pPr marL="12724">
              <a:spcBef>
                <a:spcPts val="95"/>
              </a:spcBef>
            </a:pPr>
            <a:r>
              <a:rPr sz="1803" spc="-5" dirty="0">
                <a:latin typeface="Times New Roman"/>
                <a:cs typeface="Times New Roman"/>
              </a:rPr>
              <a:t>A</a:t>
            </a:r>
            <a:r>
              <a:rPr sz="1803" spc="-60" dirty="0">
                <a:latin typeface="Times New Roman"/>
                <a:cs typeface="Times New Roman"/>
              </a:rPr>
              <a:t> </a:t>
            </a:r>
            <a:r>
              <a:rPr sz="1803" spc="5" dirty="0">
                <a:latin typeface="Times New Roman"/>
                <a:cs typeface="Times New Roman"/>
              </a:rPr>
              <a:t>quality</a:t>
            </a:r>
            <a:r>
              <a:rPr sz="1803" spc="-110" dirty="0">
                <a:latin typeface="Times New Roman"/>
                <a:cs typeface="Times New Roman"/>
              </a:rPr>
              <a:t> </a:t>
            </a:r>
            <a:r>
              <a:rPr sz="1803" spc="-5" dirty="0">
                <a:latin typeface="Times New Roman"/>
                <a:cs typeface="Times New Roman"/>
              </a:rPr>
              <a:t>outcome</a:t>
            </a:r>
            <a:r>
              <a:rPr sz="1803" spc="-15" dirty="0">
                <a:latin typeface="Times New Roman"/>
                <a:cs typeface="Times New Roman"/>
              </a:rPr>
              <a:t> </a:t>
            </a:r>
            <a:r>
              <a:rPr sz="1803" spc="25" dirty="0">
                <a:latin typeface="Times New Roman"/>
                <a:cs typeface="Times New Roman"/>
              </a:rPr>
              <a:t>can</a:t>
            </a:r>
            <a:r>
              <a:rPr sz="1803" spc="-110" dirty="0">
                <a:latin typeface="Times New Roman"/>
                <a:cs typeface="Times New Roman"/>
              </a:rPr>
              <a:t> </a:t>
            </a:r>
            <a:r>
              <a:rPr sz="1803" spc="-5" dirty="0">
                <a:latin typeface="Times New Roman"/>
                <a:cs typeface="Times New Roman"/>
              </a:rPr>
              <a:t>be</a:t>
            </a:r>
            <a:r>
              <a:rPr sz="1803" spc="100" dirty="0">
                <a:latin typeface="Times New Roman"/>
                <a:cs typeface="Times New Roman"/>
              </a:rPr>
              <a:t> </a:t>
            </a:r>
            <a:r>
              <a:rPr sz="1803" spc="-5" dirty="0">
                <a:latin typeface="Times New Roman"/>
                <a:cs typeface="Times New Roman"/>
              </a:rPr>
              <a:t>interrupted</a:t>
            </a:r>
            <a:r>
              <a:rPr sz="1803" dirty="0">
                <a:latin typeface="Times New Roman"/>
                <a:cs typeface="Times New Roman"/>
              </a:rPr>
              <a:t> </a:t>
            </a:r>
            <a:r>
              <a:rPr sz="1803" spc="-5" dirty="0">
                <a:latin typeface="Times New Roman"/>
                <a:cs typeface="Times New Roman"/>
              </a:rPr>
              <a:t>or</a:t>
            </a:r>
            <a:r>
              <a:rPr sz="1803" spc="-30" dirty="0">
                <a:latin typeface="Times New Roman"/>
                <a:cs typeface="Times New Roman"/>
              </a:rPr>
              <a:t> </a:t>
            </a:r>
            <a:r>
              <a:rPr sz="1803" spc="-10" dirty="0">
                <a:latin typeface="Times New Roman"/>
                <a:cs typeface="Times New Roman"/>
              </a:rPr>
              <a:t>destroyed</a:t>
            </a:r>
            <a:r>
              <a:rPr sz="1803" spc="-5" dirty="0">
                <a:latin typeface="Times New Roman"/>
                <a:cs typeface="Times New Roman"/>
              </a:rPr>
              <a:t> </a:t>
            </a:r>
            <a:r>
              <a:rPr sz="1803" spc="45" dirty="0">
                <a:latin typeface="Times New Roman"/>
                <a:cs typeface="Times New Roman"/>
              </a:rPr>
              <a:t>at</a:t>
            </a:r>
            <a:r>
              <a:rPr sz="1803" spc="-45" dirty="0">
                <a:latin typeface="Times New Roman"/>
                <a:cs typeface="Times New Roman"/>
              </a:rPr>
              <a:t> </a:t>
            </a:r>
            <a:r>
              <a:rPr sz="1803" spc="30" dirty="0">
                <a:latin typeface="Times New Roman"/>
                <a:cs typeface="Times New Roman"/>
              </a:rPr>
              <a:t>any</a:t>
            </a:r>
            <a:r>
              <a:rPr sz="1803" spc="-114" dirty="0">
                <a:latin typeface="Times New Roman"/>
                <a:cs typeface="Times New Roman"/>
              </a:rPr>
              <a:t> </a:t>
            </a:r>
            <a:r>
              <a:rPr sz="1803" spc="5" dirty="0">
                <a:latin typeface="Times New Roman"/>
                <a:cs typeface="Times New Roman"/>
              </a:rPr>
              <a:t>point</a:t>
            </a:r>
            <a:r>
              <a:rPr sz="1803" spc="70" dirty="0">
                <a:latin typeface="Times New Roman"/>
                <a:cs typeface="Times New Roman"/>
              </a:rPr>
              <a:t> </a:t>
            </a:r>
            <a:r>
              <a:rPr sz="1803" spc="-30" dirty="0">
                <a:latin typeface="Times New Roman"/>
                <a:cs typeface="Times New Roman"/>
              </a:rPr>
              <a:t>in</a:t>
            </a:r>
            <a:r>
              <a:rPr sz="1803" spc="5" dirty="0">
                <a:latin typeface="Times New Roman"/>
                <a:cs typeface="Times New Roman"/>
              </a:rPr>
              <a:t> </a:t>
            </a:r>
            <a:r>
              <a:rPr sz="1803" spc="-25" dirty="0">
                <a:latin typeface="Times New Roman"/>
                <a:cs typeface="Times New Roman"/>
              </a:rPr>
              <a:t>the</a:t>
            </a:r>
            <a:r>
              <a:rPr sz="1803" dirty="0">
                <a:latin typeface="Times New Roman"/>
                <a:cs typeface="Times New Roman"/>
              </a:rPr>
              <a:t> </a:t>
            </a:r>
            <a:r>
              <a:rPr sz="1803" spc="-5" dirty="0">
                <a:latin typeface="Times New Roman"/>
                <a:cs typeface="Times New Roman"/>
              </a:rPr>
              <a:t>process.</a:t>
            </a:r>
            <a:endParaRPr sz="1803">
              <a:latin typeface="Times New Roman"/>
              <a:cs typeface="Times New Roman"/>
            </a:endParaRPr>
          </a:p>
        </p:txBody>
      </p:sp>
    </p:spTree>
    <p:extLst>
      <p:ext uri="{BB962C8B-B14F-4D97-AF65-F5344CB8AC3E}">
        <p14:creationId xmlns:p14="http://schemas.microsoft.com/office/powerpoint/2010/main" val="30572751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524000" y="704850"/>
            <a:ext cx="8229600" cy="1143000"/>
          </a:xfrm>
        </p:spPr>
        <p:txBody>
          <a:bodyPr/>
          <a:lstStyle/>
          <a:p>
            <a:pPr algn="ctr" eaLnBrk="1" hangingPunct="1"/>
            <a:r>
              <a:rPr lang="en-US" altLang="en-US" sz="3200">
                <a:latin typeface="Times New Roman" panose="02020503050405090304" pitchFamily="18" charset="0"/>
              </a:rPr>
              <a:t>Storing Quality Control Strains</a:t>
            </a:r>
          </a:p>
        </p:txBody>
      </p:sp>
      <p:sp>
        <p:nvSpPr>
          <p:cNvPr id="81923" name="Rectangle 3"/>
          <p:cNvSpPr>
            <a:spLocks noGrp="1" noChangeArrowheads="1"/>
          </p:cNvSpPr>
          <p:nvPr>
            <p:ph idx="4294967295"/>
          </p:nvPr>
        </p:nvSpPr>
        <p:spPr>
          <a:xfrm>
            <a:off x="1524000" y="1935164"/>
            <a:ext cx="8229600" cy="4389437"/>
          </a:xfrm>
        </p:spPr>
        <p:txBody>
          <a:bodyPr/>
          <a:lstStyle/>
          <a:p>
            <a:pPr algn="just" eaLnBrk="1" hangingPunct="1">
              <a:lnSpc>
                <a:spcPct val="90000"/>
              </a:lnSpc>
            </a:pPr>
            <a:r>
              <a:rPr lang="en-US" altLang="en-US" sz="3200">
                <a:latin typeface="Times New Roman" panose="02020503050405090304" pitchFamily="18" charset="0"/>
                <a:cs typeface="Times New Roman" panose="02020503050405090304" pitchFamily="18" charset="0"/>
              </a:rPr>
              <a:t>Cultures may be maintained at </a:t>
            </a:r>
            <a:r>
              <a:rPr lang="en-US" altLang="en-US" sz="3200">
                <a:solidFill>
                  <a:srgbClr val="336600"/>
                </a:solidFill>
                <a:latin typeface="Times New Roman" panose="02020503050405090304" pitchFamily="18" charset="0"/>
                <a:cs typeface="Times New Roman" panose="02020503050405090304" pitchFamily="18" charset="0"/>
              </a:rPr>
              <a:t>-20 ºC</a:t>
            </a:r>
            <a:r>
              <a:rPr lang="en-US" altLang="en-US" sz="3200">
                <a:latin typeface="Times New Roman" panose="02020503050405090304" pitchFamily="18" charset="0"/>
                <a:cs typeface="Times New Roman" panose="02020503050405090304" pitchFamily="18" charset="0"/>
              </a:rPr>
              <a:t> or below (preferably at -60 ºC or below or in liquid nitrogen) in a suitable stabilizer (</a:t>
            </a:r>
            <a:r>
              <a:rPr lang="en-US" altLang="en-US" sz="3200">
                <a:solidFill>
                  <a:srgbClr val="FF0000"/>
                </a:solidFill>
                <a:latin typeface="Times New Roman" panose="02020503050405090304" pitchFamily="18" charset="0"/>
                <a:cs typeface="Times New Roman" panose="02020503050405090304" pitchFamily="18" charset="0"/>
              </a:rPr>
              <a:t>e.g., 50% fetal calf serum in broth, 10 to 15% </a:t>
            </a:r>
            <a:r>
              <a:rPr lang="en-US" altLang="en-US" sz="3200">
                <a:solidFill>
                  <a:srgbClr val="CC3300"/>
                </a:solidFill>
                <a:latin typeface="Times New Roman" panose="02020503050405090304" pitchFamily="18" charset="0"/>
                <a:cs typeface="Times New Roman" panose="02020503050405090304" pitchFamily="18" charset="0"/>
              </a:rPr>
              <a:t>glycerol in tryptic soy broth,</a:t>
            </a:r>
            <a:r>
              <a:rPr lang="en-US" altLang="en-US" sz="3200">
                <a:latin typeface="Times New Roman" panose="02020503050405090304" pitchFamily="18" charset="0"/>
                <a:cs typeface="Times New Roman" panose="02020503050405090304" pitchFamily="18" charset="0"/>
              </a:rPr>
              <a:t> defibrinated sheep blood, or skim milk), or </a:t>
            </a:r>
            <a:r>
              <a:rPr lang="en-US" altLang="en-US" sz="3200" u="sng">
                <a:solidFill>
                  <a:schemeClr val="accent2"/>
                </a:solidFill>
                <a:latin typeface="Times New Roman" panose="02020503050405090304" pitchFamily="18" charset="0"/>
                <a:cs typeface="Times New Roman" panose="02020503050405090304" pitchFamily="18" charset="0"/>
              </a:rPr>
              <a:t>in a freeze-dried state without significant risk of altering their antimicrobial susceptibility</a:t>
            </a:r>
            <a:r>
              <a:rPr lang="en-US" altLang="en-US" u="sng" smtClean="0">
                <a:solidFill>
                  <a:schemeClr val="accent2"/>
                </a:solidFill>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42342867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524000" y="704850"/>
            <a:ext cx="8229600" cy="1143000"/>
          </a:xfrm>
        </p:spPr>
        <p:txBody>
          <a:bodyPr/>
          <a:lstStyle/>
          <a:p>
            <a:pPr algn="ctr" eaLnBrk="1" hangingPunct="1"/>
            <a:r>
              <a:rPr lang="en-US" altLang="en-US" sz="3200" b="1">
                <a:latin typeface="Times New Roman" panose="02020503050405090304" pitchFamily="18" charset="0"/>
              </a:rPr>
              <a:t>Storing Quality Control Strains</a:t>
            </a:r>
          </a:p>
        </p:txBody>
      </p:sp>
      <p:sp>
        <p:nvSpPr>
          <p:cNvPr id="82947" name="Rectangle 3"/>
          <p:cNvSpPr>
            <a:spLocks noGrp="1" noChangeArrowheads="1"/>
          </p:cNvSpPr>
          <p:nvPr>
            <p:ph idx="4294967295"/>
          </p:nvPr>
        </p:nvSpPr>
        <p:spPr>
          <a:xfrm>
            <a:off x="1524000" y="1935164"/>
            <a:ext cx="8229600" cy="4389437"/>
          </a:xfrm>
        </p:spPr>
        <p:txBody>
          <a:bodyPr/>
          <a:lstStyle/>
          <a:p>
            <a:pPr algn="just" eaLnBrk="1" hangingPunct="1"/>
            <a:r>
              <a:rPr lang="en-US" altLang="en-US" sz="3200" dirty="0">
                <a:solidFill>
                  <a:srgbClr val="00B0F0"/>
                </a:solidFill>
                <a:latin typeface="Times New Roman" panose="02020503050405090304" pitchFamily="18" charset="0"/>
                <a:cs typeface="Times New Roman" panose="02020503050405090304" pitchFamily="18" charset="0"/>
              </a:rPr>
              <a:t>Working control cultures </a:t>
            </a:r>
            <a:r>
              <a:rPr lang="en-US" altLang="en-US" sz="3200" dirty="0">
                <a:latin typeface="Times New Roman" panose="02020503050405090304" pitchFamily="18" charset="0"/>
                <a:cs typeface="Times New Roman" panose="02020503050405090304" pitchFamily="18" charset="0"/>
              </a:rPr>
              <a:t>should be stored on </a:t>
            </a:r>
            <a:r>
              <a:rPr lang="en-US" altLang="en-US" sz="3200" dirty="0" err="1">
                <a:solidFill>
                  <a:srgbClr val="336600"/>
                </a:solidFill>
                <a:latin typeface="Times New Roman" panose="02020503050405090304" pitchFamily="18" charset="0"/>
                <a:cs typeface="Times New Roman" panose="02020503050405090304" pitchFamily="18" charset="0"/>
              </a:rPr>
              <a:t>tryptic</a:t>
            </a:r>
            <a:r>
              <a:rPr lang="en-US" altLang="en-US" sz="3200" dirty="0">
                <a:solidFill>
                  <a:srgbClr val="336600"/>
                </a:solidFill>
                <a:latin typeface="Times New Roman" panose="02020503050405090304" pitchFamily="18" charset="0"/>
                <a:cs typeface="Times New Roman" panose="02020503050405090304" pitchFamily="18" charset="0"/>
              </a:rPr>
              <a:t> soy agar</a:t>
            </a:r>
            <a:r>
              <a:rPr lang="en-US" altLang="en-US" sz="3200" dirty="0">
                <a:latin typeface="Times New Roman" panose="02020503050405090304" pitchFamily="18" charset="0"/>
                <a:cs typeface="Times New Roman" panose="02020503050405090304" pitchFamily="18" charset="0"/>
              </a:rPr>
              <a:t> (</a:t>
            </a:r>
            <a:r>
              <a:rPr lang="en-US" altLang="en-US" sz="3200" dirty="0" err="1">
                <a:latin typeface="Times New Roman" panose="02020503050405090304" pitchFamily="18" charset="0"/>
                <a:cs typeface="Times New Roman" panose="02020503050405090304" pitchFamily="18" charset="0"/>
              </a:rPr>
              <a:t>nonfastidious</a:t>
            </a:r>
            <a:r>
              <a:rPr lang="en-US" altLang="en-US" sz="3200" dirty="0">
                <a:latin typeface="Times New Roman" panose="02020503050405090304" pitchFamily="18" charset="0"/>
                <a:cs typeface="Times New Roman" panose="02020503050405090304" pitchFamily="18" charset="0"/>
              </a:rPr>
              <a:t> strains) or on enriched chocolate agar (fastidious strains) </a:t>
            </a:r>
            <a:r>
              <a:rPr lang="en-US" altLang="en-US" sz="3200" dirty="0">
                <a:solidFill>
                  <a:srgbClr val="336600"/>
                </a:solidFill>
                <a:latin typeface="Times New Roman" panose="02020503050405090304" pitchFamily="18" charset="0"/>
                <a:cs typeface="Times New Roman" panose="02020503050405090304" pitchFamily="18" charset="0"/>
              </a:rPr>
              <a:t>slants at 2 to 8 </a:t>
            </a:r>
            <a:r>
              <a:rPr lang="en-US" altLang="en-US" sz="3200" dirty="0">
                <a:solidFill>
                  <a:srgbClr val="00B0F0"/>
                </a:solidFill>
                <a:latin typeface="Times New Roman" panose="02020503050405090304" pitchFamily="18" charset="0"/>
                <a:cs typeface="Times New Roman" panose="02020503050405090304" pitchFamily="18" charset="0"/>
              </a:rPr>
              <a:t>ºC and </a:t>
            </a:r>
            <a:r>
              <a:rPr lang="en-US" altLang="en-US" sz="3200" dirty="0" err="1">
                <a:solidFill>
                  <a:srgbClr val="00B0F0"/>
                </a:solidFill>
                <a:latin typeface="Times New Roman" panose="02020503050405090304" pitchFamily="18" charset="0"/>
                <a:cs typeface="Times New Roman" panose="02020503050405090304" pitchFamily="18" charset="0"/>
              </a:rPr>
              <a:t>subcultured</a:t>
            </a:r>
            <a:r>
              <a:rPr lang="en-US" altLang="en-US" sz="3200" dirty="0">
                <a:solidFill>
                  <a:srgbClr val="00B0F0"/>
                </a:solidFill>
                <a:latin typeface="Times New Roman" panose="02020503050405090304" pitchFamily="18" charset="0"/>
                <a:cs typeface="Times New Roman" panose="02020503050405090304" pitchFamily="18" charset="0"/>
              </a:rPr>
              <a:t> each week </a:t>
            </a:r>
            <a:r>
              <a:rPr lang="en-US" altLang="en-US" sz="3200" dirty="0">
                <a:solidFill>
                  <a:srgbClr val="336600"/>
                </a:solidFill>
                <a:latin typeface="Times New Roman" panose="02020503050405090304" pitchFamily="18" charset="0"/>
                <a:cs typeface="Times New Roman" panose="02020503050405090304" pitchFamily="18" charset="0"/>
              </a:rPr>
              <a:t>for </a:t>
            </a:r>
            <a:r>
              <a:rPr lang="en-US" altLang="en-US" sz="3200" dirty="0">
                <a:solidFill>
                  <a:srgbClr val="990000"/>
                </a:solidFill>
                <a:latin typeface="Times New Roman" panose="02020503050405090304" pitchFamily="18" charset="0"/>
                <a:cs typeface="Times New Roman" panose="02020503050405090304" pitchFamily="18" charset="0"/>
              </a:rPr>
              <a:t>no more than three successive weeks.</a:t>
            </a:r>
            <a:r>
              <a:rPr lang="en-US" altLang="en-US" sz="3200" dirty="0">
                <a:latin typeface="Times New Roman" panose="02020503050405090304" pitchFamily="18" charset="0"/>
                <a:cs typeface="Times New Roman" panose="02020503050405090304" pitchFamily="18" charset="0"/>
              </a:rPr>
              <a:t> </a:t>
            </a:r>
            <a:r>
              <a:rPr lang="en-US" altLang="en-US" sz="3200" dirty="0">
                <a:solidFill>
                  <a:srgbClr val="FF3399"/>
                </a:solidFill>
                <a:latin typeface="Times New Roman" panose="02020503050405090304" pitchFamily="18" charset="0"/>
                <a:cs typeface="Times New Roman" panose="02020503050405090304" pitchFamily="18" charset="0"/>
              </a:rPr>
              <a:t>New working cultures should be prepared at least monthly </a:t>
            </a:r>
            <a:r>
              <a:rPr lang="en-US" altLang="en-US" sz="3200" dirty="0">
                <a:latin typeface="Times New Roman" panose="02020503050405090304" pitchFamily="18" charset="0"/>
                <a:cs typeface="Times New Roman" panose="02020503050405090304" pitchFamily="18" charset="0"/>
              </a:rPr>
              <a:t>from </a:t>
            </a:r>
            <a:r>
              <a:rPr lang="en-US" altLang="en-US" sz="3200" dirty="0" err="1">
                <a:latin typeface="Times New Roman" panose="02020503050405090304" pitchFamily="18" charset="0"/>
                <a:cs typeface="Times New Roman" panose="02020503050405090304" pitchFamily="18" charset="0"/>
              </a:rPr>
              <a:t>frozen,freeze</a:t>
            </a:r>
            <a:r>
              <a:rPr lang="en-US" altLang="en-US" sz="3200" dirty="0">
                <a:latin typeface="Times New Roman" panose="02020503050405090304" pitchFamily="18" charset="0"/>
                <a:cs typeface="Times New Roman" panose="02020503050405090304" pitchFamily="18" charset="0"/>
              </a:rPr>
              <a:t>-dried, or commercial cultures.</a:t>
            </a:r>
          </a:p>
        </p:txBody>
      </p:sp>
    </p:spTree>
    <p:extLst>
      <p:ext uri="{BB962C8B-B14F-4D97-AF65-F5344CB8AC3E}">
        <p14:creationId xmlns:p14="http://schemas.microsoft.com/office/powerpoint/2010/main" val="24196091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524000" y="704850"/>
            <a:ext cx="8229600" cy="1143000"/>
          </a:xfrm>
        </p:spPr>
        <p:txBody>
          <a:bodyPr/>
          <a:lstStyle/>
          <a:p>
            <a:pPr marL="342900" indent="-342900" algn="ctr"/>
            <a:r>
              <a:rPr lang="en-US" altLang="en-US" sz="4000" dirty="0">
                <a:latin typeface="Times New Roman" panose="02020503050405090304" pitchFamily="18" charset="0"/>
              </a:rPr>
              <a:t> </a:t>
            </a:r>
            <a:r>
              <a:rPr lang="en-US" altLang="en-US" sz="3200" dirty="0"/>
              <a:t>The 15-Replicate (3 × 5 Day) Plan</a:t>
            </a:r>
          </a:p>
        </p:txBody>
      </p:sp>
      <p:sp>
        <p:nvSpPr>
          <p:cNvPr id="89091" name="Rectangle 3"/>
          <p:cNvSpPr>
            <a:spLocks noGrp="1" noChangeArrowheads="1"/>
          </p:cNvSpPr>
          <p:nvPr>
            <p:ph idx="4294967295"/>
          </p:nvPr>
        </p:nvSpPr>
        <p:spPr>
          <a:xfrm>
            <a:off x="1524000" y="1935164"/>
            <a:ext cx="8229600" cy="4389437"/>
          </a:xfrm>
        </p:spPr>
        <p:txBody>
          <a:bodyPr/>
          <a:lstStyle/>
          <a:p>
            <a:r>
              <a:rPr lang="en-US" altLang="en-US" dirty="0">
                <a:latin typeface="Times New Roman" panose="02020503050405090304" pitchFamily="18" charset="0"/>
                <a:cs typeface="Times New Roman" panose="02020503050405090304" pitchFamily="18" charset="0"/>
              </a:rPr>
              <a:t>Test three replicates of each applicable QC strain using individual inoculum preparations for five consecutive test days and document results</a:t>
            </a:r>
            <a:r>
              <a:rPr lang="en-US" altLang="en-US" dirty="0" smtClean="0">
                <a:latin typeface="Times New Roman" panose="02020503050405090304" pitchFamily="18" charset="0"/>
                <a:cs typeface="Times New Roman" panose="02020503050405090304" pitchFamily="18" charset="0"/>
              </a:rPr>
              <a:t>.</a:t>
            </a:r>
            <a:endParaRPr lang="en-US" alt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1209088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524000" y="704850"/>
            <a:ext cx="8229600" cy="1143000"/>
          </a:xfrm>
        </p:spPr>
        <p:txBody>
          <a:bodyPr/>
          <a:lstStyle/>
          <a:p>
            <a:pPr marL="342900" indent="-342900" algn="ctr"/>
            <a:r>
              <a:rPr lang="en-US" altLang="en-US" sz="4000" dirty="0">
                <a:latin typeface="Times New Roman" panose="02020503050405090304" pitchFamily="18" charset="0"/>
              </a:rPr>
              <a:t> </a:t>
            </a:r>
            <a:r>
              <a:rPr lang="en-US" altLang="en-US" sz="3200" dirty="0"/>
              <a:t>The 15-Replicate (3 × 5 Day) Plan</a:t>
            </a:r>
          </a:p>
        </p:txBody>
      </p:sp>
      <p:sp>
        <p:nvSpPr>
          <p:cNvPr id="94211" name="Rectangle 3"/>
          <p:cNvSpPr>
            <a:spLocks noGrp="1" noChangeArrowheads="1"/>
          </p:cNvSpPr>
          <p:nvPr>
            <p:ph idx="4294967295"/>
          </p:nvPr>
        </p:nvSpPr>
        <p:spPr>
          <a:xfrm>
            <a:off x="1524000" y="1935164"/>
            <a:ext cx="8229600" cy="4389437"/>
          </a:xfrm>
        </p:spPr>
        <p:txBody>
          <a:bodyPr/>
          <a:lstStyle/>
          <a:p>
            <a:pPr>
              <a:defRPr/>
            </a:pPr>
            <a:r>
              <a:rPr lang="en-US" dirty="0">
                <a:latin typeface="Times New Roman" panose="02020503050405090304" pitchFamily="18" charset="0"/>
                <a:cs typeface="Times New Roman" panose="02020503050405090304" pitchFamily="18" charset="0"/>
              </a:rPr>
              <a:t> Upon successful completion of the 15-replicate (3 × 5 day) plan, it is acceptable </a:t>
            </a:r>
            <a:r>
              <a:rPr lang="en-US" dirty="0">
                <a:solidFill>
                  <a:srgbClr val="00B0F0"/>
                </a:solidFill>
                <a:latin typeface="Times New Roman" panose="02020503050405090304" pitchFamily="18" charset="0"/>
                <a:cs typeface="Times New Roman" panose="02020503050405090304" pitchFamily="18" charset="0"/>
              </a:rPr>
              <a:t>to go to weekly QC testing</a:t>
            </a:r>
            <a:r>
              <a:rPr lang="en-US" dirty="0" smtClean="0">
                <a:latin typeface="Times New Roman" panose="02020503050405090304" pitchFamily="18" charset="0"/>
                <a:cs typeface="Times New Roman" panose="02020503050405090304" pitchFamily="18" charset="0"/>
              </a:rPr>
              <a:t>.</a:t>
            </a:r>
            <a:endParaRPr lang="en-US" dirty="0">
              <a:latin typeface="Times New Roman" panose="02020503050405090304" pitchFamily="18" charset="0"/>
              <a:cs typeface="Times New Roman" panose="02020503050405090304" pitchFamily="18" charset="0"/>
            </a:endParaRPr>
          </a:p>
          <a:p>
            <a:pPr>
              <a:defRPr/>
            </a:pPr>
            <a:r>
              <a:rPr lang="en-US" dirty="0">
                <a:latin typeface="Times New Roman" panose="02020503050405090304" pitchFamily="18" charset="0"/>
                <a:cs typeface="Times New Roman" panose="02020503050405090304" pitchFamily="18" charset="0"/>
              </a:rPr>
              <a:t>If completion of the 15-replicate (3 × 5 day) plan is unsuccessful, take corrective action as appropriate, and continue daily QC testing.</a:t>
            </a:r>
          </a:p>
          <a:p>
            <a:pPr marL="0" indent="0">
              <a:buNone/>
              <a:defRPr/>
            </a:pPr>
            <a:endParaRPr lang="en-US" dirty="0"/>
          </a:p>
        </p:txBody>
      </p:sp>
    </p:spTree>
    <p:extLst>
      <p:ext uri="{BB962C8B-B14F-4D97-AF65-F5344CB8AC3E}">
        <p14:creationId xmlns:p14="http://schemas.microsoft.com/office/powerpoint/2010/main" val="2727198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9642" y="-1029361"/>
            <a:ext cx="14111283" cy="8916722"/>
          </a:xfrm>
          <a:prstGeom prst="rect">
            <a:avLst/>
          </a:prstGeom>
        </p:spPr>
      </p:pic>
    </p:spTree>
    <p:extLst>
      <p:ext uri="{BB962C8B-B14F-4D97-AF65-F5344CB8AC3E}">
        <p14:creationId xmlns:p14="http://schemas.microsoft.com/office/powerpoint/2010/main" val="1360363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5108" r="12875" b="36745"/>
          <a:stretch/>
        </p:blipFill>
        <p:spPr>
          <a:xfrm>
            <a:off x="1187513" y="1861456"/>
            <a:ext cx="10166287" cy="4750119"/>
          </a:xfrm>
        </p:spPr>
      </p:pic>
    </p:spTree>
    <p:extLst>
      <p:ext uri="{BB962C8B-B14F-4D97-AF65-F5344CB8AC3E}">
        <p14:creationId xmlns:p14="http://schemas.microsoft.com/office/powerpoint/2010/main" val="5362542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524000" y="704850"/>
            <a:ext cx="8229600" cy="1143000"/>
          </a:xfrm>
        </p:spPr>
        <p:txBody>
          <a:bodyPr/>
          <a:lstStyle/>
          <a:p>
            <a:pPr eaLnBrk="1" hangingPunct="1"/>
            <a:r>
              <a:rPr lang="en-US" altLang="en-US" sz="3200">
                <a:latin typeface="Times New Roman" panose="02020503050405090304" pitchFamily="18" charset="0"/>
              </a:rPr>
              <a:t>Implementing Weekly Quality Control Testing</a:t>
            </a:r>
          </a:p>
        </p:txBody>
      </p:sp>
      <p:sp>
        <p:nvSpPr>
          <p:cNvPr id="92163" name="Rectangle 3"/>
          <p:cNvSpPr>
            <a:spLocks noGrp="1" noChangeArrowheads="1"/>
          </p:cNvSpPr>
          <p:nvPr>
            <p:ph idx="4294967295"/>
          </p:nvPr>
        </p:nvSpPr>
        <p:spPr>
          <a:xfrm>
            <a:off x="1524000" y="1935164"/>
            <a:ext cx="8229600" cy="4389437"/>
          </a:xfrm>
        </p:spPr>
        <p:txBody>
          <a:bodyPr/>
          <a:lstStyle/>
          <a:p>
            <a:pPr algn="just" eaLnBrk="1" hangingPunct="1">
              <a:lnSpc>
                <a:spcPct val="80000"/>
              </a:lnSpc>
              <a:buFont typeface="Wingdings 2" panose="05020102010507070707" pitchFamily="18" charset="2"/>
              <a:buNone/>
            </a:pPr>
            <a:r>
              <a:rPr lang="en-US" altLang="en-US" dirty="0">
                <a:latin typeface="Times New Roman" panose="02020503050405090304" pitchFamily="18" charset="0"/>
              </a:rPr>
              <a:t>Perform quality control testing </a:t>
            </a:r>
            <a:r>
              <a:rPr lang="en-US" altLang="en-US" dirty="0">
                <a:solidFill>
                  <a:srgbClr val="00B0F0"/>
                </a:solidFill>
                <a:latin typeface="Times New Roman" panose="02020503050405090304" pitchFamily="18" charset="0"/>
              </a:rPr>
              <a:t>once per week and</a:t>
            </a:r>
          </a:p>
          <a:p>
            <a:pPr algn="just" eaLnBrk="1" hangingPunct="1">
              <a:lnSpc>
                <a:spcPct val="80000"/>
              </a:lnSpc>
              <a:buFont typeface="Wingdings 2" panose="05020102010507070707" pitchFamily="18" charset="2"/>
              <a:buNone/>
            </a:pPr>
            <a:r>
              <a:rPr lang="en-US" altLang="en-US" dirty="0">
                <a:latin typeface="Times New Roman" panose="02020503050405090304" pitchFamily="18" charset="0"/>
              </a:rPr>
              <a:t>whenever any reagent component of the test (e.g</a:t>
            </a:r>
            <a:r>
              <a:rPr lang="en-US" altLang="en-US" dirty="0" smtClean="0">
                <a:latin typeface="Times New Roman" panose="02020503050405090304" pitchFamily="18" charset="0"/>
              </a:rPr>
              <a:t>., A </a:t>
            </a:r>
            <a:r>
              <a:rPr lang="en-US" altLang="en-US" dirty="0">
                <a:latin typeface="Times New Roman" panose="02020503050405090304" pitchFamily="18" charset="0"/>
              </a:rPr>
              <a:t>new lot of </a:t>
            </a:r>
            <a:r>
              <a:rPr lang="en-US" altLang="en-US" dirty="0">
                <a:solidFill>
                  <a:srgbClr val="FF0000"/>
                </a:solidFill>
                <a:latin typeface="Times New Roman" panose="02020503050405090304" pitchFamily="18" charset="0"/>
              </a:rPr>
              <a:t>agar or a new lot of disks from </a:t>
            </a:r>
            <a:r>
              <a:rPr lang="en-US" altLang="en-US" dirty="0" smtClean="0">
                <a:solidFill>
                  <a:srgbClr val="FF0000"/>
                </a:solidFill>
                <a:latin typeface="Times New Roman" panose="02020503050405090304" pitchFamily="18" charset="0"/>
              </a:rPr>
              <a:t>the Same </a:t>
            </a:r>
            <a:r>
              <a:rPr lang="en-US" altLang="en-US" dirty="0">
                <a:solidFill>
                  <a:srgbClr val="FF0000"/>
                </a:solidFill>
                <a:latin typeface="Times New Roman" panose="02020503050405090304" pitchFamily="18" charset="0"/>
              </a:rPr>
              <a:t>or a different manufacturer)</a:t>
            </a:r>
            <a:r>
              <a:rPr lang="en-US" altLang="en-US" dirty="0">
                <a:latin typeface="Times New Roman" panose="02020503050405090304" pitchFamily="18" charset="0"/>
              </a:rPr>
              <a:t> is </a:t>
            </a:r>
            <a:r>
              <a:rPr lang="en-US" altLang="en-US" dirty="0" err="1" smtClean="0">
                <a:latin typeface="Times New Roman" panose="02020503050405090304" pitchFamily="18" charset="0"/>
              </a:rPr>
              <a:t>changed.</a:t>
            </a:r>
            <a:r>
              <a:rPr lang="en-US" altLang="en-US" dirty="0" err="1" smtClean="0">
                <a:solidFill>
                  <a:srgbClr val="000000"/>
                </a:solidFill>
                <a:latin typeface="Times New Roman" panose="02020503050405090304" pitchFamily="18" charset="0"/>
              </a:rPr>
              <a:t>If</a:t>
            </a:r>
            <a:r>
              <a:rPr lang="en-US" altLang="en-US" dirty="0" smtClean="0">
                <a:solidFill>
                  <a:srgbClr val="000000"/>
                </a:solidFill>
                <a:latin typeface="Times New Roman" panose="02020503050405090304" pitchFamily="18" charset="0"/>
              </a:rPr>
              <a:t> </a:t>
            </a:r>
            <a:r>
              <a:rPr lang="en-US" altLang="en-US" dirty="0">
                <a:solidFill>
                  <a:srgbClr val="000000"/>
                </a:solidFill>
                <a:latin typeface="Times New Roman" panose="02020503050405090304" pitchFamily="18" charset="0"/>
              </a:rPr>
              <a:t>any of the weekly quality control results is </a:t>
            </a:r>
            <a:r>
              <a:rPr lang="en-US" altLang="en-US" dirty="0" smtClean="0">
                <a:solidFill>
                  <a:srgbClr val="000000"/>
                </a:solidFill>
                <a:latin typeface="Times New Roman" panose="02020503050405090304" pitchFamily="18" charset="0"/>
              </a:rPr>
              <a:t>out Of </a:t>
            </a:r>
            <a:r>
              <a:rPr lang="en-US" altLang="en-US" dirty="0">
                <a:solidFill>
                  <a:srgbClr val="000000"/>
                </a:solidFill>
                <a:latin typeface="Times New Roman" panose="02020503050405090304" pitchFamily="18" charset="0"/>
              </a:rPr>
              <a:t>the acceptable range, corrective action </a:t>
            </a:r>
            <a:r>
              <a:rPr lang="en-US" altLang="en-US" dirty="0" smtClean="0">
                <a:solidFill>
                  <a:srgbClr val="000000"/>
                </a:solidFill>
                <a:latin typeface="Times New Roman" panose="02020503050405090304" pitchFamily="18" charset="0"/>
              </a:rPr>
              <a:t>is required</a:t>
            </a:r>
            <a:r>
              <a:rPr lang="en-US" altLang="en-US" sz="900" dirty="0">
                <a:solidFill>
                  <a:srgbClr val="000000"/>
                </a:solidFill>
                <a:latin typeface="Times New Roman" panose="02020503050405090304" pitchFamily="18" charset="0"/>
              </a:rPr>
              <a:t>..</a:t>
            </a:r>
            <a:endParaRPr lang="en-US" altLang="en-US" sz="800" dirty="0">
              <a:solidFill>
                <a:srgbClr val="000000"/>
              </a:solidFill>
              <a:latin typeface="Times New Roman" panose="02020503050405090304" pitchFamily="18" charset="0"/>
            </a:endParaRPr>
          </a:p>
          <a:p>
            <a:pPr algn="just" eaLnBrk="1" hangingPunct="1">
              <a:lnSpc>
                <a:spcPct val="80000"/>
              </a:lnSpc>
              <a:buFont typeface="Wingdings 2" panose="05020102010507070707" pitchFamily="18" charset="2"/>
              <a:buNone/>
            </a:pPr>
            <a:endParaRPr lang="en-US" altLang="en-US" sz="800" dirty="0">
              <a:latin typeface="Times New Roman" panose="02020503050405090304" pitchFamily="18" charset="0"/>
            </a:endParaRPr>
          </a:p>
          <a:p>
            <a:pPr algn="just" eaLnBrk="1" hangingPunct="1">
              <a:lnSpc>
                <a:spcPct val="80000"/>
              </a:lnSpc>
            </a:pPr>
            <a:endParaRPr lang="en-US" altLang="en-US" sz="800" dirty="0">
              <a:latin typeface="Times New Roman" panose="02020503050405090304" pitchFamily="18" charset="0"/>
            </a:endParaRPr>
          </a:p>
          <a:p>
            <a:pPr eaLnBrk="1" hangingPunct="1">
              <a:lnSpc>
                <a:spcPct val="80000"/>
              </a:lnSpc>
            </a:pPr>
            <a:endParaRPr lang="en-US" altLang="en-US" sz="800" dirty="0">
              <a:latin typeface="Times New Roman" panose="02020503050405090304" pitchFamily="18" charset="0"/>
            </a:endParaRPr>
          </a:p>
        </p:txBody>
      </p:sp>
    </p:spTree>
    <p:extLst>
      <p:ext uri="{BB962C8B-B14F-4D97-AF65-F5344CB8AC3E}">
        <p14:creationId xmlns:p14="http://schemas.microsoft.com/office/powerpoint/2010/main" val="40655829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524000" y="704850"/>
            <a:ext cx="8229600" cy="1143000"/>
          </a:xfrm>
        </p:spPr>
        <p:txBody>
          <a:bodyPr>
            <a:normAutofit fontScale="90000"/>
          </a:bodyPr>
          <a:lstStyle/>
          <a:p>
            <a:pPr marL="342900" indent="-342900"/>
            <a:r>
              <a:rPr lang="en-US" altLang="en-US" sz="2800" b="1"/>
              <a:t>Out-of-Range Results With Quality Control Strains and Corrective Action</a:t>
            </a:r>
            <a:r>
              <a:rPr lang="en-US" altLang="en-US" sz="5400" b="1"/>
              <a:t/>
            </a:r>
            <a:br>
              <a:rPr lang="en-US" altLang="en-US" sz="5400" b="1"/>
            </a:br>
            <a:r>
              <a:rPr lang="en-US" altLang="en-US" b="1"/>
              <a:t> </a:t>
            </a:r>
            <a:endParaRPr lang="en-US" altLang="en-US" sz="4800"/>
          </a:p>
        </p:txBody>
      </p:sp>
      <p:sp>
        <p:nvSpPr>
          <p:cNvPr id="93187" name="Rectangle 3"/>
          <p:cNvSpPr>
            <a:spLocks noGrp="1" noChangeArrowheads="1"/>
          </p:cNvSpPr>
          <p:nvPr>
            <p:ph idx="4294967295"/>
          </p:nvPr>
        </p:nvSpPr>
        <p:spPr>
          <a:xfrm>
            <a:off x="1524000" y="1935164"/>
            <a:ext cx="8229600" cy="4389437"/>
          </a:xfrm>
        </p:spPr>
        <p:txBody>
          <a:bodyPr/>
          <a:lstStyle/>
          <a:p>
            <a:pPr algn="just"/>
            <a:r>
              <a:rPr lang="en-US" altLang="en-US" dirty="0">
                <a:solidFill>
                  <a:srgbClr val="000000"/>
                </a:solidFill>
                <a:latin typeface="Times New Roman" panose="02020503050405090304" pitchFamily="18" charset="0"/>
              </a:rPr>
              <a:t> </a:t>
            </a:r>
            <a:r>
              <a:rPr lang="en-US" altLang="en-US" dirty="0" smtClean="0"/>
              <a:t>Out-of-range QC results can be categorized into those that are 1) </a:t>
            </a:r>
            <a:r>
              <a:rPr lang="en-US" altLang="en-US" dirty="0" smtClean="0">
                <a:solidFill>
                  <a:srgbClr val="FF0000"/>
                </a:solidFill>
              </a:rPr>
              <a:t>random, 2) identifiable, or 3) system related.</a:t>
            </a:r>
          </a:p>
          <a:p>
            <a:pPr algn="just"/>
            <a:r>
              <a:rPr lang="en-US" altLang="en-US" dirty="0" smtClean="0"/>
              <a:t>QC ranges are established to include ≥ 95% of results obtained from routine testing of QC strains. A small number of (random) out-of-range QC results may be </a:t>
            </a:r>
            <a:r>
              <a:rPr lang="en-US" altLang="en-US" dirty="0" smtClean="0">
                <a:solidFill>
                  <a:srgbClr val="0070C0"/>
                </a:solidFill>
              </a:rPr>
              <a:t>obtained even when the test method is performed correctly and materials are maintained according to recommended protocols. Such occurrences are due to chance.</a:t>
            </a:r>
            <a:endParaRPr lang="en-US" altLang="en-US" sz="2400" u="sng" dirty="0">
              <a:solidFill>
                <a:srgbClr val="0070C0"/>
              </a:solidFill>
              <a:latin typeface="Times New Roman" panose="02020503050405090304" pitchFamily="18" charset="0"/>
            </a:endParaRPr>
          </a:p>
        </p:txBody>
      </p:sp>
    </p:spTree>
    <p:extLst>
      <p:ext uri="{BB962C8B-B14F-4D97-AF65-F5344CB8AC3E}">
        <p14:creationId xmlns:p14="http://schemas.microsoft.com/office/powerpoint/2010/main" val="47545229"/>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524000" y="704850"/>
            <a:ext cx="8229600" cy="1143000"/>
          </a:xfrm>
        </p:spPr>
        <p:txBody>
          <a:bodyPr>
            <a:normAutofit fontScale="90000"/>
          </a:bodyPr>
          <a:lstStyle/>
          <a:p>
            <a:pPr marL="342900" indent="-342900"/>
            <a:r>
              <a:rPr lang="en-US" altLang="en-US" sz="2800" b="1"/>
              <a:t>Daily or Weekly Quality Control Testing – Out-of-Range Result Due to Identifiable Error</a:t>
            </a:r>
            <a:r>
              <a:rPr lang="en-US" altLang="en-US" sz="5400" b="1"/>
              <a:t/>
            </a:r>
            <a:br>
              <a:rPr lang="en-US" altLang="en-US" sz="5400" b="1"/>
            </a:br>
            <a:r>
              <a:rPr lang="en-US" altLang="en-US" sz="4800" b="1"/>
              <a:t> </a:t>
            </a:r>
            <a:r>
              <a:rPr lang="en-US" altLang="en-US" sz="5400"/>
              <a:t/>
            </a:r>
            <a:br>
              <a:rPr lang="en-US" altLang="en-US" sz="5400"/>
            </a:br>
            <a:endParaRPr lang="en-US" altLang="en-US" sz="9600" b="1">
              <a:latin typeface="Times New Roman" panose="02020503050405090304" pitchFamily="18" charset="0"/>
            </a:endParaRPr>
          </a:p>
        </p:txBody>
      </p:sp>
      <p:sp>
        <p:nvSpPr>
          <p:cNvPr id="94211" name="Rectangle 3"/>
          <p:cNvSpPr>
            <a:spLocks noGrp="1" noChangeArrowheads="1"/>
          </p:cNvSpPr>
          <p:nvPr>
            <p:ph idx="4294967295"/>
          </p:nvPr>
        </p:nvSpPr>
        <p:spPr>
          <a:xfrm>
            <a:off x="1524000" y="1935164"/>
            <a:ext cx="8229600" cy="4389437"/>
          </a:xfrm>
        </p:spPr>
        <p:txBody>
          <a:bodyPr/>
          <a:lstStyle/>
          <a:p>
            <a:pPr algn="just" eaLnBrk="1" hangingPunct="1">
              <a:lnSpc>
                <a:spcPct val="80000"/>
              </a:lnSpc>
            </a:pPr>
            <a:r>
              <a:rPr lang="en-US" altLang="en-US" dirty="0">
                <a:solidFill>
                  <a:srgbClr val="000000"/>
                </a:solidFill>
                <a:latin typeface="Times New Roman" panose="02020503050405090304" pitchFamily="18" charset="0"/>
              </a:rPr>
              <a:t> </a:t>
            </a:r>
            <a:r>
              <a:rPr lang="en-US" altLang="en-US" sz="3200" dirty="0"/>
              <a:t>Out-of-range results with QC strains due to </a:t>
            </a:r>
            <a:r>
              <a:rPr lang="en-US" altLang="en-US" sz="3200" dirty="0">
                <a:solidFill>
                  <a:srgbClr val="FF0000"/>
                </a:solidFill>
              </a:rPr>
              <a:t>random or identifiable </a:t>
            </a:r>
            <a:r>
              <a:rPr lang="en-US" altLang="en-US" sz="3200" dirty="0">
                <a:solidFill>
                  <a:srgbClr val="0070C0"/>
                </a:solidFill>
              </a:rPr>
              <a:t>errors can usually be resolved by a single repeat of the QC test. </a:t>
            </a:r>
            <a:r>
              <a:rPr lang="en-US" altLang="en-US" sz="3200" dirty="0"/>
              <a:t>However, out-of-range QC results that are due to </a:t>
            </a:r>
            <a:r>
              <a:rPr lang="en-US" altLang="en-US" sz="3200" dirty="0">
                <a:solidFill>
                  <a:srgbClr val="FF0000"/>
                </a:solidFill>
              </a:rPr>
              <a:t>a problem with the test system usually do not correct when the QC test is repeated and may indicate a serious problem </a:t>
            </a:r>
            <a:r>
              <a:rPr lang="en-US" altLang="en-US" sz="3200" dirty="0"/>
              <a:t>that can adversely affect patient results. Every out-of-range QC result must be investigated</a:t>
            </a:r>
            <a:endParaRPr lang="en-US" altLang="en-US" sz="3200" u="sng" dirty="0">
              <a:solidFill>
                <a:schemeClr val="accent2"/>
              </a:solidFill>
              <a:latin typeface="Times New Roman" panose="02020503050405090304" pitchFamily="18" charset="0"/>
            </a:endParaRPr>
          </a:p>
          <a:p>
            <a:pPr eaLnBrk="1" hangingPunct="1">
              <a:lnSpc>
                <a:spcPct val="80000"/>
              </a:lnSpc>
            </a:pPr>
            <a:endParaRPr lang="en-US" altLang="en-US" sz="2400" u="sng" dirty="0">
              <a:solidFill>
                <a:schemeClr val="accent2"/>
              </a:solidFill>
              <a:latin typeface="Times New Roman" panose="02020503050405090304" pitchFamily="18" charset="0"/>
            </a:endParaRPr>
          </a:p>
        </p:txBody>
      </p:sp>
    </p:spTree>
    <p:extLst>
      <p:ext uri="{BB962C8B-B14F-4D97-AF65-F5344CB8AC3E}">
        <p14:creationId xmlns:p14="http://schemas.microsoft.com/office/powerpoint/2010/main" val="3482245064"/>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3"/>
          <p:cNvSpPr>
            <a:spLocks noGrp="1" noChangeArrowheads="1"/>
          </p:cNvSpPr>
          <p:nvPr>
            <p:ph idx="4294967295"/>
          </p:nvPr>
        </p:nvSpPr>
        <p:spPr>
          <a:xfrm>
            <a:off x="1524000" y="1935164"/>
            <a:ext cx="8229600" cy="4389437"/>
          </a:xfrm>
        </p:spPr>
        <p:txBody>
          <a:bodyPr/>
          <a:lstStyle/>
          <a:p>
            <a:pPr algn="just" eaLnBrk="1" hangingPunct="1">
              <a:lnSpc>
                <a:spcPct val="80000"/>
              </a:lnSpc>
            </a:pPr>
            <a:r>
              <a:rPr lang="en-US" altLang="en-US" dirty="0">
                <a:solidFill>
                  <a:srgbClr val="000000"/>
                </a:solidFill>
                <a:latin typeface="Times New Roman" panose="02020503050405090304" pitchFamily="18" charset="0"/>
              </a:rPr>
              <a:t> </a:t>
            </a:r>
            <a:endParaRPr lang="en-US" altLang="en-US" sz="3600" dirty="0">
              <a:solidFill>
                <a:schemeClr val="accent2"/>
              </a:solidFill>
              <a:latin typeface="Times New Roman" panose="02020503050405090304" pitchFamily="18" charset="0"/>
            </a:endParaRPr>
          </a:p>
          <a:p>
            <a:pPr eaLnBrk="1" hangingPunct="1">
              <a:lnSpc>
                <a:spcPct val="80000"/>
              </a:lnSpc>
              <a:buFont typeface="Wingdings 2" panose="05020102010507070707" pitchFamily="18" charset="2"/>
              <a:buNone/>
            </a:pPr>
            <a:r>
              <a:rPr lang="en-US" altLang="en-US" dirty="0" smtClean="0"/>
              <a:t>    If the reason for an out-of-range result can be identified </a:t>
            </a:r>
            <a:r>
              <a:rPr lang="en-US" altLang="en-US" dirty="0" smtClean="0">
                <a:solidFill>
                  <a:srgbClr val="FF0000"/>
                </a:solidFill>
              </a:rPr>
              <a:t>and easily corrected, correct the problem</a:t>
            </a:r>
            <a:r>
              <a:rPr lang="en-US" altLang="en-US" dirty="0" smtClean="0"/>
              <a:t>, document the reason, and retest the QC strain on the day the error is observed. </a:t>
            </a:r>
            <a:r>
              <a:rPr lang="en-US" altLang="en-US" dirty="0" smtClean="0">
                <a:solidFill>
                  <a:srgbClr val="00B0F0"/>
                </a:solidFill>
              </a:rPr>
              <a:t>If the repeated result is within range, no further corrective action is required</a:t>
            </a:r>
            <a:endParaRPr lang="en-US" altLang="en-US" sz="2400" u="sng" dirty="0">
              <a:solidFill>
                <a:srgbClr val="00B0F0"/>
              </a:solidFill>
              <a:latin typeface="Times New Roman" panose="02020503050405090304" pitchFamily="18" charset="0"/>
            </a:endParaRPr>
          </a:p>
          <a:p>
            <a:pPr eaLnBrk="1" hangingPunct="1">
              <a:lnSpc>
                <a:spcPct val="80000"/>
              </a:lnSpc>
            </a:pPr>
            <a:endParaRPr lang="en-US" altLang="en-US" sz="2400" u="sng" dirty="0">
              <a:solidFill>
                <a:srgbClr val="00B0F0"/>
              </a:solidFill>
              <a:latin typeface="Times New Roman" panose="02020503050405090304" pitchFamily="18" charset="0"/>
            </a:endParaRPr>
          </a:p>
        </p:txBody>
      </p:sp>
    </p:spTree>
    <p:extLst>
      <p:ext uri="{BB962C8B-B14F-4D97-AF65-F5344CB8AC3E}">
        <p14:creationId xmlns:p14="http://schemas.microsoft.com/office/powerpoint/2010/main" val="255719639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874964" y="304800"/>
            <a:ext cx="7793037" cy="1462088"/>
          </a:xfrm>
        </p:spPr>
        <p:txBody>
          <a:bodyPr/>
          <a:lstStyle/>
          <a:p>
            <a:pPr eaLnBrk="1" hangingPunct="1"/>
            <a:r>
              <a:rPr lang="en-US" sz="4000" b="1" i="1" dirty="0">
                <a:solidFill>
                  <a:srgbClr val="0070C0"/>
                </a:solidFill>
                <a:latin typeface="Times New Roman" panose="02020503050405090304" pitchFamily="18" charset="0"/>
                <a:cs typeface="Times New Roman" panose="02020503050405090304" pitchFamily="18" charset="0"/>
              </a:rPr>
              <a:t> </a:t>
            </a:r>
            <a:r>
              <a:rPr lang="en-US" sz="4000" b="1" i="1" dirty="0" smtClean="0">
                <a:solidFill>
                  <a:srgbClr val="0070C0"/>
                </a:solidFill>
                <a:latin typeface="Times New Roman" panose="02020503050405090304" pitchFamily="18" charset="0"/>
                <a:cs typeface="Times New Roman" panose="02020503050405090304" pitchFamily="18" charset="0"/>
              </a:rPr>
              <a:t>Elements of QA</a:t>
            </a:r>
            <a:endParaRPr lang="en-US" sz="4000" b="1" i="1" dirty="0">
              <a:solidFill>
                <a:srgbClr val="0070C0"/>
              </a:solidFill>
              <a:latin typeface="Times New Roman" panose="02020503050405090304" pitchFamily="18" charset="0"/>
              <a:cs typeface="Times New Roman" panose="02020503050405090304" pitchFamily="18" charset="0"/>
            </a:endParaRPr>
          </a:p>
        </p:txBody>
      </p:sp>
      <p:sp>
        <p:nvSpPr>
          <p:cNvPr id="7171" name="Rectangle 3"/>
          <p:cNvSpPr>
            <a:spLocks noGrp="1" noChangeArrowheads="1"/>
          </p:cNvSpPr>
          <p:nvPr>
            <p:ph type="body" idx="4294967295"/>
          </p:nvPr>
        </p:nvSpPr>
        <p:spPr>
          <a:xfrm>
            <a:off x="2667000" y="1676400"/>
            <a:ext cx="8001000" cy="5029200"/>
          </a:xfrm>
        </p:spPr>
        <p:txBody>
          <a:bodyPr rtlCol="0">
            <a:normAutofit/>
          </a:bodyPr>
          <a:lstStyle/>
          <a:p>
            <a:pPr marL="742962" lvl="1" indent="-285755" defTabSz="457207">
              <a:lnSpc>
                <a:spcPct val="80000"/>
              </a:lnSpc>
              <a:buClr>
                <a:schemeClr val="bg2">
                  <a:lumMod val="40000"/>
                  <a:lumOff val="60000"/>
                </a:schemeClr>
              </a:buClr>
              <a:buNone/>
              <a:defRPr/>
            </a:pPr>
            <a:endParaRPr lang="en-US" b="1" dirty="0">
              <a:solidFill>
                <a:srgbClr val="0070C0"/>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Font typeface="Wingdings 3" charset="2"/>
              <a:buChar char=""/>
              <a:defRPr/>
            </a:pPr>
            <a:endParaRPr lang="en-US" sz="2400" b="1" i="1" dirty="0">
              <a:solidFill>
                <a:srgbClr val="0070C0"/>
              </a:solidFill>
              <a:latin typeface="Times New Roman" pitchFamily="18" charset="0"/>
              <a:cs typeface="Times New Roman" pitchFamily="18" charset="0"/>
            </a:endParaRP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Specimen Collection and  Transport</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Standard Operating Procedure (SOP)</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Personnel</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Proficiency Testing</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Performance checks</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Reporting of Results</a:t>
            </a:r>
          </a:p>
          <a:p>
            <a:pPr marL="742962" lvl="1" indent="-285755" defTabSz="457207">
              <a:lnSpc>
                <a:spcPct val="80000"/>
              </a:lnSpc>
              <a:buClr>
                <a:schemeClr val="bg2">
                  <a:lumMod val="40000"/>
                  <a:lumOff val="60000"/>
                </a:schemeClr>
              </a:buClr>
              <a:buFont typeface="Wingdings 3" charset="2"/>
              <a:buChar char=""/>
              <a:defRPr/>
            </a:pPr>
            <a:endParaRPr lang="en-US" sz="2000" b="1" i="1" dirty="0">
              <a:solidFill>
                <a:srgbClr val="FFFF99"/>
              </a:solidFill>
              <a:latin typeface="Times New Roman" pitchFamily="18" charset="0"/>
              <a:cs typeface="Times New Roman" pitchFamily="18" charset="0"/>
            </a:endParaRPr>
          </a:p>
          <a:p>
            <a:pPr marL="742962" lvl="1" indent="-285755" defTabSz="457207">
              <a:lnSpc>
                <a:spcPct val="80000"/>
              </a:lnSpc>
              <a:buClr>
                <a:schemeClr val="bg2">
                  <a:lumMod val="40000"/>
                  <a:lumOff val="60000"/>
                </a:schemeClr>
              </a:buClr>
              <a:buFont typeface="Wingdings 3" charset="2"/>
              <a:buChar char=""/>
              <a:defRPr/>
            </a:pPr>
            <a:endParaRPr lang="en-US" sz="2000" b="1" i="1" dirty="0">
              <a:solidFill>
                <a:srgbClr val="FFFF99"/>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None/>
              <a:defRPr/>
            </a:pPr>
            <a:endParaRPr lang="en-US" sz="2400" b="1" dirty="0">
              <a:solidFill>
                <a:srgbClr val="FFFF99"/>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None/>
              <a:defRPr/>
            </a:pPr>
            <a:endParaRPr lang="en-US" sz="2400" b="1" dirty="0">
              <a:solidFill>
                <a:srgbClr val="FFFF99"/>
              </a:solidFill>
              <a:effectLst>
                <a:outerShdw blurRad="38100" dist="38100" dir="2700000" algn="tl">
                  <a:srgbClr val="FFFFFF"/>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1264089"/>
      </p:ext>
    </p:extLst>
  </p:cSld>
  <p:clrMapOvr>
    <a:masterClrMapping/>
  </p:clrMapOvr>
  <p:transition spd="slow">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2438400" y="476250"/>
            <a:ext cx="8229600" cy="1143000"/>
          </a:xfrm>
        </p:spPr>
        <p:txBody>
          <a:bodyPr>
            <a:normAutofit fontScale="90000"/>
          </a:bodyPr>
          <a:lstStyle/>
          <a:p>
            <a:pPr eaLnBrk="1" hangingPunct="1"/>
            <a:r>
              <a:rPr lang="en-US" altLang="en-US" smtClean="0"/>
              <a:t>Identifiable reasons for the out-of-control results may include, but are not limited to:</a:t>
            </a:r>
            <a:endParaRPr lang="en-US" altLang="en-US" sz="4000" b="1">
              <a:latin typeface="Times New Roman" panose="02020503050405090304" pitchFamily="18" charset="0"/>
            </a:endParaRPr>
          </a:p>
        </p:txBody>
      </p:sp>
      <p:sp>
        <p:nvSpPr>
          <p:cNvPr id="96259" name="Rectangle 3"/>
          <p:cNvSpPr>
            <a:spLocks noGrp="1" noChangeArrowheads="1"/>
          </p:cNvSpPr>
          <p:nvPr>
            <p:ph idx="4294967295"/>
          </p:nvPr>
        </p:nvSpPr>
        <p:spPr>
          <a:xfrm>
            <a:off x="1524000" y="1935164"/>
            <a:ext cx="8229600" cy="4389437"/>
          </a:xfrm>
        </p:spPr>
        <p:txBody>
          <a:bodyPr/>
          <a:lstStyle/>
          <a:p>
            <a:pPr eaLnBrk="1" hangingPunct="1">
              <a:lnSpc>
                <a:spcPct val="80000"/>
              </a:lnSpc>
              <a:buFont typeface="Wingdings 2" panose="05020102010507070707" pitchFamily="18" charset="2"/>
              <a:buNone/>
            </a:pPr>
            <a:endParaRPr lang="en-US" altLang="en-US" sz="2400" u="sng" dirty="0">
              <a:solidFill>
                <a:schemeClr val="accent2"/>
              </a:solidFill>
              <a:latin typeface="Times New Roman" panose="02020503050405090304" pitchFamily="18" charset="0"/>
            </a:endParaRPr>
          </a:p>
          <a:p>
            <a:r>
              <a:rPr lang="en-US" altLang="en-US" dirty="0"/>
              <a:t>QC strain</a:t>
            </a:r>
          </a:p>
          <a:p>
            <a:pPr lvl="1"/>
            <a:r>
              <a:rPr lang="en-US" altLang="en-US" dirty="0" smtClean="0">
                <a:solidFill>
                  <a:srgbClr val="C00000"/>
                </a:solidFill>
              </a:rPr>
              <a:t>Use of the wrong QC strain</a:t>
            </a:r>
          </a:p>
          <a:p>
            <a:pPr lvl="1"/>
            <a:r>
              <a:rPr lang="en-US" altLang="en-US" dirty="0" smtClean="0">
                <a:solidFill>
                  <a:srgbClr val="C00000"/>
                </a:solidFill>
              </a:rPr>
              <a:t>Improper storage</a:t>
            </a:r>
          </a:p>
          <a:p>
            <a:pPr lvl="1"/>
            <a:r>
              <a:rPr lang="en-US" altLang="en-US" dirty="0" smtClean="0">
                <a:solidFill>
                  <a:srgbClr val="C00000"/>
                </a:solidFill>
              </a:rPr>
              <a:t>Inadequate maintenance (</a:t>
            </a:r>
            <a:r>
              <a:rPr lang="en-US" altLang="en-US" dirty="0" err="1" smtClean="0">
                <a:solidFill>
                  <a:srgbClr val="C00000"/>
                </a:solidFill>
              </a:rPr>
              <a:t>eg</a:t>
            </a:r>
            <a:r>
              <a:rPr lang="en-US" altLang="en-US" dirty="0" smtClean="0">
                <a:solidFill>
                  <a:srgbClr val="C00000"/>
                </a:solidFill>
              </a:rPr>
              <a:t>, use of the same F2 subculture for &gt; 1 month)</a:t>
            </a:r>
          </a:p>
          <a:p>
            <a:pPr lvl="1"/>
            <a:r>
              <a:rPr lang="en-US" altLang="en-US" dirty="0" smtClean="0">
                <a:solidFill>
                  <a:srgbClr val="C00000"/>
                </a:solidFill>
              </a:rPr>
              <a:t>Contamination</a:t>
            </a:r>
          </a:p>
          <a:p>
            <a:pPr lvl="1"/>
            <a:r>
              <a:rPr lang="en-US" altLang="en-US" dirty="0" err="1" smtClean="0">
                <a:solidFill>
                  <a:srgbClr val="C00000"/>
                </a:solidFill>
              </a:rPr>
              <a:t>Nonviability</a:t>
            </a:r>
            <a:endParaRPr lang="en-US" altLang="en-US" dirty="0" smtClean="0">
              <a:solidFill>
                <a:srgbClr val="C00000"/>
              </a:solidFill>
            </a:endParaRPr>
          </a:p>
          <a:p>
            <a:pPr lvl="1"/>
            <a:r>
              <a:rPr lang="en-US" altLang="en-US" dirty="0" smtClean="0">
                <a:solidFill>
                  <a:srgbClr val="C00000"/>
                </a:solidFill>
              </a:rPr>
              <a:t>Changes in the organism (</a:t>
            </a:r>
            <a:r>
              <a:rPr lang="en-US" altLang="en-US" dirty="0" err="1" smtClean="0">
                <a:solidFill>
                  <a:srgbClr val="C00000"/>
                </a:solidFill>
              </a:rPr>
              <a:t>eg</a:t>
            </a:r>
            <a:r>
              <a:rPr lang="en-US" altLang="en-US" dirty="0" smtClean="0">
                <a:solidFill>
                  <a:srgbClr val="C00000"/>
                </a:solidFill>
              </a:rPr>
              <a:t>, mutation, loss of plasmid)</a:t>
            </a:r>
          </a:p>
          <a:p>
            <a:pPr eaLnBrk="1" hangingPunct="1">
              <a:lnSpc>
                <a:spcPct val="80000"/>
              </a:lnSpc>
            </a:pPr>
            <a:endParaRPr lang="en-US" altLang="en-US" sz="2400" u="sng" dirty="0">
              <a:solidFill>
                <a:srgbClr val="C00000"/>
              </a:solidFill>
              <a:latin typeface="Times New Roman" panose="02020503050405090304" pitchFamily="18" charset="0"/>
            </a:endParaRPr>
          </a:p>
        </p:txBody>
      </p:sp>
    </p:spTree>
    <p:extLst>
      <p:ext uri="{BB962C8B-B14F-4D97-AF65-F5344CB8AC3E}">
        <p14:creationId xmlns:p14="http://schemas.microsoft.com/office/powerpoint/2010/main" val="1638487653"/>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524000" y="704850"/>
            <a:ext cx="8229600" cy="1143000"/>
          </a:xfrm>
        </p:spPr>
        <p:txBody>
          <a:bodyPr>
            <a:normAutofit fontScale="90000"/>
          </a:bodyPr>
          <a:lstStyle/>
          <a:p>
            <a:pPr algn="ctr" eaLnBrk="1" hangingPunct="1"/>
            <a:r>
              <a:rPr lang="en-US" altLang="en-US" sz="4000" dirty="0"/>
              <a:t>Testing process</a:t>
            </a:r>
            <a:br>
              <a:rPr lang="en-US" altLang="en-US" sz="4000" dirty="0"/>
            </a:br>
            <a:endParaRPr lang="en-US" altLang="en-US" sz="4000" b="1" dirty="0">
              <a:latin typeface="Times New Roman" panose="02020503050405090304" pitchFamily="18" charset="0"/>
            </a:endParaRPr>
          </a:p>
        </p:txBody>
      </p:sp>
      <p:sp>
        <p:nvSpPr>
          <p:cNvPr id="98307" name="Rectangle 3"/>
          <p:cNvSpPr>
            <a:spLocks noGrp="1" noChangeArrowheads="1"/>
          </p:cNvSpPr>
          <p:nvPr>
            <p:ph idx="4294967295"/>
          </p:nvPr>
        </p:nvSpPr>
        <p:spPr>
          <a:xfrm>
            <a:off x="1524000" y="1557338"/>
            <a:ext cx="8229600" cy="4767262"/>
          </a:xfrm>
        </p:spPr>
        <p:txBody>
          <a:bodyPr/>
          <a:lstStyle/>
          <a:p>
            <a:pPr eaLnBrk="1" hangingPunct="1">
              <a:lnSpc>
                <a:spcPct val="80000"/>
              </a:lnSpc>
              <a:buFont typeface="Wingdings 2" panose="05020102010507070707" pitchFamily="18" charset="2"/>
              <a:buNone/>
            </a:pPr>
            <a:endParaRPr lang="en-US" altLang="en-US" sz="2400" u="sng" dirty="0">
              <a:solidFill>
                <a:schemeClr val="accent2"/>
              </a:solidFill>
              <a:latin typeface="Times New Roman" panose="02020503050405090304" pitchFamily="18" charset="0"/>
            </a:endParaRPr>
          </a:p>
          <a:p>
            <a:pPr lvl="1"/>
            <a:r>
              <a:rPr lang="en-US" altLang="en-US" sz="3200" dirty="0">
                <a:solidFill>
                  <a:srgbClr val="FF0000"/>
                </a:solidFill>
                <a:latin typeface="Times New Roman" panose="02020503050405090304" pitchFamily="18" charset="0"/>
                <a:cs typeface="Times New Roman" panose="02020503050405090304" pitchFamily="18" charset="0"/>
              </a:rPr>
              <a:t>Inoculum suspensions incorrectly prepared or adjusted</a:t>
            </a:r>
          </a:p>
          <a:p>
            <a:pPr lvl="1"/>
            <a:r>
              <a:rPr lang="en-US" altLang="en-US" sz="3200" dirty="0">
                <a:solidFill>
                  <a:srgbClr val="FF0000"/>
                </a:solidFill>
                <a:latin typeface="Times New Roman" panose="02020503050405090304" pitchFamily="18" charset="0"/>
                <a:cs typeface="Times New Roman" panose="02020503050405090304" pitchFamily="18" charset="0"/>
              </a:rPr>
              <a:t>Inoculum prepared from a plate incubated for the incorrect length of time</a:t>
            </a:r>
          </a:p>
          <a:p>
            <a:pPr lvl="1"/>
            <a:r>
              <a:rPr lang="en-US" altLang="en-US" sz="3200" dirty="0">
                <a:solidFill>
                  <a:srgbClr val="FF0000"/>
                </a:solidFill>
                <a:latin typeface="Times New Roman" panose="02020503050405090304" pitchFamily="18" charset="0"/>
                <a:cs typeface="Times New Roman" panose="02020503050405090304" pitchFamily="18" charset="0"/>
              </a:rPr>
              <a:t>Inoculum prepared from differential or selective media containing antimicrobial agents or other growth-inhibiting compounds</a:t>
            </a:r>
          </a:p>
          <a:p>
            <a:pPr lvl="1"/>
            <a:r>
              <a:rPr lang="en-US" altLang="en-US" dirty="0" smtClean="0"/>
              <a:t> </a:t>
            </a:r>
            <a:endParaRPr lang="en-US" altLang="en-US" u="sng" dirty="0" smtClean="0">
              <a:solidFill>
                <a:schemeClr val="accent2"/>
              </a:solidFill>
              <a:latin typeface="Times New Roman" panose="02020503050405090304" pitchFamily="18" charset="0"/>
            </a:endParaRPr>
          </a:p>
        </p:txBody>
      </p:sp>
    </p:spTree>
    <p:extLst>
      <p:ext uri="{BB962C8B-B14F-4D97-AF65-F5344CB8AC3E}">
        <p14:creationId xmlns:p14="http://schemas.microsoft.com/office/powerpoint/2010/main" val="854648085"/>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7804" y="0"/>
          <a:ext cx="9221640" cy="6858000"/>
        </p:xfrm>
        <a:graphic>
          <a:graphicData uri="http://schemas.openxmlformats.org/drawingml/2006/table">
            <a:tbl>
              <a:tblPr firstRow="1" bandRow="1">
                <a:tableStyleId>{5C22544A-7EE6-4342-B048-85BDC9FD1C3A}</a:tableStyleId>
              </a:tblPr>
              <a:tblGrid>
                <a:gridCol w="1690777">
                  <a:extLst>
                    <a:ext uri="{9D8B030D-6E8A-4147-A177-3AD203B41FA5}">
                      <a16:colId xmlns:a16="http://schemas.microsoft.com/office/drawing/2014/main" val="41867837"/>
                    </a:ext>
                  </a:extLst>
                </a:gridCol>
                <a:gridCol w="2389517">
                  <a:extLst>
                    <a:ext uri="{9D8B030D-6E8A-4147-A177-3AD203B41FA5}">
                      <a16:colId xmlns:a16="http://schemas.microsoft.com/office/drawing/2014/main" val="3869535617"/>
                    </a:ext>
                  </a:extLst>
                </a:gridCol>
                <a:gridCol w="923027">
                  <a:extLst>
                    <a:ext uri="{9D8B030D-6E8A-4147-A177-3AD203B41FA5}">
                      <a16:colId xmlns:a16="http://schemas.microsoft.com/office/drawing/2014/main" val="3627289296"/>
                    </a:ext>
                  </a:extLst>
                </a:gridCol>
                <a:gridCol w="1923690">
                  <a:extLst>
                    <a:ext uri="{9D8B030D-6E8A-4147-A177-3AD203B41FA5}">
                      <a16:colId xmlns:a16="http://schemas.microsoft.com/office/drawing/2014/main" val="2392954507"/>
                    </a:ext>
                  </a:extLst>
                </a:gridCol>
                <a:gridCol w="2294629">
                  <a:extLst>
                    <a:ext uri="{9D8B030D-6E8A-4147-A177-3AD203B41FA5}">
                      <a16:colId xmlns:a16="http://schemas.microsoft.com/office/drawing/2014/main" val="3749542518"/>
                    </a:ext>
                  </a:extLst>
                </a:gridCol>
              </a:tblGrid>
              <a:tr h="370840">
                <a:tc>
                  <a:txBody>
                    <a:bodyPr/>
                    <a:lstStyle/>
                    <a:p>
                      <a:pPr algn="ctr" rtl="1"/>
                      <a:r>
                        <a:rPr lang="fa-IR" dirty="0" smtClean="0"/>
                        <a:t>معرف</a:t>
                      </a:r>
                      <a:endParaRPr lang="en-US" dirty="0"/>
                    </a:p>
                  </a:txBody>
                  <a:tcPr/>
                </a:tc>
                <a:tc>
                  <a:txBody>
                    <a:bodyPr/>
                    <a:lstStyle/>
                    <a:p>
                      <a:pPr algn="ctr" rtl="1"/>
                      <a:r>
                        <a:rPr lang="fa-IR" dirty="0" smtClean="0"/>
                        <a:t>ارگانیسم</a:t>
                      </a:r>
                      <a:r>
                        <a:rPr lang="fa-IR" baseline="0" dirty="0" smtClean="0"/>
                        <a:t> کنترل</a:t>
                      </a:r>
                      <a:endParaRPr lang="en-US" dirty="0"/>
                    </a:p>
                  </a:txBody>
                  <a:tcPr/>
                </a:tc>
                <a:tc>
                  <a:txBody>
                    <a:bodyPr/>
                    <a:lstStyle/>
                    <a:p>
                      <a:pPr algn="ctr" rtl="1"/>
                      <a:r>
                        <a:rPr lang="fa-IR" dirty="0" smtClean="0"/>
                        <a:t>شماره </a:t>
                      </a:r>
                      <a:r>
                        <a:rPr lang="en-US" dirty="0" smtClean="0"/>
                        <a:t>ATCC</a:t>
                      </a:r>
                      <a:endParaRPr lang="en-US" dirty="0"/>
                    </a:p>
                  </a:txBody>
                  <a:tcPr/>
                </a:tc>
                <a:tc>
                  <a:txBody>
                    <a:bodyPr/>
                    <a:lstStyle/>
                    <a:p>
                      <a:pPr algn="ctr" rtl="1"/>
                      <a:r>
                        <a:rPr lang="fa-IR" dirty="0" smtClean="0"/>
                        <a:t>نتیجه</a:t>
                      </a:r>
                      <a:r>
                        <a:rPr lang="fa-IR" baseline="0" dirty="0" smtClean="0"/>
                        <a:t> مورد انتظار</a:t>
                      </a:r>
                      <a:endParaRPr lang="en-US" dirty="0"/>
                    </a:p>
                  </a:txBody>
                  <a:tcPr/>
                </a:tc>
                <a:tc>
                  <a:txBody>
                    <a:bodyPr/>
                    <a:lstStyle/>
                    <a:p>
                      <a:pPr algn="ctr" rtl="1"/>
                      <a:r>
                        <a:rPr lang="fa-IR" dirty="0" smtClean="0"/>
                        <a:t>دفعات انجام آزمایش </a:t>
                      </a:r>
                      <a:r>
                        <a:rPr lang="en-US" dirty="0" smtClean="0"/>
                        <a:t>QC</a:t>
                      </a:r>
                      <a:endParaRPr lang="en-US" dirty="0"/>
                    </a:p>
                  </a:txBody>
                  <a:tcPr/>
                </a:tc>
                <a:extLst>
                  <a:ext uri="{0D108BD9-81ED-4DB2-BD59-A6C34878D82A}">
                    <a16:rowId xmlns:a16="http://schemas.microsoft.com/office/drawing/2014/main" val="3339394039"/>
                  </a:ext>
                </a:extLst>
              </a:tr>
              <a:tr h="370840">
                <a:tc>
                  <a:txBody>
                    <a:bodyPr/>
                    <a:lstStyle/>
                    <a:p>
                      <a:pPr algn="l"/>
                      <a:r>
                        <a:rPr lang="en-US" dirty="0" smtClean="0"/>
                        <a:t>Bacitracin disk</a:t>
                      </a:r>
                      <a:endParaRPr lang="en-US" dirty="0"/>
                    </a:p>
                  </a:txBody>
                  <a:tcPr/>
                </a:tc>
                <a:tc>
                  <a:txBody>
                    <a:bodyPr/>
                    <a:lstStyle/>
                    <a:p>
                      <a:pPr algn="l"/>
                      <a:r>
                        <a:rPr lang="en-US" i="1" dirty="0" err="1" smtClean="0"/>
                        <a:t>Strep.pyogenes</a:t>
                      </a:r>
                      <a:endParaRPr lang="en-US" i="1" dirty="0" smtClean="0"/>
                    </a:p>
                    <a:p>
                      <a:pPr algn="l"/>
                      <a:r>
                        <a:rPr lang="en-US" i="1" dirty="0" smtClean="0"/>
                        <a:t>Strep. </a:t>
                      </a:r>
                      <a:r>
                        <a:rPr lang="en-US" i="1" dirty="0" err="1" smtClean="0"/>
                        <a:t>agalactiae</a:t>
                      </a:r>
                      <a:endParaRPr lang="en-US" i="1" dirty="0"/>
                    </a:p>
                  </a:txBody>
                  <a:tcPr/>
                </a:tc>
                <a:tc>
                  <a:txBody>
                    <a:bodyPr/>
                    <a:lstStyle/>
                    <a:p>
                      <a:pPr algn="ctr"/>
                      <a:r>
                        <a:rPr lang="en-US" dirty="0" smtClean="0"/>
                        <a:t>19615</a:t>
                      </a:r>
                    </a:p>
                    <a:p>
                      <a:pPr algn="ctr"/>
                      <a:r>
                        <a:rPr lang="en-US" dirty="0" smtClean="0"/>
                        <a:t>12386</a:t>
                      </a:r>
                      <a:endParaRPr lang="en-US" dirty="0"/>
                    </a:p>
                  </a:txBody>
                  <a:tcPr/>
                </a:tc>
                <a:tc>
                  <a:txBody>
                    <a:bodyPr/>
                    <a:lstStyle/>
                    <a:p>
                      <a:pPr algn="just" rtl="1"/>
                      <a:r>
                        <a:rPr lang="fa-IR" sz="1400" dirty="0" smtClean="0"/>
                        <a:t>هاله عدم رشد (بزرگتر از </a:t>
                      </a:r>
                      <a:r>
                        <a:rPr lang="en-US" sz="1400" dirty="0" smtClean="0"/>
                        <a:t>10mm</a:t>
                      </a:r>
                      <a:r>
                        <a:rPr lang="fa-IR" sz="1400" dirty="0" smtClean="0"/>
                        <a:t>)</a:t>
                      </a:r>
                    </a:p>
                    <a:p>
                      <a:pPr algn="just" rtl="1"/>
                      <a:r>
                        <a:rPr lang="fa-IR" sz="1400" dirty="0" smtClean="0"/>
                        <a:t>عدم هاله یا کمتر از </a:t>
                      </a:r>
                      <a:r>
                        <a:rPr lang="en-US" sz="1400" dirty="0" smtClean="0"/>
                        <a:t>10mm</a:t>
                      </a:r>
                      <a:endParaRPr lang="en-US" sz="1400" dirty="0"/>
                    </a:p>
                  </a:txBody>
                  <a:tcPr/>
                </a:tc>
                <a:tc>
                  <a:txBody>
                    <a:bodyPr/>
                    <a:lstStyle/>
                    <a:p>
                      <a:pPr algn="just" rtl="1"/>
                      <a:r>
                        <a:rPr lang="fa-IR" sz="1400" dirty="0" smtClean="0"/>
                        <a:t>هر سری ساخت و سپس هر ۳ ماه</a:t>
                      </a:r>
                      <a:endParaRPr lang="en-US" sz="1400" dirty="0"/>
                    </a:p>
                  </a:txBody>
                  <a:tcPr/>
                </a:tc>
                <a:extLst>
                  <a:ext uri="{0D108BD9-81ED-4DB2-BD59-A6C34878D82A}">
                    <a16:rowId xmlns:a16="http://schemas.microsoft.com/office/drawing/2014/main" val="397424489"/>
                  </a:ext>
                </a:extLst>
              </a:tr>
              <a:tr h="370840">
                <a:tc>
                  <a:txBody>
                    <a:bodyPr/>
                    <a:lstStyle/>
                    <a:p>
                      <a:pPr algn="l"/>
                      <a:r>
                        <a:rPr lang="en-US" dirty="0" smtClean="0"/>
                        <a:t>Coagulase </a:t>
                      </a:r>
                      <a:endParaRPr lang="fa-IR" dirty="0" smtClean="0"/>
                    </a:p>
                    <a:p>
                      <a:pPr algn="r" rtl="1"/>
                      <a:r>
                        <a:rPr lang="fa-IR" sz="1400" dirty="0" smtClean="0"/>
                        <a:t>(لام با آب مقطر و زیر ده ثانیه)</a:t>
                      </a:r>
                      <a:endParaRPr lang="en-US" sz="1400" dirty="0"/>
                    </a:p>
                  </a:txBody>
                  <a:tcPr/>
                </a:tc>
                <a:tc>
                  <a:txBody>
                    <a:bodyPr/>
                    <a:lstStyle/>
                    <a:p>
                      <a:pPr algn="l"/>
                      <a:r>
                        <a:rPr lang="en-US" i="1" dirty="0" err="1" smtClean="0"/>
                        <a:t>Staph.aureus</a:t>
                      </a:r>
                      <a:endParaRPr lang="en-US" i="1" dirty="0" smtClean="0"/>
                    </a:p>
                    <a:p>
                      <a:pPr algn="l"/>
                      <a:r>
                        <a:rPr lang="en-US" i="1" dirty="0" err="1" smtClean="0"/>
                        <a:t>Staph.epidermidis</a:t>
                      </a:r>
                      <a:endParaRPr lang="en-US" i="1" dirty="0"/>
                    </a:p>
                  </a:txBody>
                  <a:tcPr/>
                </a:tc>
                <a:tc>
                  <a:txBody>
                    <a:bodyPr/>
                    <a:lstStyle/>
                    <a:p>
                      <a:pPr algn="ctr"/>
                      <a:r>
                        <a:rPr lang="en-US" dirty="0" smtClean="0"/>
                        <a:t>25923</a:t>
                      </a:r>
                    </a:p>
                    <a:p>
                      <a:pPr algn="ctr"/>
                      <a:r>
                        <a:rPr lang="en-US" dirty="0" smtClean="0"/>
                        <a:t>12228</a:t>
                      </a:r>
                      <a:endParaRPr lang="en-US" dirty="0"/>
                    </a:p>
                  </a:txBody>
                  <a:tcPr/>
                </a:tc>
                <a:tc>
                  <a:txBody>
                    <a:bodyPr/>
                    <a:lstStyle/>
                    <a:p>
                      <a:pPr algn="just" rtl="1"/>
                      <a:r>
                        <a:rPr lang="fa-IR" sz="1400" dirty="0" smtClean="0"/>
                        <a:t>مثبت (ایجاد لخته)</a:t>
                      </a:r>
                    </a:p>
                    <a:p>
                      <a:pPr algn="just" rtl="1"/>
                      <a:r>
                        <a:rPr lang="fa-IR" sz="1400" dirty="0" smtClean="0"/>
                        <a:t>منفی (عدم</a:t>
                      </a:r>
                      <a:r>
                        <a:rPr lang="fa-IR" sz="1400" baseline="0" dirty="0" smtClean="0"/>
                        <a:t> ایجاد لخته)</a:t>
                      </a:r>
                      <a:endParaRPr lang="en-US" sz="1400" dirty="0"/>
                    </a:p>
                  </a:txBody>
                  <a:tcPr/>
                </a:tc>
                <a:tc>
                  <a:txBody>
                    <a:bodyPr/>
                    <a:lstStyle/>
                    <a:p>
                      <a:pPr algn="just" rtl="1"/>
                      <a:r>
                        <a:rPr lang="fa-IR" sz="1400" dirty="0" smtClean="0"/>
                        <a:t>هر سری ساخت و سپس با</a:t>
                      </a:r>
                      <a:r>
                        <a:rPr lang="fa-IR" sz="1400" baseline="0" dirty="0" smtClean="0"/>
                        <a:t> هر بار آزمایش</a:t>
                      </a:r>
                      <a:endParaRPr lang="fa-IR" sz="1400" dirty="0" smtClean="0"/>
                    </a:p>
                    <a:p>
                      <a:pPr algn="just" rtl="1"/>
                      <a:endParaRPr lang="en-US" dirty="0"/>
                    </a:p>
                  </a:txBody>
                  <a:tcPr/>
                </a:tc>
                <a:extLst>
                  <a:ext uri="{0D108BD9-81ED-4DB2-BD59-A6C34878D82A}">
                    <a16:rowId xmlns:a16="http://schemas.microsoft.com/office/drawing/2014/main" val="4123937715"/>
                  </a:ext>
                </a:extLst>
              </a:tr>
              <a:tr h="370840">
                <a:tc>
                  <a:txBody>
                    <a:bodyPr/>
                    <a:lstStyle/>
                    <a:p>
                      <a:pPr algn="l"/>
                      <a:r>
                        <a:rPr lang="en-US" dirty="0" smtClean="0"/>
                        <a:t>Ferric chloride (10%)</a:t>
                      </a:r>
                      <a:endParaRPr lang="en-US" dirty="0"/>
                    </a:p>
                  </a:txBody>
                  <a:tcPr/>
                </a:tc>
                <a:tc>
                  <a:txBody>
                    <a:bodyPr/>
                    <a:lstStyle/>
                    <a:p>
                      <a:pPr algn="l"/>
                      <a:r>
                        <a:rPr lang="en-US" i="1" dirty="0" smtClean="0"/>
                        <a:t>Proteus vulgaris</a:t>
                      </a:r>
                    </a:p>
                    <a:p>
                      <a:pPr algn="l"/>
                      <a:r>
                        <a:rPr lang="en-US" i="1" dirty="0" smtClean="0"/>
                        <a:t>Escherichia coli</a:t>
                      </a:r>
                      <a:endParaRPr lang="en-US" i="1" dirty="0"/>
                    </a:p>
                  </a:txBody>
                  <a:tcPr/>
                </a:tc>
                <a:tc>
                  <a:txBody>
                    <a:bodyPr/>
                    <a:lstStyle/>
                    <a:p>
                      <a:pPr algn="ctr"/>
                      <a:r>
                        <a:rPr lang="en-US" dirty="0" smtClean="0"/>
                        <a:t>33420</a:t>
                      </a:r>
                    </a:p>
                    <a:p>
                      <a:pPr algn="ctr"/>
                      <a:r>
                        <a:rPr lang="en-US" dirty="0" smtClean="0"/>
                        <a:t>25922</a:t>
                      </a:r>
                      <a:endParaRPr lang="en-US" dirty="0"/>
                    </a:p>
                  </a:txBody>
                  <a:tcPr/>
                </a:tc>
                <a:tc>
                  <a:txBody>
                    <a:bodyPr/>
                    <a:lstStyle/>
                    <a:p>
                      <a:pPr algn="just" rtl="1"/>
                      <a:r>
                        <a:rPr lang="fa-IR" sz="1400" dirty="0" smtClean="0"/>
                        <a:t>مثبت (سبز رنگ)</a:t>
                      </a:r>
                    </a:p>
                    <a:p>
                      <a:pPr algn="just" rtl="1"/>
                      <a:r>
                        <a:rPr lang="fa-IR" sz="1400" dirty="0" smtClean="0"/>
                        <a:t>منفی (بدون تغییر رنگ)</a:t>
                      </a:r>
                      <a:endParaRPr lang="en-US" sz="1400"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just" rtl="1"/>
                      <a:endParaRPr lang="en-US" dirty="0"/>
                    </a:p>
                  </a:txBody>
                  <a:tcPr/>
                </a:tc>
                <a:extLst>
                  <a:ext uri="{0D108BD9-81ED-4DB2-BD59-A6C34878D82A}">
                    <a16:rowId xmlns:a16="http://schemas.microsoft.com/office/drawing/2014/main" val="793977415"/>
                  </a:ext>
                </a:extLst>
              </a:tr>
              <a:tr h="370840">
                <a:tc>
                  <a:txBody>
                    <a:bodyPr/>
                    <a:lstStyle/>
                    <a:p>
                      <a:pPr algn="l"/>
                      <a:r>
                        <a:rPr lang="en-US" dirty="0" smtClean="0"/>
                        <a:t>Methyl red</a:t>
                      </a:r>
                      <a:endParaRPr lang="en-US" dirty="0"/>
                    </a:p>
                  </a:txBody>
                  <a:tcPr/>
                </a:tc>
                <a:tc>
                  <a:txBody>
                    <a:bodyPr/>
                    <a:lstStyle/>
                    <a:p>
                      <a:pPr algn="l"/>
                      <a:r>
                        <a:rPr lang="en-US" i="1" dirty="0" smtClean="0"/>
                        <a:t>E. coli</a:t>
                      </a:r>
                    </a:p>
                    <a:p>
                      <a:pPr algn="l"/>
                      <a:r>
                        <a:rPr lang="en-US" i="1" dirty="0" smtClean="0"/>
                        <a:t>K. </a:t>
                      </a:r>
                      <a:r>
                        <a:rPr lang="en-US" i="1" dirty="0" err="1" smtClean="0"/>
                        <a:t>pneumoniae</a:t>
                      </a:r>
                      <a:endParaRPr lang="en-US" i="1" dirty="0"/>
                    </a:p>
                  </a:txBody>
                  <a:tcPr/>
                </a:tc>
                <a:tc>
                  <a:txBody>
                    <a:bodyPr/>
                    <a:lstStyle/>
                    <a:p>
                      <a:pPr algn="ctr"/>
                      <a:r>
                        <a:rPr lang="en-US" dirty="0" smtClean="0"/>
                        <a:t>25922</a:t>
                      </a:r>
                    </a:p>
                    <a:p>
                      <a:pPr algn="ctr"/>
                      <a:r>
                        <a:rPr lang="en-US" dirty="0" smtClean="0"/>
                        <a:t>13883</a:t>
                      </a:r>
                      <a:endParaRPr lang="en-US" dirty="0"/>
                    </a:p>
                  </a:txBody>
                  <a:tcPr/>
                </a:tc>
                <a:tc>
                  <a:txBody>
                    <a:bodyPr/>
                    <a:lstStyle/>
                    <a:p>
                      <a:pPr algn="just" rtl="1"/>
                      <a:r>
                        <a:rPr lang="fa-IR" sz="1400" dirty="0" smtClean="0"/>
                        <a:t>مثبت (قرمز رنگ)</a:t>
                      </a:r>
                    </a:p>
                    <a:p>
                      <a:pPr algn="just" rtl="1"/>
                      <a:r>
                        <a:rPr lang="fa-IR" sz="1400" dirty="0" smtClean="0"/>
                        <a:t>منفی (بدون تغییر رنگ)</a:t>
                      </a:r>
                    </a:p>
                    <a:p>
                      <a:pPr algn="just" rtl="1"/>
                      <a:endParaRPr lang="en-US" sz="1400"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just" rtl="1"/>
                      <a:endParaRPr lang="en-US" dirty="0"/>
                    </a:p>
                  </a:txBody>
                  <a:tcPr/>
                </a:tc>
                <a:extLst>
                  <a:ext uri="{0D108BD9-81ED-4DB2-BD59-A6C34878D82A}">
                    <a16:rowId xmlns:a16="http://schemas.microsoft.com/office/drawing/2014/main" val="948042888"/>
                  </a:ext>
                </a:extLst>
              </a:tr>
              <a:tr h="370840">
                <a:tc>
                  <a:txBody>
                    <a:bodyPr/>
                    <a:lstStyle/>
                    <a:p>
                      <a:pPr algn="l"/>
                      <a:r>
                        <a:rPr lang="en-US" dirty="0" smtClean="0"/>
                        <a:t>ONPG</a:t>
                      </a:r>
                      <a:endParaRPr lang="en-US" dirty="0"/>
                    </a:p>
                  </a:txBody>
                  <a:tcPr/>
                </a:tc>
                <a:tc>
                  <a:txBody>
                    <a:bodyPr/>
                    <a:lstStyle/>
                    <a:p>
                      <a:pPr algn="l"/>
                      <a:r>
                        <a:rPr lang="en-US" i="1" dirty="0" smtClean="0"/>
                        <a:t>E. coli</a:t>
                      </a:r>
                    </a:p>
                    <a:p>
                      <a:pPr algn="l"/>
                      <a:r>
                        <a:rPr lang="en-US" i="1" dirty="0" smtClean="0"/>
                        <a:t>Proteus mirabilis</a:t>
                      </a:r>
                      <a:endParaRPr lang="en-US" i="1" dirty="0"/>
                    </a:p>
                  </a:txBody>
                  <a:tcPr/>
                </a:tc>
                <a:tc>
                  <a:txBody>
                    <a:bodyPr/>
                    <a:lstStyle/>
                    <a:p>
                      <a:pPr algn="ctr"/>
                      <a:r>
                        <a:rPr lang="en-US" dirty="0" smtClean="0"/>
                        <a:t>25922</a:t>
                      </a:r>
                    </a:p>
                    <a:p>
                      <a:pPr algn="ctr"/>
                      <a:r>
                        <a:rPr lang="en-US" dirty="0" smtClean="0"/>
                        <a:t>29245</a:t>
                      </a:r>
                      <a:endParaRPr lang="en-US"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مثبت (زرد رنگ)</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منفی (بدون تغییر رنگ)</a:t>
                      </a:r>
                    </a:p>
                    <a:p>
                      <a:pPr algn="just" rtl="1"/>
                      <a:endParaRPr lang="en-US" sz="1400"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just" rtl="1"/>
                      <a:endParaRPr lang="en-US" dirty="0"/>
                    </a:p>
                  </a:txBody>
                  <a:tcPr/>
                </a:tc>
                <a:extLst>
                  <a:ext uri="{0D108BD9-81ED-4DB2-BD59-A6C34878D82A}">
                    <a16:rowId xmlns:a16="http://schemas.microsoft.com/office/drawing/2014/main" val="240370117"/>
                  </a:ext>
                </a:extLst>
              </a:tr>
              <a:tr h="370840">
                <a:tc>
                  <a:txBody>
                    <a:bodyPr/>
                    <a:lstStyle/>
                    <a:p>
                      <a:pPr algn="l"/>
                      <a:r>
                        <a:rPr lang="en-US" dirty="0" err="1" smtClean="0"/>
                        <a:t>Voges-Proskauer</a:t>
                      </a:r>
                      <a:endParaRPr lang="en-US" dirty="0"/>
                    </a:p>
                  </a:txBody>
                  <a:tcPr/>
                </a:tc>
                <a:tc>
                  <a:txBody>
                    <a:bodyPr/>
                    <a:lstStyle/>
                    <a:p>
                      <a:pPr algn="l"/>
                      <a:r>
                        <a:rPr lang="en-US" i="1" dirty="0" err="1" smtClean="0"/>
                        <a:t>Enterobacter</a:t>
                      </a:r>
                      <a:r>
                        <a:rPr lang="en-US" i="1" dirty="0" smtClean="0"/>
                        <a:t> cloacae</a:t>
                      </a:r>
                    </a:p>
                    <a:p>
                      <a:pPr algn="l"/>
                      <a:r>
                        <a:rPr lang="en-US" i="1" dirty="0" smtClean="0"/>
                        <a:t>E. coli</a:t>
                      </a:r>
                      <a:endParaRPr lang="en-US" i="1" dirty="0"/>
                    </a:p>
                  </a:txBody>
                  <a:tcPr/>
                </a:tc>
                <a:tc>
                  <a:txBody>
                    <a:bodyPr/>
                    <a:lstStyle/>
                    <a:p>
                      <a:pPr algn="ctr"/>
                      <a:r>
                        <a:rPr lang="en-US" dirty="0" smtClean="0"/>
                        <a:t>13047</a:t>
                      </a:r>
                    </a:p>
                    <a:p>
                      <a:pPr algn="ctr"/>
                      <a:r>
                        <a:rPr lang="en-US" dirty="0" smtClean="0"/>
                        <a:t>25922</a:t>
                      </a:r>
                      <a:endParaRPr lang="en-US"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مثبت (قرمز رنگ)</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منفی (بدون تغییر رنگ)</a:t>
                      </a:r>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853513481"/>
                  </a:ext>
                </a:extLst>
              </a:tr>
              <a:tr h="370840">
                <a:tc>
                  <a:txBody>
                    <a:bodyPr/>
                    <a:lstStyle/>
                    <a:p>
                      <a:pPr algn="l"/>
                      <a:r>
                        <a:rPr lang="en-US" dirty="0" smtClean="0"/>
                        <a:t>Indole (Kovacs)</a:t>
                      </a:r>
                      <a:endParaRPr lang="en-US" dirty="0"/>
                    </a:p>
                  </a:txBody>
                  <a:tcPr/>
                </a:tc>
                <a:tc>
                  <a:txBody>
                    <a:bodyPr/>
                    <a:lstStyle/>
                    <a:p>
                      <a:pPr algn="l"/>
                      <a:r>
                        <a:rPr lang="en-US" i="1" dirty="0" smtClean="0"/>
                        <a:t>E. coli</a:t>
                      </a:r>
                    </a:p>
                    <a:p>
                      <a:pPr algn="l"/>
                      <a:r>
                        <a:rPr lang="en-US" i="1" dirty="0" smtClean="0"/>
                        <a:t>P</a:t>
                      </a:r>
                      <a:r>
                        <a:rPr lang="fa-IR" i="1" dirty="0" smtClean="0"/>
                        <a:t>.</a:t>
                      </a:r>
                      <a:r>
                        <a:rPr lang="en-US" i="1" dirty="0" smtClean="0"/>
                        <a:t> aeruginosa</a:t>
                      </a:r>
                      <a:endParaRPr lang="en-US" i="1" dirty="0"/>
                    </a:p>
                  </a:txBody>
                  <a:tcPr/>
                </a:tc>
                <a:tc>
                  <a:txBody>
                    <a:bodyPr/>
                    <a:lstStyle/>
                    <a:p>
                      <a:pPr algn="ctr"/>
                      <a:r>
                        <a:rPr lang="en-US" dirty="0" smtClean="0"/>
                        <a:t>25922</a:t>
                      </a:r>
                    </a:p>
                    <a:p>
                      <a:pPr algn="ctr"/>
                      <a:r>
                        <a:rPr lang="en-US" dirty="0" smtClean="0"/>
                        <a:t>27853</a:t>
                      </a:r>
                      <a:endParaRPr lang="en-US" dirty="0"/>
                    </a:p>
                  </a:txBody>
                  <a:tcPr/>
                </a:tc>
                <a:tc>
                  <a:txBody>
                    <a:bodyPr/>
                    <a:lstStyle/>
                    <a:p>
                      <a:pPr algn="just" rtl="1"/>
                      <a:r>
                        <a:rPr lang="fa-IR" sz="1400" dirty="0" smtClean="0"/>
                        <a:t>مثبت (ارغوانی رنگ)</a:t>
                      </a:r>
                    </a:p>
                    <a:p>
                      <a:pPr algn="just" rtl="1"/>
                      <a:r>
                        <a:rPr lang="fa-IR" sz="1400" dirty="0" smtClean="0"/>
                        <a:t>منفی (بدون تغییر رنگ)</a:t>
                      </a:r>
                    </a:p>
                    <a:p>
                      <a:pPr algn="just" rtl="1"/>
                      <a:endParaRPr lang="en-US" sz="1400"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035311254"/>
                  </a:ext>
                </a:extLst>
              </a:tr>
              <a:tr h="370840">
                <a:tc>
                  <a:txBody>
                    <a:bodyPr/>
                    <a:lstStyle/>
                    <a:p>
                      <a:pPr algn="l"/>
                      <a:r>
                        <a:rPr lang="en-US" dirty="0" err="1" smtClean="0"/>
                        <a:t>Optochin</a:t>
                      </a:r>
                      <a:endParaRPr lang="en-US" dirty="0" smtClean="0"/>
                    </a:p>
                    <a:p>
                      <a:pPr algn="r" rtl="1"/>
                      <a:r>
                        <a:rPr lang="fa-IR" sz="1600" dirty="0" smtClean="0"/>
                        <a:t>(در حضور </a:t>
                      </a:r>
                      <a:r>
                        <a:rPr lang="en-US" sz="1600" dirty="0" smtClean="0"/>
                        <a:t>CO2</a:t>
                      </a:r>
                      <a:r>
                        <a:rPr lang="fa-IR" sz="1600" dirty="0" smtClean="0"/>
                        <a:t>)</a:t>
                      </a:r>
                      <a:endParaRPr lang="en-US" sz="1600" dirty="0"/>
                    </a:p>
                  </a:txBody>
                  <a:tcPr/>
                </a:tc>
                <a:tc>
                  <a:txBody>
                    <a:bodyPr/>
                    <a:lstStyle/>
                    <a:p>
                      <a:pPr algn="l"/>
                      <a:r>
                        <a:rPr lang="en-US" i="1" dirty="0" smtClean="0"/>
                        <a:t>Strep. </a:t>
                      </a:r>
                      <a:r>
                        <a:rPr lang="en-US" i="1" dirty="0" err="1" smtClean="0"/>
                        <a:t>pneumoniae</a:t>
                      </a:r>
                      <a:endParaRPr lang="fa-IR" i="1" dirty="0" smtClean="0"/>
                    </a:p>
                    <a:p>
                      <a:pPr algn="l"/>
                      <a:r>
                        <a:rPr lang="en-US" i="1" dirty="0" smtClean="0"/>
                        <a:t>Strep.</a:t>
                      </a:r>
                      <a:r>
                        <a:rPr lang="en-US" i="1" baseline="0" dirty="0" smtClean="0"/>
                        <a:t> </a:t>
                      </a:r>
                      <a:r>
                        <a:rPr lang="en-US" i="1" baseline="0" dirty="0" err="1" smtClean="0"/>
                        <a:t>pyogenes</a:t>
                      </a:r>
                      <a:endParaRPr lang="en-US" i="1" dirty="0"/>
                    </a:p>
                  </a:txBody>
                  <a:tcPr/>
                </a:tc>
                <a:tc>
                  <a:txBody>
                    <a:bodyPr/>
                    <a:lstStyle/>
                    <a:p>
                      <a:pPr algn="ctr"/>
                      <a:r>
                        <a:rPr lang="en-US" dirty="0" smtClean="0"/>
                        <a:t>6305</a:t>
                      </a:r>
                    </a:p>
                    <a:p>
                      <a:pPr algn="ctr"/>
                      <a:r>
                        <a:rPr lang="en-US" dirty="0" smtClean="0"/>
                        <a:t>19615</a:t>
                      </a:r>
                      <a:endParaRPr lang="en-US" dirty="0"/>
                    </a:p>
                  </a:txBody>
                  <a:tcPr/>
                </a:tc>
                <a:tc>
                  <a:txBody>
                    <a:bodyPr/>
                    <a:lstStyle/>
                    <a:p>
                      <a:pPr algn="just" rtl="1"/>
                      <a:r>
                        <a:rPr lang="fa-IR" sz="1400" dirty="0" smtClean="0"/>
                        <a:t>حساس</a:t>
                      </a:r>
                    </a:p>
                    <a:p>
                      <a:pPr algn="just" rtl="1"/>
                      <a:r>
                        <a:rPr lang="fa-IR" sz="1400" dirty="0" smtClean="0"/>
                        <a:t>مقاوم</a:t>
                      </a:r>
                      <a:endParaRPr lang="en-US" sz="1400" dirty="0"/>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prstClr val="black"/>
                          </a:solidFill>
                          <a:effectLst/>
                          <a:uLnTx/>
                          <a:uFillTx/>
                          <a:latin typeface="+mn-lt"/>
                          <a:ea typeface="+mn-ea"/>
                          <a:cs typeface="+mn-cs"/>
                        </a:rPr>
                        <a:t>هر سری ساخت و سپس هر ۳ ماه</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726576427"/>
                  </a:ext>
                </a:extLst>
              </a:tr>
            </a:tbl>
          </a:graphicData>
        </a:graphic>
      </p:graphicFrame>
    </p:spTree>
    <p:extLst>
      <p:ext uri="{BB962C8B-B14F-4D97-AF65-F5344CB8AC3E}">
        <p14:creationId xmlns:p14="http://schemas.microsoft.com/office/powerpoint/2010/main" val="29457582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534391"/>
      </p:ext>
    </p:extLst>
  </p:cSld>
  <p:clrMapOvr>
    <a:masterClrMapping/>
  </p:clrMapOvr>
  <p:transition spd="slow">
    <p:zoom dir="in"/>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1" y="-6350"/>
            <a:ext cx="9186863" cy="137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75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7" y="-6350"/>
            <a:ext cx="9197976" cy="137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85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3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Users\38353835\Desktop\NOVOBIOCIN A-17-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76517" y="3244334"/>
            <a:ext cx="1838965" cy="369332"/>
          </a:xfrm>
          <a:prstGeom prst="rect">
            <a:avLst/>
          </a:prstGeom>
        </p:spPr>
        <p:txBody>
          <a:bodyPr wrap="none">
            <a:spAutoFit/>
          </a:bodyPr>
          <a:lstStyle/>
          <a:p>
            <a:r>
              <a:rPr lang="en-US" dirty="0">
                <a:latin typeface="TimesNewRomanPSMT"/>
              </a:rPr>
              <a:t>Reporting policy</a:t>
            </a:r>
            <a:endParaRPr lang="en-US" dirty="0"/>
          </a:p>
        </p:txBody>
      </p:sp>
    </p:spTree>
    <p:extLst>
      <p:ext uri="{BB962C8B-B14F-4D97-AF65-F5344CB8AC3E}">
        <p14:creationId xmlns:p14="http://schemas.microsoft.com/office/powerpoint/2010/main" val="127528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Post analytical </a:t>
            </a:r>
            <a:r>
              <a:rPr lang="en-US" b="1" dirty="0" smtClean="0">
                <a:latin typeface="Times New Roman" panose="02020503050405090304" pitchFamily="18" charset="0"/>
                <a:cs typeface="Times New Roman" panose="02020503050405090304" pitchFamily="18" charset="0"/>
              </a:rPr>
              <a:t>stage (Results Reporting)</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a:latin typeface="Times New Roman" panose="02020503050405090304" pitchFamily="18" charset="0"/>
                <a:cs typeface="Times New Roman" panose="02020503050405090304" pitchFamily="18" charset="0"/>
              </a:rPr>
              <a:t>The result of microbiological examination usually </a:t>
            </a:r>
            <a:r>
              <a:rPr lang="en-US" sz="3200" dirty="0" smtClean="0">
                <a:latin typeface="Times New Roman" panose="02020503050405090304" pitchFamily="18" charset="0"/>
                <a:cs typeface="Times New Roman" panose="02020503050405090304" pitchFamily="18" charset="0"/>
              </a:rPr>
              <a:t>becomes available </a:t>
            </a:r>
            <a:r>
              <a:rPr lang="en-US" sz="3200" dirty="0">
                <a:latin typeface="Times New Roman" panose="02020503050405090304" pitchFamily="18" charset="0"/>
                <a:cs typeface="Times New Roman" panose="02020503050405090304" pitchFamily="18" charset="0"/>
              </a:rPr>
              <a:t>in stages on successive days. So, the SOP needs </a:t>
            </a:r>
            <a:r>
              <a:rPr lang="en-US" sz="3200" dirty="0" smtClean="0">
                <a:latin typeface="Times New Roman" panose="02020503050405090304" pitchFamily="18" charset="0"/>
                <a:cs typeface="Times New Roman" panose="02020503050405090304" pitchFamily="18" charset="0"/>
              </a:rPr>
              <a:t>to include</a:t>
            </a:r>
            <a:r>
              <a:rPr lang="en-US" sz="3200" dirty="0">
                <a:latin typeface="Times New Roman" panose="02020503050405090304" pitchFamily="18" charset="0"/>
                <a:cs typeface="Times New Roman" panose="02020503050405090304" pitchFamily="18" charset="0"/>
              </a:rPr>
              <a:t>: (a) </a:t>
            </a:r>
            <a:r>
              <a:rPr lang="en-US" sz="3200" dirty="0">
                <a:solidFill>
                  <a:srgbClr val="00B0F0"/>
                </a:solidFill>
                <a:latin typeface="Times New Roman" panose="02020503050405090304" pitchFamily="18" charset="0"/>
                <a:cs typeface="Times New Roman" panose="02020503050405090304" pitchFamily="18" charset="0"/>
              </a:rPr>
              <a:t>reporting and verifying test results</a:t>
            </a:r>
            <a:r>
              <a:rPr lang="en-US" sz="3200" dirty="0">
                <a:latin typeface="Times New Roman" panose="02020503050405090304" pitchFamily="18" charset="0"/>
                <a:cs typeface="Times New Roman" panose="02020503050405090304" pitchFamily="18" charset="0"/>
              </a:rPr>
              <a:t>, (</a:t>
            </a:r>
            <a:r>
              <a:rPr lang="en-US" sz="3200" dirty="0" smtClean="0">
                <a:solidFill>
                  <a:srgbClr val="00B0F0"/>
                </a:solidFill>
                <a:latin typeface="Times New Roman" panose="02020503050405090304" pitchFamily="18" charset="0"/>
                <a:cs typeface="Times New Roman" panose="02020503050405090304" pitchFamily="18" charset="0"/>
              </a:rPr>
              <a:t>b)interpreting </a:t>
            </a:r>
            <a:r>
              <a:rPr lang="en-US" sz="3200" dirty="0">
                <a:solidFill>
                  <a:srgbClr val="00B0F0"/>
                </a:solidFill>
                <a:latin typeface="Times New Roman" panose="02020503050405090304" pitchFamily="18" charset="0"/>
                <a:cs typeface="Times New Roman" panose="02020503050405090304" pitchFamily="18" charset="0"/>
              </a:rPr>
              <a:t>test reports correctly</a:t>
            </a:r>
            <a:r>
              <a:rPr lang="en-US" sz="3200" dirty="0">
                <a:latin typeface="Times New Roman" panose="02020503050405090304" pitchFamily="18" charset="0"/>
                <a:cs typeface="Times New Roman" panose="02020503050405090304" pitchFamily="18" charset="0"/>
              </a:rPr>
              <a:t>, and (c) </a:t>
            </a:r>
            <a:r>
              <a:rPr lang="en-US" sz="3200" dirty="0">
                <a:solidFill>
                  <a:srgbClr val="00B0F0"/>
                </a:solidFill>
                <a:latin typeface="Times New Roman" panose="02020503050405090304" pitchFamily="18" charset="0"/>
                <a:cs typeface="Times New Roman" panose="02020503050405090304" pitchFamily="18" charset="0"/>
              </a:rPr>
              <a:t>taking </a:t>
            </a:r>
            <a:r>
              <a:rPr lang="en-US" sz="3200" dirty="0" smtClean="0">
                <a:solidFill>
                  <a:srgbClr val="00B0F0"/>
                </a:solidFill>
                <a:latin typeface="Times New Roman" panose="02020503050405090304" pitchFamily="18" charset="0"/>
                <a:cs typeface="Times New Roman" panose="02020503050405090304" pitchFamily="18" charset="0"/>
              </a:rPr>
              <a:t>appropriate action </a:t>
            </a:r>
            <a:r>
              <a:rPr lang="en-US" sz="3200" dirty="0">
                <a:solidFill>
                  <a:srgbClr val="00B0F0"/>
                </a:solidFill>
                <a:latin typeface="Times New Roman" panose="02020503050405090304" pitchFamily="18" charset="0"/>
                <a:cs typeface="Times New Roman" panose="02020503050405090304" pitchFamily="18" charset="0"/>
              </a:rPr>
              <a:t>when a result has serious implications for a patient </a:t>
            </a:r>
            <a:r>
              <a:rPr lang="en-US" sz="3200" dirty="0" smtClean="0">
                <a:solidFill>
                  <a:srgbClr val="00B0F0"/>
                </a:solidFill>
                <a:latin typeface="Times New Roman" panose="02020503050405090304" pitchFamily="18" charset="0"/>
                <a:cs typeface="Times New Roman" panose="02020503050405090304" pitchFamily="18" charset="0"/>
              </a:rPr>
              <a:t>or public </a:t>
            </a:r>
            <a:r>
              <a:rPr lang="en-US" sz="3200" dirty="0">
                <a:solidFill>
                  <a:srgbClr val="00B0F0"/>
                </a:solidFill>
                <a:latin typeface="Times New Roman" panose="02020503050405090304" pitchFamily="18" charset="0"/>
                <a:cs typeface="Times New Roman" panose="02020503050405090304" pitchFamily="18" charset="0"/>
              </a:rPr>
              <a:t>health</a:t>
            </a:r>
            <a:r>
              <a:rPr lang="en-US" sz="3200" dirty="0" smtClean="0">
                <a:latin typeface="Times New Roman" panose="02020503050405090304" pitchFamily="18" charset="0"/>
                <a:cs typeface="Times New Roman" panose="02020503050405090304" pitchFamily="18" charset="0"/>
              </a:rPr>
              <a:t>.</a:t>
            </a:r>
            <a:endParaRPr lang="en-US" sz="32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3235618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Wording of reports:</a:t>
            </a:r>
            <a:br>
              <a:rPr lang="en-US" dirty="0" smtClean="0">
                <a:latin typeface="Times New Roman" panose="02020503050405090304" pitchFamily="18" charset="0"/>
                <a:cs typeface="Times New Roman" panose="02020503050405090304" pitchFamily="18" charset="0"/>
              </a:rPr>
            </a:br>
            <a:endParaRPr lang="en-US" dirty="0">
              <a:latin typeface="Times New Roman" panose="02020503050405090304" pitchFamily="18" charset="0"/>
              <a:cs typeface="Times New Roman" panose="02020503050405090304" pitchFamily="18" charset="0"/>
            </a:endParaRPr>
          </a:p>
        </p:txBody>
      </p:sp>
      <p:sp>
        <p:nvSpPr>
          <p:cNvPr id="4" name="Content Placeholder 3"/>
          <p:cNvSpPr>
            <a:spLocks noGrp="1"/>
          </p:cNvSpPr>
          <p:nvPr>
            <p:ph idx="1"/>
          </p:nvPr>
        </p:nvSpPr>
        <p:spPr/>
        <p:txBody>
          <a:bodyPr>
            <a:normAutofit/>
          </a:bodyPr>
          <a:lstStyle/>
          <a:p>
            <a:r>
              <a:rPr lang="en-US" sz="3200" dirty="0">
                <a:latin typeface="Times New Roman" panose="02020503050405090304" pitchFamily="18" charset="0"/>
                <a:cs typeface="Times New Roman" panose="02020503050405090304" pitchFamily="18" charset="0"/>
              </a:rPr>
              <a:t>The aim of the clinical microbiologist is to provide </a:t>
            </a:r>
            <a:r>
              <a:rPr lang="en-US" sz="3200" dirty="0" smtClean="0">
                <a:latin typeface="Times New Roman" panose="02020503050405090304" pitchFamily="18" charset="0"/>
                <a:cs typeface="Times New Roman" panose="02020503050405090304" pitchFamily="18" charset="0"/>
              </a:rPr>
              <a:t>clinicians and </a:t>
            </a:r>
            <a:r>
              <a:rPr lang="en-US" sz="3200" dirty="0">
                <a:latin typeface="Times New Roman" panose="02020503050405090304" pitchFamily="18" charset="0"/>
                <a:cs typeface="Times New Roman" panose="02020503050405090304" pitchFamily="18" charset="0"/>
              </a:rPr>
              <a:t>health officers </a:t>
            </a:r>
            <a:r>
              <a:rPr lang="en-US" sz="3200" dirty="0">
                <a:solidFill>
                  <a:srgbClr val="00B0F0"/>
                </a:solidFill>
                <a:latin typeface="Times New Roman" panose="02020503050405090304" pitchFamily="18" charset="0"/>
                <a:cs typeface="Times New Roman" panose="02020503050405090304" pitchFamily="18" charset="0"/>
              </a:rPr>
              <a:t>with reports that are understandable</a:t>
            </a:r>
            <a:r>
              <a:rPr lang="en-US" sz="3200" dirty="0" smtClean="0">
                <a:latin typeface="Times New Roman" panose="02020503050405090304" pitchFamily="18" charset="0"/>
                <a:cs typeface="Times New Roman" panose="02020503050405090304" pitchFamily="18" charset="0"/>
              </a:rPr>
              <a:t>, The </a:t>
            </a:r>
            <a:r>
              <a:rPr lang="en-US" sz="3200" dirty="0">
                <a:latin typeface="Times New Roman" panose="02020503050405090304" pitchFamily="18" charset="0"/>
                <a:cs typeface="Times New Roman" panose="02020503050405090304" pitchFamily="18" charset="0"/>
              </a:rPr>
              <a:t>laboratory should, therefore, have a carefully </a:t>
            </a:r>
            <a:r>
              <a:rPr lang="en-US" sz="3200" dirty="0" smtClean="0">
                <a:latin typeface="Times New Roman" panose="02020503050405090304" pitchFamily="18" charset="0"/>
                <a:cs typeface="Times New Roman" panose="02020503050405090304" pitchFamily="18" charset="0"/>
              </a:rPr>
              <a:t>constructed policy </a:t>
            </a:r>
            <a:r>
              <a:rPr lang="en-US" sz="3200" dirty="0">
                <a:latin typeface="Times New Roman" panose="02020503050405090304" pitchFamily="18" charset="0"/>
                <a:cs typeface="Times New Roman" panose="02020503050405090304" pitchFamily="18" charset="0"/>
              </a:rPr>
              <a:t>for the wording of reports and </a:t>
            </a:r>
            <a:r>
              <a:rPr lang="en-US" sz="3200" dirty="0">
                <a:solidFill>
                  <a:srgbClr val="00B0F0"/>
                </a:solidFill>
                <a:latin typeface="Times New Roman" panose="02020503050405090304" pitchFamily="18" charset="0"/>
                <a:cs typeface="Times New Roman" panose="02020503050405090304" pitchFamily="18" charset="0"/>
              </a:rPr>
              <a:t>all staff should adhere </a:t>
            </a:r>
            <a:r>
              <a:rPr lang="en-US" sz="3200" dirty="0" smtClean="0">
                <a:solidFill>
                  <a:srgbClr val="00B0F0"/>
                </a:solidFill>
                <a:latin typeface="Times New Roman" panose="02020503050405090304" pitchFamily="18" charset="0"/>
                <a:cs typeface="Times New Roman" panose="02020503050405090304" pitchFamily="18" charset="0"/>
              </a:rPr>
              <a:t>to the policy.</a:t>
            </a:r>
            <a:endParaRPr lang="en-US" sz="3200" dirty="0">
              <a:solidFill>
                <a:srgbClr val="00B0F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18103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874964" y="304800"/>
            <a:ext cx="7793037" cy="1462088"/>
          </a:xfrm>
        </p:spPr>
        <p:txBody>
          <a:bodyPr/>
          <a:lstStyle/>
          <a:p>
            <a:pPr eaLnBrk="1" hangingPunct="1"/>
            <a:r>
              <a:rPr lang="en-US" sz="2000" b="1" i="1">
                <a:solidFill>
                  <a:srgbClr val="00FF00"/>
                </a:solidFill>
                <a:latin typeface="Times New Roman" panose="02020503050405090304" pitchFamily="18" charset="0"/>
                <a:cs typeface="Times New Roman" panose="02020503050405090304" pitchFamily="18" charset="0"/>
              </a:rPr>
              <a:t>Continued..</a:t>
            </a:r>
          </a:p>
        </p:txBody>
      </p:sp>
      <p:sp>
        <p:nvSpPr>
          <p:cNvPr id="8195" name="Rectangle 3"/>
          <p:cNvSpPr>
            <a:spLocks noGrp="1" noChangeArrowheads="1"/>
          </p:cNvSpPr>
          <p:nvPr>
            <p:ph type="body" idx="4294967295"/>
          </p:nvPr>
        </p:nvSpPr>
        <p:spPr>
          <a:xfrm>
            <a:off x="2667000" y="1905000"/>
            <a:ext cx="8001000" cy="4114800"/>
          </a:xfrm>
        </p:spPr>
        <p:txBody>
          <a:bodyPr rtlCol="0">
            <a:normAutofit/>
          </a:bodyPr>
          <a:lstStyle/>
          <a:p>
            <a:pPr marL="342906" indent="-342906" defTabSz="457207">
              <a:lnSpc>
                <a:spcPct val="80000"/>
              </a:lnSpc>
              <a:buClr>
                <a:schemeClr val="bg2">
                  <a:lumMod val="40000"/>
                  <a:lumOff val="60000"/>
                </a:schemeClr>
              </a:buClr>
              <a:buFont typeface="Wingdings 3" charset="2"/>
              <a:buChar char=""/>
              <a:defRPr/>
            </a:pPr>
            <a:endParaRPr lang="en-US" sz="2400" b="1" dirty="0">
              <a:solidFill>
                <a:srgbClr val="0070C0"/>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Font typeface="Wingdings 3" charset="2"/>
              <a:buChar char=""/>
              <a:defRPr/>
            </a:pPr>
            <a:r>
              <a:rPr lang="en-US" sz="2400" b="1" i="1" dirty="0">
                <a:solidFill>
                  <a:srgbClr val="0070C0"/>
                </a:solidFill>
                <a:latin typeface="Times New Roman" pitchFamily="18" charset="0"/>
                <a:cs typeface="Times New Roman" pitchFamily="18" charset="0"/>
              </a:rPr>
              <a:t>Quality Control of Bacteriology:</a:t>
            </a:r>
          </a:p>
          <a:p>
            <a:pPr marL="342906" indent="-342906" defTabSz="457207">
              <a:lnSpc>
                <a:spcPct val="80000"/>
              </a:lnSpc>
              <a:buClr>
                <a:schemeClr val="bg2">
                  <a:lumMod val="40000"/>
                  <a:lumOff val="60000"/>
                </a:schemeClr>
              </a:buClr>
              <a:buFont typeface="Wingdings 3" charset="2"/>
              <a:buChar char=""/>
              <a:defRPr/>
            </a:pPr>
            <a:endParaRPr lang="en-US" sz="2400" b="1" i="1" dirty="0">
              <a:solidFill>
                <a:srgbClr val="0070C0"/>
              </a:solidFill>
              <a:latin typeface="Times New Roman" pitchFamily="18" charset="0"/>
              <a:cs typeface="Times New Roman" pitchFamily="18" charset="0"/>
            </a:endParaRP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Media</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Stains</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Reagents</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Antisera</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Antimicrobial Susceptibility Testing</a:t>
            </a:r>
          </a:p>
          <a:p>
            <a:pPr marL="742962" lvl="1" indent="-285755" defTabSz="457207">
              <a:lnSpc>
                <a:spcPct val="80000"/>
              </a:lnSpc>
              <a:buClr>
                <a:schemeClr val="bg2">
                  <a:lumMod val="40000"/>
                  <a:lumOff val="60000"/>
                </a:schemeClr>
              </a:buClr>
              <a:buFont typeface="Wingdings 3" charset="2"/>
              <a:buChar char=""/>
              <a:defRPr/>
            </a:pPr>
            <a:r>
              <a:rPr lang="en-US" sz="2000" b="1" i="1" dirty="0" smtClean="0">
                <a:solidFill>
                  <a:srgbClr val="0070C0"/>
                </a:solidFill>
                <a:latin typeface="Times New Roman" pitchFamily="18" charset="0"/>
                <a:cs typeface="Times New Roman" pitchFamily="18" charset="0"/>
              </a:rPr>
              <a:t>Equipment's </a:t>
            </a:r>
            <a:r>
              <a:rPr lang="en-US" sz="2000" b="1" i="1" dirty="0">
                <a:solidFill>
                  <a:srgbClr val="0070C0"/>
                </a:solidFill>
                <a:latin typeface="Times New Roman" pitchFamily="18" charset="0"/>
                <a:cs typeface="Times New Roman" pitchFamily="18" charset="0"/>
              </a:rPr>
              <a:t>&amp; instruments</a:t>
            </a:r>
          </a:p>
          <a:p>
            <a:pPr marL="742962" lvl="1" indent="-285755" defTabSz="457207">
              <a:lnSpc>
                <a:spcPct val="80000"/>
              </a:lnSpc>
              <a:buClr>
                <a:schemeClr val="bg2">
                  <a:lumMod val="40000"/>
                  <a:lumOff val="60000"/>
                </a:schemeClr>
              </a:buClr>
              <a:buFont typeface="Wingdings 3" charset="2"/>
              <a:buChar char=""/>
              <a:defRPr/>
            </a:pPr>
            <a:r>
              <a:rPr lang="en-US" sz="2000" b="1" i="1" dirty="0" smtClean="0">
                <a:solidFill>
                  <a:srgbClr val="0070C0"/>
                </a:solidFill>
                <a:latin typeface="Times New Roman" pitchFamily="18" charset="0"/>
                <a:cs typeface="Times New Roman" pitchFamily="18" charset="0"/>
              </a:rPr>
              <a:t>Maintenance </a:t>
            </a:r>
            <a:r>
              <a:rPr lang="en-US" sz="2000" b="1" i="1" dirty="0">
                <a:solidFill>
                  <a:srgbClr val="0070C0"/>
                </a:solidFill>
                <a:latin typeface="Times New Roman" pitchFamily="18" charset="0"/>
                <a:cs typeface="Times New Roman" pitchFamily="18" charset="0"/>
              </a:rPr>
              <a:t>of QC Records</a:t>
            </a:r>
          </a:p>
          <a:p>
            <a:pPr marL="742962" lvl="1" indent="-285755" defTabSz="457207">
              <a:lnSpc>
                <a:spcPct val="80000"/>
              </a:lnSpc>
              <a:buClr>
                <a:schemeClr val="bg2">
                  <a:lumMod val="40000"/>
                  <a:lumOff val="60000"/>
                </a:schemeClr>
              </a:buClr>
              <a:buFont typeface="Wingdings 3" charset="2"/>
              <a:buChar char=""/>
              <a:defRPr/>
            </a:pPr>
            <a:r>
              <a:rPr lang="en-US" sz="2000" b="1" i="1" dirty="0">
                <a:solidFill>
                  <a:srgbClr val="0070C0"/>
                </a:solidFill>
                <a:latin typeface="Times New Roman" pitchFamily="18" charset="0"/>
                <a:cs typeface="Times New Roman" pitchFamily="18" charset="0"/>
              </a:rPr>
              <a:t>And </a:t>
            </a:r>
            <a:r>
              <a:rPr lang="en-US" sz="2000" b="1" i="1" dirty="0" err="1">
                <a:solidFill>
                  <a:srgbClr val="0070C0"/>
                </a:solidFill>
                <a:latin typeface="Times New Roman" pitchFamily="18" charset="0"/>
                <a:cs typeface="Times New Roman" pitchFamily="18" charset="0"/>
              </a:rPr>
              <a:t>etc</a:t>
            </a:r>
            <a:r>
              <a:rPr lang="en-US" sz="2000" b="1" i="1" dirty="0">
                <a:solidFill>
                  <a:srgbClr val="0070C0"/>
                </a:solidFill>
                <a:latin typeface="Times New Roman" pitchFamily="18" charset="0"/>
                <a:cs typeface="Times New Roman" pitchFamily="18" charset="0"/>
              </a:rPr>
              <a:t> </a:t>
            </a:r>
          </a:p>
          <a:p>
            <a:pPr marL="742962" lvl="1" indent="-285755" defTabSz="457207">
              <a:lnSpc>
                <a:spcPct val="80000"/>
              </a:lnSpc>
              <a:buClr>
                <a:schemeClr val="bg2">
                  <a:lumMod val="40000"/>
                  <a:lumOff val="60000"/>
                </a:schemeClr>
              </a:buClr>
              <a:buNone/>
              <a:defRPr/>
            </a:pPr>
            <a:endParaRPr lang="en-US" sz="2000" b="1" i="1" dirty="0">
              <a:solidFill>
                <a:srgbClr val="FFFF99"/>
              </a:solidFill>
              <a:latin typeface="Times New Roman" pitchFamily="18" charset="0"/>
              <a:cs typeface="Times New Roman" pitchFamily="18" charset="0"/>
            </a:endParaRPr>
          </a:p>
          <a:p>
            <a:pPr marL="742962" lvl="1" indent="-285755" defTabSz="457207">
              <a:lnSpc>
                <a:spcPct val="80000"/>
              </a:lnSpc>
              <a:buClr>
                <a:schemeClr val="bg2">
                  <a:lumMod val="40000"/>
                  <a:lumOff val="60000"/>
                </a:schemeClr>
              </a:buClr>
              <a:buFont typeface="Wingdings 3" charset="2"/>
              <a:buChar char=""/>
              <a:defRPr/>
            </a:pPr>
            <a:endParaRPr lang="en-US" sz="2000" b="1" i="1" dirty="0">
              <a:solidFill>
                <a:srgbClr val="FFFF99"/>
              </a:solidFill>
              <a:latin typeface="Times New Roman" pitchFamily="18" charset="0"/>
              <a:cs typeface="Times New Roman" pitchFamily="18" charset="0"/>
            </a:endParaRPr>
          </a:p>
          <a:p>
            <a:pPr marL="1143020" lvl="2" indent="-228604" defTabSz="457207">
              <a:lnSpc>
                <a:spcPct val="80000"/>
              </a:lnSpc>
              <a:buClr>
                <a:schemeClr val="bg2">
                  <a:lumMod val="40000"/>
                  <a:lumOff val="60000"/>
                </a:schemeClr>
              </a:buClr>
              <a:buFont typeface="Wingdings 3" charset="2"/>
              <a:buChar char=""/>
              <a:defRPr/>
            </a:pPr>
            <a:endParaRPr lang="en-US" b="1" i="1" dirty="0" smtClean="0">
              <a:solidFill>
                <a:srgbClr val="FFFF99"/>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None/>
              <a:defRPr/>
            </a:pPr>
            <a:endParaRPr lang="en-US" sz="2400" b="1" dirty="0">
              <a:solidFill>
                <a:srgbClr val="FFFF99"/>
              </a:solidFill>
              <a:latin typeface="Times New Roman" pitchFamily="18" charset="0"/>
              <a:cs typeface="Times New Roman" pitchFamily="18" charset="0"/>
            </a:endParaRPr>
          </a:p>
          <a:p>
            <a:pPr marL="342906" indent="-342906" defTabSz="457207">
              <a:lnSpc>
                <a:spcPct val="80000"/>
              </a:lnSpc>
              <a:buClr>
                <a:schemeClr val="bg2">
                  <a:lumMod val="40000"/>
                  <a:lumOff val="60000"/>
                </a:schemeClr>
              </a:buClr>
              <a:buNone/>
              <a:defRPr/>
            </a:pPr>
            <a:endParaRPr lang="en-US" sz="2400" b="1" dirty="0">
              <a:solidFill>
                <a:srgbClr val="FFFF99"/>
              </a:solidFill>
              <a:effectLst>
                <a:outerShdw blurRad="38100" dist="38100" dir="2700000" algn="tl">
                  <a:srgbClr val="FFFFFF"/>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12874515"/>
      </p:ext>
    </p:extLst>
  </p:cSld>
  <p:clrMapOvr>
    <a:masterClrMapping/>
  </p:clrMapOvr>
  <p:transition spd="slow">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Reporting </a:t>
            </a:r>
            <a:r>
              <a:rPr lang="en-US" dirty="0" smtClean="0">
                <a:latin typeface="Times New Roman" panose="02020503050405090304" pitchFamily="18" charset="0"/>
                <a:cs typeface="Times New Roman" panose="02020503050405090304" pitchFamily="18" charset="0"/>
              </a:rPr>
              <a:t>policy </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pPr marL="0" indent="0" algn="just">
              <a:buNone/>
            </a:pPr>
            <a:r>
              <a:rPr lang="en-US" dirty="0">
                <a:latin typeface="Times New Roman" panose="02020503050405090304" pitchFamily="18" charset="0"/>
                <a:cs typeface="Times New Roman" panose="02020503050405090304" pitchFamily="18" charset="0"/>
              </a:rPr>
              <a:t>The laboratory policy for reports should specify not </a:t>
            </a:r>
            <a:r>
              <a:rPr lang="en-US" dirty="0">
                <a:solidFill>
                  <a:srgbClr val="00B0F0"/>
                </a:solidFill>
                <a:latin typeface="Times New Roman" panose="02020503050405090304" pitchFamily="18" charset="0"/>
                <a:cs typeface="Times New Roman" panose="02020503050405090304" pitchFamily="18" charset="0"/>
              </a:rPr>
              <a:t>only </a:t>
            </a:r>
            <a:r>
              <a:rPr lang="en-US" dirty="0" smtClean="0">
                <a:solidFill>
                  <a:srgbClr val="00B0F0"/>
                </a:solidFill>
                <a:latin typeface="Times New Roman" panose="02020503050405090304" pitchFamily="18" charset="0"/>
                <a:cs typeface="Times New Roman" panose="02020503050405090304" pitchFamily="18" charset="0"/>
              </a:rPr>
              <a:t>the wording </a:t>
            </a:r>
            <a:r>
              <a:rPr lang="en-US" dirty="0">
                <a:solidFill>
                  <a:srgbClr val="00B0F0"/>
                </a:solidFill>
                <a:latin typeface="Times New Roman" panose="02020503050405090304" pitchFamily="18" charset="0"/>
                <a:cs typeface="Times New Roman" panose="02020503050405090304" pitchFamily="18" charset="0"/>
              </a:rPr>
              <a:t>of interpretative comments</a:t>
            </a:r>
            <a:r>
              <a:rPr lang="en-US" dirty="0">
                <a:latin typeface="Times New Roman" panose="02020503050405090304" pitchFamily="18" charset="0"/>
                <a:cs typeface="Times New Roman" panose="02020503050405090304" pitchFamily="18" charset="0"/>
              </a:rPr>
              <a:t>, but also </a:t>
            </a:r>
            <a:r>
              <a:rPr lang="en-US" dirty="0" smtClean="0">
                <a:latin typeface="Times New Roman" panose="02020503050405090304" pitchFamily="18" charset="0"/>
                <a:cs typeface="Times New Roman" panose="02020503050405090304" pitchFamily="18" charset="0"/>
              </a:rPr>
              <a:t>the circumstances </a:t>
            </a:r>
            <a:r>
              <a:rPr lang="en-US" dirty="0">
                <a:latin typeface="Times New Roman" panose="02020503050405090304" pitchFamily="18" charset="0"/>
                <a:cs typeface="Times New Roman" panose="02020503050405090304" pitchFamily="18" charset="0"/>
              </a:rPr>
              <a:t>in which the different comments are to </a:t>
            </a:r>
            <a:r>
              <a:rPr lang="en-US" dirty="0" smtClean="0">
                <a:latin typeface="Times New Roman" panose="02020503050405090304" pitchFamily="18" charset="0"/>
                <a:cs typeface="Times New Roman" panose="02020503050405090304" pitchFamily="18" charset="0"/>
              </a:rPr>
              <a:t>be made</a:t>
            </a:r>
            <a:r>
              <a:rPr lang="en-US" dirty="0">
                <a:latin typeface="Times New Roman" panose="02020503050405090304" pitchFamily="18" charset="0"/>
                <a:cs typeface="Times New Roman" panose="02020503050405090304" pitchFamily="18" charset="0"/>
              </a:rPr>
              <a:t>. It should, for </a:t>
            </a:r>
            <a:r>
              <a:rPr lang="en-US" dirty="0" smtClean="0">
                <a:latin typeface="Times New Roman" panose="02020503050405090304" pitchFamily="18" charset="0"/>
                <a:cs typeface="Times New Roman" panose="02020503050405090304" pitchFamily="18" charset="0"/>
              </a:rPr>
              <a:t>instance · </a:t>
            </a:r>
          </a:p>
          <a:p>
            <a:pPr marL="0" indent="0" algn="just">
              <a:buNone/>
            </a:pPr>
            <a:r>
              <a:rPr lang="en-US" dirty="0" smtClean="0">
                <a:latin typeface="Times New Roman" panose="02020503050405090304" pitchFamily="18" charset="0"/>
                <a:cs typeface="Times New Roman" panose="02020503050405090304" pitchFamily="18" charset="0"/>
              </a:rPr>
              <a:t>Lay </a:t>
            </a:r>
            <a:r>
              <a:rPr lang="en-US" dirty="0">
                <a:latin typeface="Times New Roman" panose="02020503050405090304" pitchFamily="18" charset="0"/>
                <a:cs typeface="Times New Roman" panose="02020503050405090304" pitchFamily="18" charset="0"/>
              </a:rPr>
              <a:t>down the circumstances in which </a:t>
            </a:r>
            <a:r>
              <a:rPr lang="en-US" dirty="0">
                <a:solidFill>
                  <a:srgbClr val="FF0000"/>
                </a:solidFill>
                <a:latin typeface="Times New Roman" panose="02020503050405090304" pitchFamily="18" charset="0"/>
                <a:cs typeface="Times New Roman" panose="02020503050405090304" pitchFamily="18" charset="0"/>
              </a:rPr>
              <a:t>the finding </a:t>
            </a:r>
            <a:r>
              <a:rPr lang="en-US" dirty="0" smtClean="0">
                <a:solidFill>
                  <a:srgbClr val="FF0000"/>
                </a:solidFill>
                <a:latin typeface="Times New Roman" panose="02020503050405090304" pitchFamily="18" charset="0"/>
                <a:cs typeface="Times New Roman" panose="02020503050405090304" pitchFamily="18" charset="0"/>
              </a:rPr>
              <a:t>of coagulase-negative  Staphylococci </a:t>
            </a:r>
            <a:r>
              <a:rPr lang="en-US" dirty="0">
                <a:solidFill>
                  <a:srgbClr val="FF0000"/>
                </a:solidFill>
                <a:latin typeface="Times New Roman" panose="02020503050405090304" pitchFamily="18" charset="0"/>
                <a:cs typeface="Times New Roman" panose="02020503050405090304" pitchFamily="18" charset="0"/>
              </a:rPr>
              <a:t>in a blood culture to </a:t>
            </a:r>
            <a:r>
              <a:rPr lang="en-US" dirty="0" smtClean="0">
                <a:solidFill>
                  <a:srgbClr val="FF0000"/>
                </a:solidFill>
                <a:latin typeface="Times New Roman" panose="02020503050405090304" pitchFamily="18" charset="0"/>
                <a:cs typeface="Times New Roman" panose="02020503050405090304" pitchFamily="18" charset="0"/>
              </a:rPr>
              <a:t>be reported </a:t>
            </a:r>
            <a:r>
              <a:rPr lang="en-US" dirty="0">
                <a:solidFill>
                  <a:srgbClr val="FF0000"/>
                </a:solidFill>
                <a:latin typeface="Times New Roman" panose="02020503050405090304" pitchFamily="18" charset="0"/>
                <a:cs typeface="Times New Roman" panose="02020503050405090304" pitchFamily="18" charset="0"/>
              </a:rPr>
              <a:t>with the comment 'probably a contamination </a:t>
            </a:r>
            <a:r>
              <a:rPr lang="en-US" dirty="0" smtClean="0">
                <a:solidFill>
                  <a:srgbClr val="FF0000"/>
                </a:solidFill>
                <a:latin typeface="Times New Roman" panose="02020503050405090304" pitchFamily="18" charset="0"/>
                <a:cs typeface="Times New Roman" panose="02020503050405090304" pitchFamily="18" charset="0"/>
              </a:rPr>
              <a:t>from the </a:t>
            </a:r>
            <a:r>
              <a:rPr lang="en-US" dirty="0">
                <a:solidFill>
                  <a:srgbClr val="FF0000"/>
                </a:solidFill>
                <a:latin typeface="Times New Roman" panose="02020503050405090304" pitchFamily="18" charset="0"/>
                <a:cs typeface="Times New Roman" panose="02020503050405090304" pitchFamily="18" charset="0"/>
              </a:rPr>
              <a:t>skin', and without giving its antibiotic sensitivity </a:t>
            </a:r>
            <a:r>
              <a:rPr lang="en-US" dirty="0" smtClean="0">
                <a:solidFill>
                  <a:srgbClr val="FF0000"/>
                </a:solidFill>
                <a:latin typeface="Times New Roman" panose="02020503050405090304" pitchFamily="18" charset="0"/>
                <a:cs typeface="Times New Roman" panose="02020503050405090304" pitchFamily="18" charset="0"/>
              </a:rPr>
              <a:t>report.</a:t>
            </a:r>
            <a:endParaRPr lang="en-US" dirty="0">
              <a:solidFill>
                <a:srgbClr val="FF000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8641268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Reporting policy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503050405090304" pitchFamily="18" charset="0"/>
                <a:cs typeface="Times New Roman" panose="02020503050405090304" pitchFamily="18" charset="0"/>
              </a:rPr>
              <a:t>In different circumstances as, in a </a:t>
            </a:r>
            <a:r>
              <a:rPr lang="en-US" sz="3200" dirty="0">
                <a:solidFill>
                  <a:srgbClr val="FF0000"/>
                </a:solidFill>
                <a:latin typeface="Times New Roman" panose="02020503050405090304" pitchFamily="18" charset="0"/>
                <a:cs typeface="Times New Roman" panose="02020503050405090304" pitchFamily="18" charset="0"/>
              </a:rPr>
              <a:t>compromised </a:t>
            </a:r>
            <a:r>
              <a:rPr lang="en-US" sz="3200" dirty="0" smtClean="0">
                <a:solidFill>
                  <a:srgbClr val="FF0000"/>
                </a:solidFill>
                <a:latin typeface="Times New Roman" panose="02020503050405090304" pitchFamily="18" charset="0"/>
                <a:cs typeface="Times New Roman" panose="02020503050405090304" pitchFamily="18" charset="0"/>
              </a:rPr>
              <a:t>patient </a:t>
            </a:r>
            <a:r>
              <a:rPr lang="en-US" sz="3200" dirty="0" smtClean="0">
                <a:latin typeface="Times New Roman" panose="02020503050405090304" pitchFamily="18" charset="0"/>
                <a:cs typeface="Times New Roman" panose="02020503050405090304" pitchFamily="18" charset="0"/>
              </a:rPr>
              <a:t>when </a:t>
            </a:r>
            <a:r>
              <a:rPr lang="en-US" sz="3200" dirty="0">
                <a:latin typeface="Times New Roman" panose="02020503050405090304" pitchFamily="18" charset="0"/>
                <a:cs typeface="Times New Roman" panose="02020503050405090304" pitchFamily="18" charset="0"/>
              </a:rPr>
              <a:t>the finding is to be reported </a:t>
            </a:r>
            <a:r>
              <a:rPr lang="en-US" sz="3200" dirty="0">
                <a:solidFill>
                  <a:srgbClr val="00B0F0"/>
                </a:solidFill>
                <a:latin typeface="Times New Roman" panose="02020503050405090304" pitchFamily="18" charset="0"/>
                <a:cs typeface="Times New Roman" panose="02020503050405090304" pitchFamily="18" charset="0"/>
              </a:rPr>
              <a:t>as 'possibly of </a:t>
            </a:r>
            <a:r>
              <a:rPr lang="en-US" sz="3200" dirty="0" smtClean="0">
                <a:solidFill>
                  <a:srgbClr val="00B0F0"/>
                </a:solidFill>
                <a:latin typeface="Times New Roman" panose="02020503050405090304" pitchFamily="18" charset="0"/>
                <a:cs typeface="Times New Roman" panose="02020503050405090304" pitchFamily="18" charset="0"/>
              </a:rPr>
              <a:t>clinical </a:t>
            </a:r>
            <a:r>
              <a:rPr lang="en-US" sz="3200" dirty="0">
                <a:solidFill>
                  <a:srgbClr val="00B0F0"/>
                </a:solidFill>
                <a:latin typeface="Times New Roman" panose="02020503050405090304" pitchFamily="18" charset="0"/>
                <a:cs typeface="Times New Roman" panose="02020503050405090304" pitchFamily="18" charset="0"/>
              </a:rPr>
              <a:t>significance', and the antibiotic sensitivity given.</a:t>
            </a:r>
          </a:p>
        </p:txBody>
      </p:sp>
    </p:spTree>
    <p:extLst>
      <p:ext uri="{BB962C8B-B14F-4D97-AF65-F5344CB8AC3E}">
        <p14:creationId xmlns:p14="http://schemas.microsoft.com/office/powerpoint/2010/main" val="27300261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Reporting policy </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503050405090304" pitchFamily="18" charset="0"/>
                <a:cs typeface="Times New Roman" panose="02020503050405090304" pitchFamily="18" charset="0"/>
              </a:rPr>
              <a:t> A policy </a:t>
            </a:r>
            <a:r>
              <a:rPr lang="en-US" dirty="0">
                <a:latin typeface="Times New Roman" panose="02020503050405090304" pitchFamily="18" charset="0"/>
                <a:cs typeface="Times New Roman" panose="02020503050405090304" pitchFamily="18" charset="0"/>
              </a:rPr>
              <a:t>is also required for </a:t>
            </a:r>
            <a:r>
              <a:rPr lang="en-US" dirty="0">
                <a:solidFill>
                  <a:srgbClr val="00B0F0"/>
                </a:solidFill>
                <a:latin typeface="Times New Roman" panose="02020503050405090304" pitchFamily="18" charset="0"/>
                <a:cs typeface="Times New Roman" panose="02020503050405090304" pitchFamily="18" charset="0"/>
              </a:rPr>
              <a:t>reporting the finding of AFB </a:t>
            </a:r>
            <a:r>
              <a:rPr lang="en-US" dirty="0" smtClean="0">
                <a:latin typeface="Times New Roman" panose="02020503050405090304" pitchFamily="18" charset="0"/>
                <a:cs typeface="Times New Roman" panose="02020503050405090304" pitchFamily="18" charset="0"/>
              </a:rPr>
              <a:t>in different </a:t>
            </a:r>
            <a:r>
              <a:rPr lang="en-US" dirty="0">
                <a:latin typeface="Times New Roman" panose="02020503050405090304" pitchFamily="18" charset="0"/>
                <a:cs typeface="Times New Roman" panose="02020503050405090304" pitchFamily="18" charset="0"/>
              </a:rPr>
              <a:t>specimens. Thus their finding in sputum might </a:t>
            </a:r>
            <a:r>
              <a:rPr lang="en-US" dirty="0" smtClean="0">
                <a:latin typeface="Times New Roman" panose="02020503050405090304" pitchFamily="18" charset="0"/>
                <a:cs typeface="Times New Roman" panose="02020503050405090304" pitchFamily="18" charset="0"/>
              </a:rPr>
              <a:t>be reported</a:t>
            </a:r>
            <a:r>
              <a:rPr lang="en-US" dirty="0">
                <a:latin typeface="Times New Roman" panose="02020503050405090304" pitchFamily="18" charset="0"/>
                <a:cs typeface="Times New Roman" panose="02020503050405090304" pitchFamily="18" charset="0"/>
              </a:rPr>
              <a:t>: 'many AFB resembling tubercle bacilli seen in film</a:t>
            </a:r>
            <a:r>
              <a:rPr lang="en-US" dirty="0" smtClean="0">
                <a:latin typeface="Times New Roman" panose="02020503050405090304" pitchFamily="18" charset="0"/>
                <a:cs typeface="Times New Roman" panose="02020503050405090304" pitchFamily="18" charset="0"/>
              </a:rPr>
              <a:t>, culture </a:t>
            </a:r>
            <a:r>
              <a:rPr lang="en-US" dirty="0">
                <a:latin typeface="Times New Roman" panose="02020503050405090304" pitchFamily="18" charset="0"/>
                <a:cs typeface="Times New Roman" panose="02020503050405090304" pitchFamily="18" charset="0"/>
              </a:rPr>
              <a:t>for Mycobacterium is in progress (or is advised</a:t>
            </a:r>
            <a:r>
              <a:rPr lang="en-US" dirty="0" smtClean="0">
                <a:latin typeface="Times New Roman" panose="02020503050405090304" pitchFamily="18" charset="0"/>
                <a:cs typeface="Times New Roman" panose="02020503050405090304" pitchFamily="18" charset="0"/>
              </a:rPr>
              <a:t>). However</a:t>
            </a:r>
            <a:r>
              <a:rPr lang="en-US" dirty="0">
                <a:latin typeface="Times New Roman" panose="02020503050405090304" pitchFamily="18" charset="0"/>
                <a:cs typeface="Times New Roman" panose="02020503050405090304" pitchFamily="18" charset="0"/>
              </a:rPr>
              <a:t>, there </a:t>
            </a:r>
            <a:r>
              <a:rPr lang="en-US" dirty="0">
                <a:solidFill>
                  <a:srgbClr val="FF0000"/>
                </a:solidFill>
                <a:latin typeface="Times New Roman" panose="02020503050405090304" pitchFamily="18" charset="0"/>
                <a:cs typeface="Times New Roman" panose="02020503050405090304" pitchFamily="18" charset="0"/>
              </a:rPr>
              <a:t>finding in urine might be reported </a:t>
            </a:r>
            <a:r>
              <a:rPr lang="en-US" dirty="0" smtClean="0">
                <a:solidFill>
                  <a:srgbClr val="FF0000"/>
                </a:solidFill>
                <a:latin typeface="Times New Roman" panose="02020503050405090304" pitchFamily="18" charset="0"/>
                <a:cs typeface="Times New Roman" panose="02020503050405090304" pitchFamily="18" charset="0"/>
              </a:rPr>
              <a:t>more cautiously</a:t>
            </a:r>
            <a:r>
              <a:rPr lang="en-US" dirty="0">
                <a:solidFill>
                  <a:srgbClr val="FF0000"/>
                </a:solidFill>
                <a:latin typeface="Times New Roman" panose="02020503050405090304" pitchFamily="18" charset="0"/>
                <a:cs typeface="Times New Roman" panose="02020503050405090304" pitchFamily="18" charset="0"/>
              </a:rPr>
              <a:t>: 'a few AFB seen in film which may be </a:t>
            </a:r>
            <a:r>
              <a:rPr lang="en-US" dirty="0" smtClean="0">
                <a:solidFill>
                  <a:srgbClr val="FF0000"/>
                </a:solidFill>
                <a:latin typeface="Times New Roman" panose="02020503050405090304" pitchFamily="18" charset="0"/>
                <a:cs typeface="Times New Roman" panose="02020503050405090304" pitchFamily="18" charset="0"/>
              </a:rPr>
              <a:t>commensal </a:t>
            </a:r>
            <a:r>
              <a:rPr lang="en-US" dirty="0" err="1" smtClean="0">
                <a:solidFill>
                  <a:srgbClr val="FF0000"/>
                </a:solidFill>
                <a:latin typeface="Times New Roman" panose="02020503050405090304" pitchFamily="18" charset="0"/>
                <a:cs typeface="Times New Roman" panose="02020503050405090304" pitchFamily="18" charset="0"/>
              </a:rPr>
              <a:t>Smegma</a:t>
            </a:r>
            <a:r>
              <a:rPr lang="en-US" dirty="0" smtClean="0">
                <a:solidFill>
                  <a:srgbClr val="FF0000"/>
                </a:solidFill>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bacilli,</a:t>
            </a:r>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culture for Mycobacterium is in progress </a:t>
            </a:r>
            <a:r>
              <a:rPr lang="en-US" dirty="0" smtClean="0">
                <a:solidFill>
                  <a:srgbClr val="FF0000"/>
                </a:solidFill>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 </a:t>
            </a:r>
            <a:r>
              <a:rPr lang="en-US" dirty="0" smtClean="0">
                <a:solidFill>
                  <a:srgbClr val="FF0000"/>
                </a:solidFill>
                <a:latin typeface="Times New Roman" panose="02020503050405090304" pitchFamily="18" charset="0"/>
                <a:cs typeface="Times New Roman" panose="02020503050405090304" pitchFamily="18" charset="0"/>
              </a:rPr>
              <a:t>or is advised). </a:t>
            </a:r>
            <a:endParaRPr lang="en-US" dirty="0">
              <a:solidFill>
                <a:srgbClr val="FF000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6656264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Reporting policy </a:t>
            </a:r>
            <a:endParaRPr lang="en-US" dirty="0"/>
          </a:p>
        </p:txBody>
      </p:sp>
      <p:sp>
        <p:nvSpPr>
          <p:cNvPr id="3" name="Content Placeholder 2"/>
          <p:cNvSpPr>
            <a:spLocks noGrp="1"/>
          </p:cNvSpPr>
          <p:nvPr>
            <p:ph idx="1"/>
          </p:nvPr>
        </p:nvSpPr>
        <p:spPr/>
        <p:txBody>
          <a:bodyPr/>
          <a:lstStyle/>
          <a:p>
            <a:pPr marL="0" indent="0">
              <a:buNone/>
            </a:pPr>
            <a:r>
              <a:rPr lang="en-US" dirty="0"/>
              <a:t>Particular </a:t>
            </a:r>
            <a:r>
              <a:rPr lang="en-US" dirty="0">
                <a:solidFill>
                  <a:srgbClr val="FF0000"/>
                </a:solidFill>
              </a:rPr>
              <a:t>care must be given to the policy for the wording </a:t>
            </a:r>
            <a:r>
              <a:rPr lang="en-US" dirty="0"/>
              <a:t>of</a:t>
            </a:r>
          </a:p>
          <a:p>
            <a:pPr marL="0" indent="0">
              <a:buNone/>
            </a:pPr>
            <a:r>
              <a:rPr lang="en-US" dirty="0"/>
              <a:t>negative reports. These should be phrased in such a way as to</a:t>
            </a:r>
          </a:p>
          <a:p>
            <a:pPr marL="0" indent="0">
              <a:buNone/>
            </a:pPr>
            <a:r>
              <a:rPr lang="en-US" dirty="0"/>
              <a:t>indicate which pathogens were sought and not found. The</a:t>
            </a:r>
          </a:p>
          <a:p>
            <a:pPr marL="0" indent="0">
              <a:buNone/>
            </a:pPr>
            <a:r>
              <a:rPr lang="en-US" dirty="0"/>
              <a:t>uninformed recipient of a report on a throat swab stating </a:t>
            </a:r>
            <a:r>
              <a:rPr lang="en-US" dirty="0">
                <a:solidFill>
                  <a:srgbClr val="FF0000"/>
                </a:solidFill>
              </a:rPr>
              <a:t>'no</a:t>
            </a:r>
          </a:p>
          <a:p>
            <a:pPr marL="0" indent="0">
              <a:buNone/>
            </a:pPr>
            <a:r>
              <a:rPr lang="en-US" dirty="0">
                <a:solidFill>
                  <a:srgbClr val="FF0000"/>
                </a:solidFill>
              </a:rPr>
              <a:t>pathogen on culture</a:t>
            </a:r>
            <a:r>
              <a:rPr lang="en-US" dirty="0"/>
              <a:t>', might well imagined that a search had</a:t>
            </a:r>
          </a:p>
          <a:p>
            <a:pPr marL="0" indent="0">
              <a:buNone/>
            </a:pPr>
            <a:r>
              <a:rPr lang="en-US" dirty="0"/>
              <a:t>been made for every kind of respiratory tract pathogen</a:t>
            </a:r>
          </a:p>
          <a:p>
            <a:pPr marL="0" indent="0">
              <a:buNone/>
            </a:pPr>
            <a:r>
              <a:rPr lang="en-US" dirty="0"/>
              <a:t>including viruses, Mycoplasmas and </a:t>
            </a:r>
            <a:r>
              <a:rPr lang="en-US" dirty="0" err="1"/>
              <a:t>Chlamydiae</a:t>
            </a:r>
            <a:r>
              <a:rPr lang="en-US" dirty="0"/>
              <a:t>, when the</a:t>
            </a:r>
          </a:p>
          <a:p>
            <a:pPr marL="0" indent="0">
              <a:buNone/>
            </a:pPr>
            <a:r>
              <a:rPr lang="en-US" dirty="0"/>
              <a:t>specimen had been cultured only for pyogenic bacteria</a:t>
            </a:r>
          </a:p>
        </p:txBody>
      </p:sp>
    </p:spTree>
    <p:extLst>
      <p:ext uri="{BB962C8B-B14F-4D97-AF65-F5344CB8AC3E}">
        <p14:creationId xmlns:p14="http://schemas.microsoft.com/office/powerpoint/2010/main" val="23022818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Reporting policy </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503050405090304" pitchFamily="18" charset="0"/>
                <a:cs typeface="Times New Roman" panose="02020503050405090304" pitchFamily="18" charset="0"/>
              </a:rPr>
              <a:t>If </a:t>
            </a:r>
            <a:r>
              <a:rPr lang="en-US" dirty="0" smtClean="0">
                <a:latin typeface="Times New Roman" panose="02020503050405090304" pitchFamily="18" charset="0"/>
                <a:cs typeface="Times New Roman" panose="02020503050405090304" pitchFamily="18" charset="0"/>
              </a:rPr>
              <a:t>a throat </a:t>
            </a:r>
            <a:r>
              <a:rPr lang="en-US" dirty="0">
                <a:latin typeface="Times New Roman" panose="02020503050405090304" pitchFamily="18" charset="0"/>
                <a:cs typeface="Times New Roman" panose="02020503050405090304" pitchFamily="18" charset="0"/>
              </a:rPr>
              <a:t>swab from acute sore throat has been examined the</a:t>
            </a:r>
          </a:p>
          <a:p>
            <a:pPr marL="0" indent="0">
              <a:buNone/>
            </a:pPr>
            <a:r>
              <a:rPr lang="en-US" dirty="0">
                <a:solidFill>
                  <a:srgbClr val="00B0F0"/>
                </a:solidFill>
                <a:latin typeface="Times New Roman" panose="02020503050405090304" pitchFamily="18" charset="0"/>
                <a:cs typeface="Times New Roman" panose="02020503050405090304" pitchFamily="18" charset="0"/>
              </a:rPr>
              <a:t>report might properly read 'mixed upper </a:t>
            </a:r>
            <a:r>
              <a:rPr lang="en-US" dirty="0" smtClean="0">
                <a:solidFill>
                  <a:srgbClr val="00B0F0"/>
                </a:solidFill>
                <a:latin typeface="Times New Roman" panose="02020503050405090304" pitchFamily="18" charset="0"/>
                <a:cs typeface="Times New Roman" panose="02020503050405090304" pitchFamily="18" charset="0"/>
              </a:rPr>
              <a:t>respiratory organisms </a:t>
            </a:r>
            <a:r>
              <a:rPr lang="en-US" dirty="0">
                <a:solidFill>
                  <a:srgbClr val="00B0F0"/>
                </a:solidFill>
                <a:latin typeface="Times New Roman" panose="02020503050405090304" pitchFamily="18" charset="0"/>
                <a:cs typeface="Times New Roman" panose="02020503050405090304" pitchFamily="18" charset="0"/>
              </a:rPr>
              <a:t>present. No </a:t>
            </a:r>
            <a:r>
              <a:rPr lang="en-US" i="1" dirty="0">
                <a:solidFill>
                  <a:srgbClr val="00B0F0"/>
                </a:solidFill>
                <a:latin typeface="Times New Roman" panose="02020503050405090304" pitchFamily="18" charset="0"/>
                <a:cs typeface="Times New Roman" panose="02020503050405090304" pitchFamily="18" charset="0"/>
              </a:rPr>
              <a:t>Streptococcus </a:t>
            </a:r>
            <a:r>
              <a:rPr lang="en-US" i="1" dirty="0" err="1">
                <a:solidFill>
                  <a:srgbClr val="00B0F0"/>
                </a:solidFill>
                <a:latin typeface="Times New Roman" panose="02020503050405090304" pitchFamily="18" charset="0"/>
                <a:cs typeface="Times New Roman" panose="02020503050405090304" pitchFamily="18" charset="0"/>
              </a:rPr>
              <a:t>pyogenes</a:t>
            </a:r>
            <a:r>
              <a:rPr lang="en-US" i="1" dirty="0">
                <a:solidFill>
                  <a:srgbClr val="00B0F0"/>
                </a:solidFill>
                <a:latin typeface="Times New Roman" panose="02020503050405090304" pitchFamily="18" charset="0"/>
                <a:cs typeface="Times New Roman" panose="02020503050405090304" pitchFamily="18" charset="0"/>
              </a:rPr>
              <a:t> </a:t>
            </a:r>
            <a:r>
              <a:rPr lang="en-US" dirty="0">
                <a:solidFill>
                  <a:srgbClr val="00B0F0"/>
                </a:solidFill>
                <a:latin typeface="Times New Roman" panose="02020503050405090304" pitchFamily="18" charset="0"/>
                <a:cs typeface="Times New Roman" panose="02020503050405090304" pitchFamily="18" charset="0"/>
              </a:rPr>
              <a:t>on culture</a:t>
            </a:r>
            <a:r>
              <a:rPr lang="en-US" dirty="0" smtClean="0">
                <a:latin typeface="Times New Roman" panose="02020503050405090304" pitchFamily="18" charset="0"/>
                <a:cs typeface="Times New Roman" panose="02020503050405090304" pitchFamily="18" charset="0"/>
              </a:rPr>
              <a:t>. </a:t>
            </a:r>
            <a:r>
              <a:rPr lang="en-US" dirty="0" smtClean="0">
                <a:solidFill>
                  <a:srgbClr val="FF0000"/>
                </a:solidFill>
                <a:latin typeface="Times New Roman" panose="02020503050405090304" pitchFamily="18" charset="0"/>
                <a:cs typeface="Times New Roman" panose="02020503050405090304" pitchFamily="18" charset="0"/>
              </a:rPr>
              <a:t>Not </a:t>
            </a:r>
            <a:r>
              <a:rPr lang="en-US" dirty="0">
                <a:solidFill>
                  <a:srgbClr val="FF0000"/>
                </a:solidFill>
                <a:latin typeface="Times New Roman" panose="02020503050405090304" pitchFamily="18" charset="0"/>
                <a:cs typeface="Times New Roman" panose="02020503050405090304" pitchFamily="18" charset="0"/>
              </a:rPr>
              <a:t>cultured for viruses, mycoplasmas and other </a:t>
            </a:r>
            <a:r>
              <a:rPr lang="en-US" dirty="0" err="1" smtClean="0">
                <a:solidFill>
                  <a:srgbClr val="FF0000"/>
                </a:solidFill>
                <a:latin typeface="Times New Roman" panose="02020503050405090304" pitchFamily="18" charset="0"/>
                <a:cs typeface="Times New Roman" panose="02020503050405090304" pitchFamily="18" charset="0"/>
              </a:rPr>
              <a:t>pathogens.Similarly</a:t>
            </a:r>
            <a:r>
              <a:rPr lang="en-US" dirty="0">
                <a:solidFill>
                  <a:srgbClr val="FF0000"/>
                </a:solidFill>
                <a:latin typeface="Times New Roman" panose="02020503050405090304" pitchFamily="18" charset="0"/>
                <a:cs typeface="Times New Roman" panose="02020503050405090304" pitchFamily="18" charset="0"/>
              </a:rPr>
              <a:t>, if </a:t>
            </a:r>
            <a:r>
              <a:rPr lang="en-US" dirty="0" err="1">
                <a:solidFill>
                  <a:srgbClr val="FF0000"/>
                </a:solidFill>
                <a:latin typeface="Times New Roman" panose="02020503050405090304" pitchFamily="18" charset="0"/>
                <a:cs typeface="Times New Roman" panose="02020503050405090304" pitchFamily="18" charset="0"/>
              </a:rPr>
              <a:t>faeces</a:t>
            </a:r>
            <a:r>
              <a:rPr lang="en-US" dirty="0">
                <a:solidFill>
                  <a:srgbClr val="FF0000"/>
                </a:solidFill>
                <a:latin typeface="Times New Roman" panose="02020503050405090304" pitchFamily="18" charset="0"/>
                <a:cs typeface="Times New Roman" panose="02020503050405090304" pitchFamily="18" charset="0"/>
              </a:rPr>
              <a:t> from acute diarrhea has been </a:t>
            </a:r>
            <a:r>
              <a:rPr lang="en-US" dirty="0" smtClean="0">
                <a:solidFill>
                  <a:srgbClr val="FF0000"/>
                </a:solidFill>
                <a:latin typeface="Times New Roman" panose="02020503050405090304" pitchFamily="18" charset="0"/>
                <a:cs typeface="Times New Roman" panose="02020503050405090304" pitchFamily="18" charset="0"/>
              </a:rPr>
              <a:t>examined the </a:t>
            </a:r>
            <a:r>
              <a:rPr lang="en-US" dirty="0">
                <a:solidFill>
                  <a:srgbClr val="FF0000"/>
                </a:solidFill>
                <a:latin typeface="Times New Roman" panose="02020503050405090304" pitchFamily="18" charset="0"/>
                <a:cs typeface="Times New Roman" panose="02020503050405090304" pitchFamily="18" charset="0"/>
              </a:rPr>
              <a:t>report should read 'no Salmonella, </a:t>
            </a:r>
            <a:r>
              <a:rPr lang="en-US" dirty="0" err="1">
                <a:solidFill>
                  <a:srgbClr val="FF0000"/>
                </a:solidFill>
                <a:latin typeface="Times New Roman" panose="02020503050405090304" pitchFamily="18" charset="0"/>
                <a:cs typeface="Times New Roman" panose="02020503050405090304" pitchFamily="18" charset="0"/>
              </a:rPr>
              <a:t>Shigella</a:t>
            </a:r>
            <a:r>
              <a:rPr lang="en-US" dirty="0">
                <a:solidFill>
                  <a:srgbClr val="FF0000"/>
                </a:solidFill>
                <a:latin typeface="Times New Roman" panose="02020503050405090304" pitchFamily="18" charset="0"/>
                <a:cs typeface="Times New Roman" panose="02020503050405090304" pitchFamily="18" charset="0"/>
              </a:rPr>
              <a:t>, Vibrio </a:t>
            </a:r>
            <a:r>
              <a:rPr lang="en-US" dirty="0" err="1" smtClean="0">
                <a:solidFill>
                  <a:srgbClr val="FF0000"/>
                </a:solidFill>
                <a:latin typeface="Times New Roman" panose="02020503050405090304" pitchFamily="18" charset="0"/>
                <a:cs typeface="Times New Roman" panose="02020503050405090304" pitchFamily="18" charset="0"/>
              </a:rPr>
              <a:t>orCampylobacter</a:t>
            </a:r>
            <a:r>
              <a:rPr lang="en-US" dirty="0" smtClean="0">
                <a:solidFill>
                  <a:srgbClr val="FF0000"/>
                </a:solidFill>
                <a:latin typeface="Times New Roman" panose="02020503050405090304" pitchFamily="18" charset="0"/>
                <a:cs typeface="Times New Roman" panose="02020503050405090304" pitchFamily="18" charset="0"/>
              </a:rPr>
              <a:t> found</a:t>
            </a:r>
            <a:r>
              <a:rPr lang="en-US" dirty="0" smtClean="0">
                <a:latin typeface="Times New Roman" panose="02020503050405090304" pitchFamily="18" charset="0"/>
                <a:cs typeface="Times New Roman" panose="02020503050405090304" pitchFamily="18" charset="0"/>
              </a:rPr>
              <a:t>.</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9404225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4292600"/>
            <a:ext cx="16802100" cy="154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9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7045325"/>
            <a:ext cx="17360900" cy="209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82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7045325"/>
            <a:ext cx="17360900" cy="209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60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6892925"/>
            <a:ext cx="17310100" cy="206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0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4851400"/>
            <a:ext cx="17157700" cy="165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88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Standard  Operation Procedures (SOP)</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smtClean="0">
                <a:latin typeface="Times New Roman" panose="02020503050405090304" pitchFamily="18" charset="0"/>
                <a:cs typeface="Times New Roman" panose="02020503050405090304" pitchFamily="18" charset="0"/>
              </a:rPr>
              <a:t>A SOP is a </a:t>
            </a:r>
            <a:r>
              <a:rPr lang="en-US" sz="3200" dirty="0" smtClean="0">
                <a:solidFill>
                  <a:srgbClr val="0070C0"/>
                </a:solidFill>
                <a:latin typeface="Times New Roman" panose="02020503050405090304" pitchFamily="18" charset="0"/>
                <a:cs typeface="Times New Roman" panose="02020503050405090304" pitchFamily="18" charset="0"/>
              </a:rPr>
              <a:t>set of fixed instructions </a:t>
            </a:r>
            <a:r>
              <a:rPr lang="en-US" sz="3200" dirty="0" smtClean="0">
                <a:latin typeface="Times New Roman" panose="02020503050405090304" pitchFamily="18" charset="0"/>
                <a:cs typeface="Times New Roman" panose="02020503050405090304" pitchFamily="18" charset="0"/>
              </a:rPr>
              <a:t>to carry out a routine activity or process. An example of a procedure </a:t>
            </a:r>
            <a:r>
              <a:rPr lang="en-US" sz="3200" dirty="0" smtClean="0">
                <a:solidFill>
                  <a:srgbClr val="0070C0"/>
                </a:solidFill>
                <a:latin typeface="Times New Roman" panose="02020503050405090304" pitchFamily="18" charset="0"/>
                <a:cs typeface="Times New Roman" panose="02020503050405090304" pitchFamily="18" charset="0"/>
              </a:rPr>
              <a:t>would be a step-by-step description of how to perform a disk diffusion antimicrobial susceptibility </a:t>
            </a:r>
            <a:r>
              <a:rPr lang="en-US" sz="3200" dirty="0" smtClean="0">
                <a:latin typeface="Times New Roman" panose="02020503050405090304" pitchFamily="18" charset="0"/>
                <a:cs typeface="Times New Roman" panose="02020503050405090304" pitchFamily="18" charset="0"/>
              </a:rPr>
              <a:t>test on a bacterial isolate. SOPs </a:t>
            </a:r>
            <a:r>
              <a:rPr lang="en-US" sz="3200" dirty="0" smtClean="0">
                <a:solidFill>
                  <a:srgbClr val="0070C0"/>
                </a:solidFill>
                <a:latin typeface="Times New Roman" panose="02020503050405090304" pitchFamily="18" charset="0"/>
                <a:cs typeface="Times New Roman" panose="02020503050405090304" pitchFamily="18" charset="0"/>
              </a:rPr>
              <a:t>should have a </a:t>
            </a:r>
            <a:r>
              <a:rPr lang="en-US" sz="3200" dirty="0" smtClean="0">
                <a:solidFill>
                  <a:srgbClr val="FF0000"/>
                </a:solidFill>
                <a:latin typeface="Times New Roman" panose="02020503050405090304" pitchFamily="18" charset="0"/>
                <a:cs typeface="Times New Roman" panose="02020503050405090304" pitchFamily="18" charset="0"/>
              </a:rPr>
              <a:t>consistent format </a:t>
            </a:r>
            <a:r>
              <a:rPr lang="en-US" sz="3200" dirty="0" smtClean="0">
                <a:solidFill>
                  <a:srgbClr val="0070C0"/>
                </a:solidFill>
                <a:latin typeface="Times New Roman" panose="02020503050405090304" pitchFamily="18" charset="0"/>
                <a:cs typeface="Times New Roman" panose="02020503050405090304" pitchFamily="18" charset="0"/>
              </a:rPr>
              <a:t>and should be clear to all users so that the task being described is consistently performed. </a:t>
            </a:r>
            <a:endParaRPr lang="en-US" sz="3200" dirty="0">
              <a:solidFill>
                <a:srgbClr val="0070C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922023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Need of SOP s in laboratory work</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a:xfrm>
            <a:off x="838200" y="1447800"/>
            <a:ext cx="10515600" cy="4729163"/>
          </a:xfrm>
        </p:spPr>
        <p:txBody>
          <a:bodyPr>
            <a:normAutofit/>
          </a:bodyPr>
          <a:lstStyle/>
          <a:p>
            <a:pPr marL="0" indent="0">
              <a:buNone/>
            </a:pPr>
            <a:r>
              <a:rPr lang="en-US" sz="2400" dirty="0">
                <a:latin typeface="Times New Roman" panose="02020503050405090304" pitchFamily="18" charset="0"/>
                <a:cs typeface="Times New Roman" panose="02020503050405090304" pitchFamily="18" charset="0"/>
              </a:rPr>
              <a:t>Standard operating procedures in a microbiology </a:t>
            </a:r>
            <a:r>
              <a:rPr lang="en-US" sz="2400" dirty="0" smtClean="0">
                <a:latin typeface="Times New Roman" panose="02020503050405090304" pitchFamily="18" charset="0"/>
                <a:cs typeface="Times New Roman" panose="02020503050405090304" pitchFamily="18" charset="0"/>
              </a:rPr>
              <a:t>laboratory are </a:t>
            </a:r>
            <a:r>
              <a:rPr lang="en-US" sz="2400" dirty="0">
                <a:latin typeface="Times New Roman" panose="02020503050405090304" pitchFamily="18" charset="0"/>
                <a:cs typeface="Times New Roman" panose="02020503050405090304" pitchFamily="18" charset="0"/>
              </a:rPr>
              <a:t>needed for following reasons</a:t>
            </a:r>
            <a:r>
              <a:rPr lang="en-US" sz="3600" dirty="0" smtClean="0">
                <a:latin typeface="Times New Roman" panose="02020503050405090304" pitchFamily="18" charset="0"/>
                <a:cs typeface="Times New Roman" panose="02020503050405090304" pitchFamily="18" charset="0"/>
              </a:rPr>
              <a:t>:</a:t>
            </a:r>
            <a:endParaRPr lang="en-US" sz="3600" dirty="0">
              <a:latin typeface="Times New Roman" panose="02020503050405090304" pitchFamily="18" charset="0"/>
              <a:cs typeface="Times New Roman" panose="02020503050405090304" pitchFamily="18" charset="0"/>
            </a:endParaRPr>
          </a:p>
          <a:p>
            <a:r>
              <a:rPr lang="en-US" sz="2400" dirty="0">
                <a:latin typeface="Times New Roman" panose="02020503050405090304" pitchFamily="18" charset="0"/>
                <a:cs typeface="Times New Roman" panose="02020503050405090304" pitchFamily="18" charset="0"/>
              </a:rPr>
              <a:t>To </a:t>
            </a:r>
            <a:r>
              <a:rPr lang="en-US" sz="2400" dirty="0">
                <a:solidFill>
                  <a:srgbClr val="00B0F0"/>
                </a:solidFill>
                <a:latin typeface="Times New Roman" panose="02020503050405090304" pitchFamily="18" charset="0"/>
                <a:cs typeface="Times New Roman" panose="02020503050405090304" pitchFamily="18" charset="0"/>
              </a:rPr>
              <a:t>improve and maintain the quality of laboratory </a:t>
            </a:r>
            <a:r>
              <a:rPr lang="en-US" sz="2400" dirty="0" smtClean="0">
                <a:solidFill>
                  <a:srgbClr val="00B0F0"/>
                </a:solidFill>
                <a:latin typeface="Times New Roman" panose="02020503050405090304" pitchFamily="18" charset="0"/>
                <a:cs typeface="Times New Roman" panose="02020503050405090304" pitchFamily="18" charset="0"/>
              </a:rPr>
              <a:t>service </a:t>
            </a:r>
            <a:r>
              <a:rPr lang="en-US" sz="2400" dirty="0" smtClean="0">
                <a:latin typeface="Times New Roman" panose="02020503050405090304" pitchFamily="18" charset="0"/>
                <a:cs typeface="Times New Roman" panose="02020503050405090304" pitchFamily="18" charset="0"/>
              </a:rPr>
              <a:t>to </a:t>
            </a:r>
            <a:r>
              <a:rPr lang="en-US" sz="2400" dirty="0">
                <a:latin typeface="Times New Roman" panose="02020503050405090304" pitchFamily="18" charset="0"/>
                <a:cs typeface="Times New Roman" panose="02020503050405090304" pitchFamily="18" charset="0"/>
              </a:rPr>
              <a:t>patients and identify problems associated with </a:t>
            </a:r>
            <a:r>
              <a:rPr lang="en-US" sz="2400" dirty="0" smtClean="0">
                <a:latin typeface="Times New Roman" panose="02020503050405090304" pitchFamily="18" charset="0"/>
                <a:cs typeface="Times New Roman" panose="02020503050405090304" pitchFamily="18" charset="0"/>
              </a:rPr>
              <a:t>poor work </a:t>
            </a:r>
            <a:r>
              <a:rPr lang="en-US" sz="2400" dirty="0">
                <a:latin typeface="Times New Roman" panose="02020503050405090304" pitchFamily="18" charset="0"/>
                <a:cs typeface="Times New Roman" panose="02020503050405090304" pitchFamily="18" charset="0"/>
              </a:rPr>
              <a:t>performance</a:t>
            </a:r>
            <a:r>
              <a:rPr lang="en-US" sz="2400" dirty="0" smtClean="0">
                <a:latin typeface="Times New Roman" panose="02020503050405090304" pitchFamily="18" charset="0"/>
                <a:cs typeface="Times New Roman" panose="02020503050405090304" pitchFamily="18" charset="0"/>
              </a:rPr>
              <a:t>;</a:t>
            </a:r>
          </a:p>
          <a:p>
            <a:r>
              <a:rPr lang="en-US" sz="2400" dirty="0"/>
              <a:t>· </a:t>
            </a:r>
            <a:r>
              <a:rPr lang="en-US" sz="2400" dirty="0">
                <a:latin typeface="Times New Roman" panose="02020503050405090304" pitchFamily="18" charset="0"/>
                <a:cs typeface="Times New Roman" panose="02020503050405090304" pitchFamily="18" charset="0"/>
              </a:rPr>
              <a:t>To provide laboratory staff with written instructions on </a:t>
            </a:r>
            <a:r>
              <a:rPr lang="en-US" sz="2400" dirty="0" smtClean="0">
                <a:latin typeface="Times New Roman" panose="02020503050405090304" pitchFamily="18" charset="0"/>
                <a:cs typeface="Times New Roman" panose="02020503050405090304" pitchFamily="18" charset="0"/>
              </a:rPr>
              <a:t>how to </a:t>
            </a:r>
            <a:r>
              <a:rPr lang="en-US" sz="2400" dirty="0">
                <a:latin typeface="Times New Roman" panose="02020503050405090304" pitchFamily="18" charset="0"/>
                <a:cs typeface="Times New Roman" panose="02020503050405090304" pitchFamily="18" charset="0"/>
              </a:rPr>
              <a:t>perform test </a:t>
            </a:r>
            <a:r>
              <a:rPr lang="en-US" sz="2400" dirty="0" smtClean="0">
                <a:latin typeface="Times New Roman" panose="02020503050405090304" pitchFamily="18" charset="0"/>
                <a:cs typeface="Times New Roman" panose="02020503050405090304" pitchFamily="18" charset="0"/>
              </a:rPr>
              <a:t>consistently </a:t>
            </a:r>
            <a:r>
              <a:rPr lang="en-US" sz="2400" dirty="0">
                <a:latin typeface="Times New Roman" panose="02020503050405090304" pitchFamily="18" charset="0"/>
                <a:cs typeface="Times New Roman" panose="02020503050405090304" pitchFamily="18" charset="0"/>
              </a:rPr>
              <a:t>to an "acceptable standard" </a:t>
            </a:r>
            <a:r>
              <a:rPr lang="en-US" sz="2400" dirty="0" smtClean="0">
                <a:latin typeface="Times New Roman" panose="02020503050405090304" pitchFamily="18" charset="0"/>
                <a:cs typeface="Times New Roman" panose="02020503050405090304" pitchFamily="18" charset="0"/>
              </a:rPr>
              <a:t>in the </a:t>
            </a:r>
            <a:r>
              <a:rPr lang="en-US" sz="2400" dirty="0">
                <a:latin typeface="Times New Roman" panose="02020503050405090304" pitchFamily="18" charset="0"/>
                <a:cs typeface="Times New Roman" panose="02020503050405090304" pitchFamily="18" charset="0"/>
              </a:rPr>
              <a:t>laboratory</a:t>
            </a:r>
            <a:r>
              <a:rPr lang="en-US" sz="2400" dirty="0" smtClean="0">
                <a:latin typeface="Times New Roman" panose="02020503050405090304" pitchFamily="18" charset="0"/>
                <a:cs typeface="Times New Roman" panose="02020503050405090304" pitchFamily="18" charset="0"/>
              </a:rPr>
              <a:t>;</a:t>
            </a:r>
          </a:p>
          <a:p>
            <a:r>
              <a:rPr lang="en-US" sz="2400" dirty="0">
                <a:latin typeface="Times New Roman" panose="02020503050405090304" pitchFamily="18" charset="0"/>
                <a:cs typeface="Times New Roman" panose="02020503050405090304" pitchFamily="18" charset="0"/>
              </a:rPr>
              <a:t>To provide written standardized techniques for use in </a:t>
            </a:r>
            <a:r>
              <a:rPr lang="en-US" sz="2400" dirty="0" smtClean="0">
                <a:latin typeface="Times New Roman" panose="02020503050405090304" pitchFamily="18" charset="0"/>
                <a:cs typeface="Times New Roman" panose="02020503050405090304" pitchFamily="18" charset="0"/>
              </a:rPr>
              <a:t>the training </a:t>
            </a:r>
            <a:r>
              <a:rPr lang="en-US" sz="2400" dirty="0">
                <a:latin typeface="Times New Roman" panose="02020503050405090304" pitchFamily="18" charset="0"/>
                <a:cs typeface="Times New Roman" panose="02020503050405090304" pitchFamily="18" charset="0"/>
              </a:rPr>
              <a:t>of laboratory personnel</a:t>
            </a:r>
            <a:r>
              <a:rPr lang="en-US" sz="2400" dirty="0" smtClean="0">
                <a:latin typeface="Times New Roman" panose="02020503050405090304" pitchFamily="18" charset="0"/>
                <a:cs typeface="Times New Roman" panose="02020503050405090304" pitchFamily="18" charset="0"/>
              </a:rPr>
              <a:t>;</a:t>
            </a:r>
          </a:p>
          <a:p>
            <a:r>
              <a:rPr lang="en-US" sz="2400" dirty="0" smtClean="0">
                <a:latin typeface="Times New Roman" panose="02020503050405090304" pitchFamily="18" charset="0"/>
                <a:cs typeface="Times New Roman" panose="02020503050405090304" pitchFamily="18" charset="0"/>
              </a:rPr>
              <a:t>To </a:t>
            </a:r>
            <a:r>
              <a:rPr lang="en-US" sz="2400" dirty="0">
                <a:latin typeface="Times New Roman" panose="02020503050405090304" pitchFamily="18" charset="0"/>
                <a:cs typeface="Times New Roman" panose="02020503050405090304" pitchFamily="18" charset="0"/>
              </a:rPr>
              <a:t>facilitate the preparation of a list of essential reagents,</a:t>
            </a:r>
          </a:p>
          <a:p>
            <a:r>
              <a:rPr lang="en-US" sz="2400" dirty="0">
                <a:latin typeface="Times New Roman" panose="02020503050405090304" pitchFamily="18" charset="0"/>
                <a:cs typeface="Times New Roman" panose="02020503050405090304" pitchFamily="18" charset="0"/>
              </a:rPr>
              <a:t>chemicals and </a:t>
            </a:r>
            <a:r>
              <a:rPr lang="en-US" sz="2400" dirty="0" smtClean="0">
                <a:latin typeface="Times New Roman" panose="02020503050405090304" pitchFamily="18" charset="0"/>
                <a:cs typeface="Times New Roman" panose="02020503050405090304" pitchFamily="18" charset="0"/>
              </a:rPr>
              <a:t>equipment's;</a:t>
            </a:r>
          </a:p>
          <a:p>
            <a:r>
              <a:rPr lang="en-US" sz="2400" i="1" dirty="0">
                <a:latin typeface="Times New Roman" panose="02020503050405090304" pitchFamily="18" charset="0"/>
                <a:cs typeface="Times New Roman" panose="02020503050405090304" pitchFamily="18" charset="0"/>
              </a:rPr>
              <a:t>To promote safe laboratory practice.</a:t>
            </a:r>
            <a:endParaRPr lang="en-US" sz="2400" i="1" dirty="0" smtClean="0">
              <a:latin typeface="Times New Roman" panose="02020503050405090304" pitchFamily="18" charset="0"/>
              <a:cs typeface="Times New Roman" panose="02020503050405090304" pitchFamily="18" charset="0"/>
            </a:endParaRPr>
          </a:p>
          <a:p>
            <a:endParaRPr lang="en-US" sz="2400" dirty="0" smtClean="0">
              <a:latin typeface="Times New Roman" panose="02020503050405090304" pitchFamily="18" charset="0"/>
              <a:cs typeface="Times New Roman" panose="02020503050405090304" pitchFamily="18" charset="0"/>
            </a:endParaRPr>
          </a:p>
          <a:p>
            <a:endParaRPr lang="en-US" sz="2400" dirty="0">
              <a:solidFill>
                <a:srgbClr val="00B0F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991812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r>
              <a:rPr lang="en-US" b="1" dirty="0">
                <a:latin typeface="Times New Roman" panose="02020503050405090304" pitchFamily="18" charset="0"/>
                <a:cs typeface="Times New Roman" panose="02020503050405090304" pitchFamily="18" charset="0"/>
              </a:rPr>
              <a:t>Important features of SOP</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pPr marL="0" indent="0">
              <a:buNone/>
            </a:pPr>
            <a:r>
              <a:rPr lang="en-US" dirty="0">
                <a:solidFill>
                  <a:srgbClr val="0070C0"/>
                </a:solidFill>
              </a:rPr>
              <a:t>An individual SOPs must </a:t>
            </a:r>
            <a:r>
              <a:rPr lang="en-US" dirty="0" smtClean="0">
                <a:solidFill>
                  <a:srgbClr val="0070C0"/>
                </a:solidFill>
              </a:rPr>
              <a:t>be</a:t>
            </a:r>
            <a:r>
              <a:rPr lang="en-US" dirty="0" smtClean="0"/>
              <a:t>:</a:t>
            </a:r>
            <a:endParaRPr lang="en-US" dirty="0"/>
          </a:p>
          <a:p>
            <a:r>
              <a:rPr lang="en-US" dirty="0" smtClean="0">
                <a:solidFill>
                  <a:srgbClr val="00B0F0"/>
                </a:solidFill>
              </a:rPr>
              <a:t>Applicable </a:t>
            </a:r>
            <a:r>
              <a:rPr lang="en-US" dirty="0">
                <a:solidFill>
                  <a:srgbClr val="00B0F0"/>
                </a:solidFill>
              </a:rPr>
              <a:t>and achievable </a:t>
            </a:r>
            <a:r>
              <a:rPr lang="en-US" dirty="0"/>
              <a:t>in the laboratory in which </a:t>
            </a:r>
            <a:r>
              <a:rPr lang="en-US" dirty="0" smtClean="0"/>
              <a:t>they will </a:t>
            </a:r>
            <a:r>
              <a:rPr lang="en-US" dirty="0"/>
              <a:t>be </a:t>
            </a:r>
            <a:r>
              <a:rPr lang="en-US" dirty="0" smtClean="0"/>
              <a:t>used;· </a:t>
            </a:r>
            <a:r>
              <a:rPr lang="en-US" dirty="0"/>
              <a:t>Clearly written and easy to understand and follow; </a:t>
            </a:r>
            <a:r>
              <a:rPr lang="en-US" dirty="0" smtClean="0"/>
              <a:t>and · </a:t>
            </a:r>
            <a:r>
              <a:rPr lang="en-US" dirty="0"/>
              <a:t>Kept up-to-date using appropriate technologies</a:t>
            </a:r>
            <a:r>
              <a:rPr lang="en-US" dirty="0" smtClean="0"/>
              <a:t>.</a:t>
            </a:r>
          </a:p>
          <a:p>
            <a:endParaRPr lang="en-US" dirty="0"/>
          </a:p>
        </p:txBody>
      </p:sp>
    </p:spTree>
    <p:extLst>
      <p:ext uri="{BB962C8B-B14F-4D97-AF65-F5344CB8AC3E}">
        <p14:creationId xmlns:p14="http://schemas.microsoft.com/office/powerpoint/2010/main" val="3321379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503050405090304" pitchFamily="18" charset="0"/>
                <a:cs typeface="Times New Roman" panose="02020503050405090304" pitchFamily="18" charset="0"/>
              </a:rPr>
              <a:t>Important features of SOP</a:t>
            </a:r>
            <a:endParaRPr lang="en-US" sz="3600"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503050405090304" pitchFamily="18" charset="0"/>
                <a:cs typeface="Times New Roman" panose="02020503050405090304" pitchFamily="18" charset="0"/>
              </a:rPr>
              <a:t>An individual SOPs must </a:t>
            </a:r>
            <a:r>
              <a:rPr lang="en-US" dirty="0" smtClean="0">
                <a:latin typeface="Times New Roman" panose="02020503050405090304" pitchFamily="18" charset="0"/>
                <a:cs typeface="Times New Roman" panose="02020503050405090304" pitchFamily="18" charset="0"/>
              </a:rPr>
              <a:t>be:</a:t>
            </a:r>
          </a:p>
          <a:p>
            <a:r>
              <a:rPr lang="en-US" dirty="0" smtClean="0"/>
              <a:t> </a:t>
            </a:r>
            <a:r>
              <a:rPr lang="en-US" dirty="0">
                <a:latin typeface="Times New Roman" panose="02020503050405090304" pitchFamily="18" charset="0"/>
                <a:cs typeface="Times New Roman" panose="02020503050405090304" pitchFamily="18" charset="0"/>
              </a:rPr>
              <a:t>Applicable and achievable in the laboratory in which they</a:t>
            </a:r>
          </a:p>
          <a:p>
            <a:pPr marL="0" indent="0">
              <a:buNone/>
            </a:pPr>
            <a:r>
              <a:rPr lang="en-US" dirty="0" smtClean="0">
                <a:latin typeface="Times New Roman" panose="02020503050405090304" pitchFamily="18" charset="0"/>
                <a:cs typeface="Times New Roman" panose="02020503050405090304" pitchFamily="18" charset="0"/>
              </a:rPr>
              <a:t>    will </a:t>
            </a:r>
            <a:r>
              <a:rPr lang="en-US" dirty="0">
                <a:latin typeface="Times New Roman" panose="02020503050405090304" pitchFamily="18" charset="0"/>
                <a:cs typeface="Times New Roman" panose="02020503050405090304" pitchFamily="18" charset="0"/>
              </a:rPr>
              <a:t>be used;</a:t>
            </a:r>
          </a:p>
          <a:p>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Clearly written and easy to understand and follow; and</a:t>
            </a:r>
          </a:p>
          <a:p>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Kept up-to-date using appropriate technologies</a:t>
            </a:r>
            <a:r>
              <a:rPr lang="en-US" dirty="0"/>
              <a:t>.</a:t>
            </a:r>
          </a:p>
        </p:txBody>
      </p:sp>
    </p:spTree>
    <p:extLst>
      <p:ext uri="{BB962C8B-B14F-4D97-AF65-F5344CB8AC3E}">
        <p14:creationId xmlns:p14="http://schemas.microsoft.com/office/powerpoint/2010/main" val="3624998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Preparation of SOP</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503050405090304" pitchFamily="18" charset="0"/>
                <a:cs typeface="Times New Roman" panose="02020503050405090304" pitchFamily="18" charset="0"/>
              </a:rPr>
              <a:t>The procedure manual, a reference for standardization </a:t>
            </a:r>
            <a:r>
              <a:rPr lang="en-US" dirty="0" smtClean="0">
                <a:latin typeface="Times New Roman" panose="02020503050405090304" pitchFamily="18" charset="0"/>
                <a:cs typeface="Times New Roman" panose="02020503050405090304" pitchFamily="18" charset="0"/>
              </a:rPr>
              <a:t>and </a:t>
            </a:r>
          </a:p>
          <a:p>
            <a:pPr marL="0" indent="0" algn="just">
              <a:buNone/>
            </a:pPr>
            <a:r>
              <a:rPr lang="en-US" dirty="0" smtClean="0">
                <a:latin typeface="Times New Roman" panose="02020503050405090304" pitchFamily="18" charset="0"/>
                <a:cs typeface="Times New Roman" panose="02020503050405090304" pitchFamily="18" charset="0"/>
              </a:rPr>
              <a:t>organization of all tests and functions, is the most important</a:t>
            </a:r>
          </a:p>
          <a:p>
            <a:pPr marL="0" indent="0" algn="just">
              <a:buNone/>
            </a:pPr>
            <a:r>
              <a:rPr lang="en-US" dirty="0" smtClean="0">
                <a:latin typeface="Times New Roman" panose="02020503050405090304" pitchFamily="18" charset="0"/>
                <a:cs typeface="Times New Roman" panose="02020503050405090304" pitchFamily="18" charset="0"/>
              </a:rPr>
              <a:t>document </a:t>
            </a:r>
            <a:r>
              <a:rPr lang="en-US" dirty="0">
                <a:latin typeface="Times New Roman" panose="02020503050405090304" pitchFamily="18" charset="0"/>
                <a:cs typeface="Times New Roman" panose="02020503050405090304" pitchFamily="18" charset="0"/>
              </a:rPr>
              <a:t>in the microbiology laboratory. It is written for </a:t>
            </a:r>
            <a:r>
              <a:rPr lang="en-US" dirty="0" smtClean="0">
                <a:latin typeface="Times New Roman" panose="02020503050405090304" pitchFamily="18" charset="0"/>
                <a:cs typeface="Times New Roman" panose="02020503050405090304" pitchFamily="18" charset="0"/>
              </a:rPr>
              <a:t>new</a:t>
            </a:r>
          </a:p>
          <a:p>
            <a:pPr marL="0" indent="0" algn="just">
              <a:buNone/>
            </a:pPr>
            <a:r>
              <a:rPr lang="en-US" dirty="0" smtClean="0">
                <a:latin typeface="Times New Roman" panose="02020503050405090304" pitchFamily="18" charset="0"/>
                <a:cs typeface="Times New Roman" panose="02020503050405090304" pitchFamily="18" charset="0"/>
              </a:rPr>
              <a:t>inexperienced personnel but also serves as a reference for</a:t>
            </a:r>
          </a:p>
          <a:p>
            <a:pPr marL="0" indent="0" algn="just">
              <a:buNone/>
            </a:pPr>
            <a:r>
              <a:rPr lang="en-US" dirty="0" smtClean="0">
                <a:latin typeface="Times New Roman" panose="02020503050405090304" pitchFamily="18" charset="0"/>
                <a:cs typeface="Times New Roman" panose="02020503050405090304" pitchFamily="18" charset="0"/>
              </a:rPr>
              <a:t>experienced </a:t>
            </a:r>
            <a:r>
              <a:rPr lang="en-US" dirty="0">
                <a:latin typeface="Times New Roman" panose="02020503050405090304" pitchFamily="18" charset="0"/>
                <a:cs typeface="Times New Roman" panose="02020503050405090304" pitchFamily="18" charset="0"/>
              </a:rPr>
              <a:t>laboratory personnel.6 For that reason, SOPs</a:t>
            </a:r>
          </a:p>
          <a:p>
            <a:pPr marL="0" indent="0" algn="just">
              <a:buNone/>
            </a:pPr>
            <a:r>
              <a:rPr lang="en-US" dirty="0">
                <a:latin typeface="Times New Roman" panose="02020503050405090304" pitchFamily="18" charset="0"/>
                <a:cs typeface="Times New Roman" panose="02020503050405090304" pitchFamily="18" charset="0"/>
              </a:rPr>
              <a:t>must be written and implemented by qualified experienced</a:t>
            </a:r>
          </a:p>
          <a:p>
            <a:pPr marL="0" indent="0" algn="just">
              <a:buNone/>
            </a:pPr>
            <a:r>
              <a:rPr lang="en-US" dirty="0">
                <a:latin typeface="Times New Roman" panose="02020503050405090304" pitchFamily="18" charset="0"/>
                <a:cs typeface="Times New Roman" panose="02020503050405090304" pitchFamily="18" charset="0"/>
              </a:rPr>
              <a:t>laboratory officers, and followed exactly by all members of</a:t>
            </a:r>
          </a:p>
          <a:p>
            <a:pPr marL="0" indent="0" algn="just">
              <a:buNone/>
            </a:pPr>
            <a:r>
              <a:rPr lang="en-US" dirty="0">
                <a:latin typeface="Times New Roman" panose="02020503050405090304" pitchFamily="18" charset="0"/>
                <a:cs typeface="Times New Roman" panose="02020503050405090304" pitchFamily="18" charset="0"/>
              </a:rPr>
              <a:t>staff. Each SOP must be given a title and identification</a:t>
            </a:r>
          </a:p>
          <a:p>
            <a:pPr marL="0" indent="0" algn="just">
              <a:buNone/>
            </a:pPr>
            <a:r>
              <a:rPr lang="en-US" dirty="0">
                <a:latin typeface="Times New Roman" panose="02020503050405090304" pitchFamily="18" charset="0"/>
                <a:cs typeface="Times New Roman" panose="02020503050405090304" pitchFamily="18" charset="0"/>
              </a:rPr>
              <a:t>number, and be dated and signed by an authorized person.</a:t>
            </a:r>
          </a:p>
        </p:txBody>
      </p:sp>
    </p:spTree>
    <p:extLst>
      <p:ext uri="{BB962C8B-B14F-4D97-AF65-F5344CB8AC3E}">
        <p14:creationId xmlns:p14="http://schemas.microsoft.com/office/powerpoint/2010/main" val="73147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Types of SOP</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503050405090304" pitchFamily="18" charset="0"/>
                <a:cs typeface="Times New Roman" panose="02020503050405090304" pitchFamily="18" charset="0"/>
              </a:rPr>
              <a:t>Standard operating procedures can be described under two</a:t>
            </a:r>
          </a:p>
          <a:p>
            <a:pPr marL="0" indent="0">
              <a:buNone/>
            </a:pPr>
            <a:r>
              <a:rPr lang="en-US" dirty="0">
                <a:latin typeface="Times New Roman" panose="02020503050405090304" pitchFamily="18" charset="0"/>
                <a:cs typeface="Times New Roman" panose="02020503050405090304" pitchFamily="18" charset="0"/>
              </a:rPr>
              <a:t>broad headlines:</a:t>
            </a:r>
          </a:p>
          <a:p>
            <a:pPr marL="0" indent="0">
              <a:buNone/>
            </a:pPr>
            <a:r>
              <a:rPr lang="en-US" dirty="0" smtClean="0">
                <a:latin typeface="Times New Roman" panose="02020503050405090304" pitchFamily="18" charset="0"/>
                <a:cs typeface="Times New Roman" panose="02020503050405090304" pitchFamily="18" charset="0"/>
              </a:rPr>
              <a:t>One </a:t>
            </a:r>
            <a:r>
              <a:rPr lang="en-US" dirty="0">
                <a:latin typeface="Times New Roman" panose="02020503050405090304" pitchFamily="18" charset="0"/>
                <a:cs typeface="Times New Roman" panose="02020503050405090304" pitchFamily="18" charset="0"/>
              </a:rPr>
              <a:t>of them is 'standard procedure for general </a:t>
            </a:r>
            <a:r>
              <a:rPr lang="en-US" dirty="0" smtClean="0">
                <a:latin typeface="Times New Roman" panose="02020503050405090304" pitchFamily="18" charset="0"/>
                <a:cs typeface="Times New Roman" panose="02020503050405090304" pitchFamily="18" charset="0"/>
              </a:rPr>
              <a:t>laboratory practices</a:t>
            </a:r>
            <a:r>
              <a:rPr lang="en-US" dirty="0">
                <a:latin typeface="Times New Roman" panose="02020503050405090304" pitchFamily="18" charset="0"/>
                <a:cs typeface="Times New Roman" panose="02020503050405090304" pitchFamily="18" charset="0"/>
              </a:rPr>
              <a:t>' which include: (a) </a:t>
            </a:r>
            <a:r>
              <a:rPr lang="en-US" dirty="0">
                <a:solidFill>
                  <a:srgbClr val="00B0F0"/>
                </a:solidFill>
                <a:latin typeface="Times New Roman" panose="02020503050405090304" pitchFamily="18" charset="0"/>
                <a:cs typeface="Times New Roman" panose="02020503050405090304" pitchFamily="18" charset="0"/>
              </a:rPr>
              <a:t>request form</a:t>
            </a:r>
            <a:r>
              <a:rPr lang="en-US" dirty="0">
                <a:latin typeface="Times New Roman" panose="02020503050405090304" pitchFamily="18" charset="0"/>
                <a:cs typeface="Times New Roman" panose="02020503050405090304" pitchFamily="18" charset="0"/>
              </a:rPr>
              <a:t>, (b) </a:t>
            </a:r>
            <a:r>
              <a:rPr lang="en-US" dirty="0" smtClean="0">
                <a:solidFill>
                  <a:srgbClr val="00B0F0"/>
                </a:solidFill>
                <a:latin typeface="Times New Roman" panose="02020503050405090304" pitchFamily="18" charset="0"/>
                <a:cs typeface="Times New Roman" panose="02020503050405090304" pitchFamily="18" charset="0"/>
              </a:rPr>
              <a:t>collection and </a:t>
            </a:r>
            <a:r>
              <a:rPr lang="en-US" dirty="0">
                <a:solidFill>
                  <a:srgbClr val="00B0F0"/>
                </a:solidFill>
                <a:latin typeface="Times New Roman" panose="02020503050405090304" pitchFamily="18" charset="0"/>
                <a:cs typeface="Times New Roman" panose="02020503050405090304" pitchFamily="18" charset="0"/>
              </a:rPr>
              <a:t>transportation of clinical specimens,</a:t>
            </a:r>
            <a:r>
              <a:rPr lang="en-US" dirty="0">
                <a:latin typeface="Times New Roman" panose="02020503050405090304" pitchFamily="18" charset="0"/>
                <a:cs typeface="Times New Roman" panose="02020503050405090304" pitchFamily="18" charset="0"/>
              </a:rPr>
              <a:t> (c) </a:t>
            </a:r>
            <a:r>
              <a:rPr lang="en-US" dirty="0" smtClean="0">
                <a:solidFill>
                  <a:srgbClr val="00B0F0"/>
                </a:solidFill>
                <a:latin typeface="Times New Roman" panose="02020503050405090304" pitchFamily="18" charset="0"/>
                <a:cs typeface="Times New Roman" panose="02020503050405090304" pitchFamily="18" charset="0"/>
              </a:rPr>
              <a:t>specimen acceptability </a:t>
            </a:r>
            <a:r>
              <a:rPr lang="en-US" dirty="0">
                <a:solidFill>
                  <a:srgbClr val="00B0F0"/>
                </a:solidFill>
                <a:latin typeface="Times New Roman" panose="02020503050405090304" pitchFamily="18" charset="0"/>
                <a:cs typeface="Times New Roman" panose="02020503050405090304" pitchFamily="18" charset="0"/>
              </a:rPr>
              <a:t>and criteria for rejection, (d) procedure </a:t>
            </a:r>
            <a:r>
              <a:rPr lang="en-US" dirty="0" smtClean="0">
                <a:solidFill>
                  <a:srgbClr val="00B0F0"/>
                </a:solidFill>
                <a:latin typeface="Times New Roman" panose="02020503050405090304" pitchFamily="18" charset="0"/>
                <a:cs typeface="Times New Roman" panose="02020503050405090304" pitchFamily="18" charset="0"/>
              </a:rPr>
              <a:t>for processing </a:t>
            </a:r>
            <a:r>
              <a:rPr lang="en-US" dirty="0">
                <a:solidFill>
                  <a:srgbClr val="00B0F0"/>
                </a:solidFill>
                <a:latin typeface="Times New Roman" panose="02020503050405090304" pitchFamily="18" charset="0"/>
                <a:cs typeface="Times New Roman" panose="02020503050405090304" pitchFamily="18" charset="0"/>
              </a:rPr>
              <a:t>specimens</a:t>
            </a:r>
            <a:r>
              <a:rPr lang="en-US" dirty="0">
                <a:latin typeface="Times New Roman" panose="02020503050405090304" pitchFamily="18" charset="0"/>
                <a:cs typeface="Times New Roman" panose="02020503050405090304" pitchFamily="18" charset="0"/>
              </a:rPr>
              <a:t>, (e) </a:t>
            </a:r>
            <a:r>
              <a:rPr lang="en-US" dirty="0">
                <a:solidFill>
                  <a:srgbClr val="00B0F0"/>
                </a:solidFill>
                <a:latin typeface="Times New Roman" panose="02020503050405090304" pitchFamily="18" charset="0"/>
                <a:cs typeface="Times New Roman" panose="02020503050405090304" pitchFamily="18" charset="0"/>
              </a:rPr>
              <a:t>systematic descriptions of </a:t>
            </a:r>
            <a:r>
              <a:rPr lang="en-US" dirty="0" smtClean="0">
                <a:solidFill>
                  <a:srgbClr val="00B0F0"/>
                </a:solidFill>
                <a:latin typeface="Times New Roman" panose="02020503050405090304" pitchFamily="18" charset="0"/>
                <a:cs typeface="Times New Roman" panose="02020503050405090304" pitchFamily="18" charset="0"/>
              </a:rPr>
              <a:t>the tests </a:t>
            </a:r>
            <a:r>
              <a:rPr lang="en-US" dirty="0">
                <a:solidFill>
                  <a:srgbClr val="00B0F0"/>
                </a:solidFill>
                <a:latin typeface="Times New Roman" panose="02020503050405090304" pitchFamily="18" charset="0"/>
                <a:cs typeface="Times New Roman" panose="02020503050405090304" pitchFamily="18" charset="0"/>
              </a:rPr>
              <a:t>performed</a:t>
            </a:r>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(f )</a:t>
            </a:r>
            <a:r>
              <a:rPr lang="en-US" dirty="0" smtClean="0">
                <a:solidFill>
                  <a:srgbClr val="00B0F0"/>
                </a:solidFill>
                <a:latin typeface="Times New Roman" panose="02020503050405090304" pitchFamily="18" charset="0"/>
                <a:cs typeface="Times New Roman" panose="02020503050405090304" pitchFamily="18" charset="0"/>
              </a:rPr>
              <a:t>antimicrobial </a:t>
            </a:r>
            <a:r>
              <a:rPr lang="en-US" dirty="0">
                <a:solidFill>
                  <a:srgbClr val="00B0F0"/>
                </a:solidFill>
                <a:latin typeface="Times New Roman" panose="02020503050405090304" pitchFamily="18" charset="0"/>
                <a:cs typeface="Times New Roman" panose="02020503050405090304" pitchFamily="18" charset="0"/>
              </a:rPr>
              <a:t>susceptibility testing, </a:t>
            </a:r>
            <a:r>
              <a:rPr lang="en-US" dirty="0">
                <a:latin typeface="Times New Roman" panose="02020503050405090304" pitchFamily="18" charset="0"/>
                <a:cs typeface="Times New Roman" panose="02020503050405090304" pitchFamily="18" charset="0"/>
              </a:rPr>
              <a:t>(g</a:t>
            </a:r>
            <a:r>
              <a:rPr lang="en-US" dirty="0" smtClean="0">
                <a:latin typeface="Times New Roman" panose="02020503050405090304" pitchFamily="18" charset="0"/>
                <a:cs typeface="Times New Roman" panose="02020503050405090304" pitchFamily="18" charset="0"/>
              </a:rPr>
              <a:t>)</a:t>
            </a:r>
            <a:r>
              <a:rPr lang="en-US" dirty="0" smtClean="0">
                <a:solidFill>
                  <a:srgbClr val="00B0F0"/>
                </a:solidFill>
                <a:latin typeface="Times New Roman" panose="02020503050405090304" pitchFamily="18" charset="0"/>
                <a:cs typeface="Times New Roman" panose="02020503050405090304" pitchFamily="18" charset="0"/>
              </a:rPr>
              <a:t> safety </a:t>
            </a:r>
            <a:r>
              <a:rPr lang="en-US" dirty="0">
                <a:solidFill>
                  <a:srgbClr val="00B0F0"/>
                </a:solidFill>
                <a:latin typeface="Times New Roman" panose="02020503050405090304" pitchFamily="18" charset="0"/>
                <a:cs typeface="Times New Roman" panose="02020503050405090304" pitchFamily="18" charset="0"/>
              </a:rPr>
              <a:t>in laboratory and (h)quality assurance.</a:t>
            </a:r>
          </a:p>
        </p:txBody>
      </p:sp>
    </p:spTree>
    <p:extLst>
      <p:ext uri="{BB962C8B-B14F-4D97-AF65-F5344CB8AC3E}">
        <p14:creationId xmlns:p14="http://schemas.microsoft.com/office/powerpoint/2010/main" val="3643351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Stages of SOP</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pPr marL="0" indent="0">
              <a:buNone/>
            </a:pPr>
            <a:r>
              <a:rPr lang="en-US" dirty="0"/>
              <a:t>Total activities performed by laboratory personnel in order </a:t>
            </a:r>
            <a:r>
              <a:rPr lang="en-US" dirty="0" smtClean="0"/>
              <a:t>to provide </a:t>
            </a:r>
            <a:r>
              <a:rPr lang="en-US" dirty="0"/>
              <a:t>accurate </a:t>
            </a:r>
            <a:r>
              <a:rPr lang="en-US" dirty="0">
                <a:solidFill>
                  <a:srgbClr val="FF0000"/>
                </a:solidFill>
              </a:rPr>
              <a:t>diagnosis from a clinical specimen can </a:t>
            </a:r>
            <a:r>
              <a:rPr lang="en-US" dirty="0" smtClean="0">
                <a:solidFill>
                  <a:srgbClr val="FF0000"/>
                </a:solidFill>
              </a:rPr>
              <a:t>be divided </a:t>
            </a:r>
            <a:r>
              <a:rPr lang="en-US" dirty="0">
                <a:solidFill>
                  <a:srgbClr val="FF0000"/>
                </a:solidFill>
              </a:rPr>
              <a:t>into three stages. These are </a:t>
            </a:r>
            <a:r>
              <a:rPr lang="en-US" dirty="0" smtClean="0">
                <a:solidFill>
                  <a:srgbClr val="FF0000"/>
                </a:solidFill>
              </a:rPr>
              <a:t>:  </a:t>
            </a:r>
          </a:p>
          <a:p>
            <a:pPr marL="0" indent="0">
              <a:buNone/>
            </a:pPr>
            <a:r>
              <a:rPr lang="en-US" dirty="0" smtClean="0">
                <a:solidFill>
                  <a:srgbClr val="0070C0"/>
                </a:solidFill>
              </a:rPr>
              <a:t>Pre-Analytical </a:t>
            </a:r>
            <a:r>
              <a:rPr lang="en-US" dirty="0">
                <a:solidFill>
                  <a:srgbClr val="0070C0"/>
                </a:solidFill>
              </a:rPr>
              <a:t>stage- </a:t>
            </a:r>
            <a:r>
              <a:rPr lang="en-US" dirty="0"/>
              <a:t>primarily deals with the </a:t>
            </a:r>
            <a:r>
              <a:rPr lang="en-US" dirty="0" smtClean="0"/>
              <a:t>general concepts </a:t>
            </a:r>
            <a:r>
              <a:rPr lang="en-US" dirty="0"/>
              <a:t>for specimen collection and </a:t>
            </a:r>
            <a:r>
              <a:rPr lang="en-US" dirty="0" smtClean="0"/>
              <a:t>handling  </a:t>
            </a:r>
          </a:p>
          <a:p>
            <a:pPr marL="0" indent="0">
              <a:buNone/>
            </a:pPr>
            <a:r>
              <a:rPr lang="en-US" dirty="0" smtClean="0">
                <a:solidFill>
                  <a:srgbClr val="0070C0"/>
                </a:solidFill>
              </a:rPr>
              <a:t>Analytical </a:t>
            </a:r>
            <a:r>
              <a:rPr lang="en-US" dirty="0">
                <a:solidFill>
                  <a:srgbClr val="0070C0"/>
                </a:solidFill>
              </a:rPr>
              <a:t>stage- </a:t>
            </a:r>
            <a:r>
              <a:rPr lang="en-US" dirty="0"/>
              <a:t>deals with testing the specimens, </a:t>
            </a:r>
            <a:r>
              <a:rPr lang="en-US" dirty="0" smtClean="0"/>
              <a:t>.</a:t>
            </a:r>
          </a:p>
          <a:p>
            <a:pPr marL="0" indent="0">
              <a:buNone/>
            </a:pPr>
            <a:r>
              <a:rPr lang="en-US" dirty="0" smtClean="0"/>
              <a:t> </a:t>
            </a:r>
            <a:r>
              <a:rPr lang="en-US" dirty="0">
                <a:solidFill>
                  <a:srgbClr val="0070C0"/>
                </a:solidFill>
              </a:rPr>
              <a:t>Post-Analytical stage- </a:t>
            </a:r>
            <a:r>
              <a:rPr lang="en-US" dirty="0"/>
              <a:t>comprises of reporting </a:t>
            </a:r>
            <a:r>
              <a:rPr lang="en-US" dirty="0" smtClean="0"/>
              <a:t>and interpreting </a:t>
            </a:r>
            <a:r>
              <a:rPr lang="en-US" dirty="0"/>
              <a:t>test results.</a:t>
            </a:r>
          </a:p>
        </p:txBody>
      </p:sp>
    </p:spTree>
    <p:extLst>
      <p:ext uri="{BB962C8B-B14F-4D97-AF65-F5344CB8AC3E}">
        <p14:creationId xmlns:p14="http://schemas.microsoft.com/office/powerpoint/2010/main" val="388691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latin typeface="Times New Roman" panose="02020503050405090304" pitchFamily="18" charset="0"/>
                <a:cs typeface="Times New Roman" panose="02020503050405090304" pitchFamily="18" charset="0"/>
              </a:rPr>
              <a:t>Introduction </a:t>
            </a:r>
            <a:endParaRPr lang="en-US" b="1"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a:latin typeface="Times New Roman" panose="02020503050405090304" pitchFamily="18" charset="0"/>
                <a:cs typeface="Times New Roman" panose="02020503050405090304" pitchFamily="18" charset="0"/>
              </a:rPr>
              <a:t>The </a:t>
            </a:r>
            <a:r>
              <a:rPr lang="en-US" sz="3200" dirty="0">
                <a:solidFill>
                  <a:srgbClr val="0070C0"/>
                </a:solidFill>
                <a:latin typeface="Times New Roman" panose="02020503050405090304" pitchFamily="18" charset="0"/>
                <a:cs typeface="Times New Roman" panose="02020503050405090304" pitchFamily="18" charset="0"/>
              </a:rPr>
              <a:t>clinician and the microbiologist </a:t>
            </a:r>
            <a:r>
              <a:rPr lang="en-US" sz="3200" dirty="0">
                <a:latin typeface="Times New Roman" panose="02020503050405090304" pitchFamily="18" charset="0"/>
                <a:cs typeface="Times New Roman" panose="02020503050405090304" pitchFamily="18" charset="0"/>
              </a:rPr>
              <a:t>must actively work </a:t>
            </a:r>
            <a:r>
              <a:rPr lang="en-US" sz="3200" dirty="0">
                <a:solidFill>
                  <a:srgbClr val="0070C0"/>
                </a:solidFill>
                <a:latin typeface="Times New Roman" panose="02020503050405090304" pitchFamily="18" charset="0"/>
                <a:cs typeface="Times New Roman" panose="02020503050405090304" pitchFamily="18" charset="0"/>
              </a:rPr>
              <a:t>together </a:t>
            </a:r>
            <a:r>
              <a:rPr lang="en-US" sz="3200" dirty="0" smtClean="0">
                <a:latin typeface="Times New Roman" panose="02020503050405090304" pitchFamily="18" charset="0"/>
                <a:cs typeface="Times New Roman" panose="02020503050405090304" pitchFamily="18" charset="0"/>
              </a:rPr>
              <a:t>to maximize </a:t>
            </a:r>
            <a:r>
              <a:rPr lang="en-US" sz="3200" dirty="0">
                <a:latin typeface="Times New Roman" panose="02020503050405090304" pitchFamily="18" charset="0"/>
                <a:cs typeface="Times New Roman" panose="02020503050405090304" pitchFamily="18" charset="0"/>
              </a:rPr>
              <a:t>the clinical value of diagnostic </a:t>
            </a:r>
            <a:r>
              <a:rPr lang="en-US" sz="3200" dirty="0" smtClean="0">
                <a:latin typeface="Times New Roman" panose="02020503050405090304" pitchFamily="18" charset="0"/>
                <a:cs typeface="Times New Roman" panose="02020503050405090304" pitchFamily="18" charset="0"/>
              </a:rPr>
              <a:t>microbiology </a:t>
            </a:r>
            <a:r>
              <a:rPr lang="en-US" sz="3200" dirty="0">
                <a:latin typeface="Times New Roman" panose="02020503050405090304" pitchFamily="18" charset="0"/>
                <a:cs typeface="Times New Roman" panose="02020503050405090304" pitchFamily="18" charset="0"/>
              </a:rPr>
              <a:t>testing. </a:t>
            </a:r>
            <a:r>
              <a:rPr lang="en-US" sz="3200" dirty="0" smtClean="0">
                <a:solidFill>
                  <a:srgbClr val="FF0000"/>
                </a:solidFill>
                <a:latin typeface="Times New Roman" panose="02020503050405090304" pitchFamily="18" charset="0"/>
                <a:cs typeface="Times New Roman" panose="02020503050405090304" pitchFamily="18" charset="0"/>
              </a:rPr>
              <a:t>Unfortunately</a:t>
            </a:r>
            <a:r>
              <a:rPr lang="en-US" sz="3200" dirty="0" smtClean="0">
                <a:latin typeface="Times New Roman" panose="02020503050405090304" pitchFamily="18" charset="0"/>
                <a:cs typeface="Times New Roman" panose="02020503050405090304" pitchFamily="18" charset="0"/>
              </a:rPr>
              <a:t>, the </a:t>
            </a:r>
            <a:r>
              <a:rPr lang="en-US" sz="3200" dirty="0">
                <a:latin typeface="Times New Roman" panose="02020503050405090304" pitchFamily="18" charset="0"/>
                <a:cs typeface="Times New Roman" panose="02020503050405090304" pitchFamily="18" charset="0"/>
              </a:rPr>
              <a:t>current trend to </a:t>
            </a:r>
            <a:r>
              <a:rPr lang="en-US" sz="3200" dirty="0">
                <a:solidFill>
                  <a:srgbClr val="FF0000"/>
                </a:solidFill>
                <a:latin typeface="Times New Roman" panose="02020503050405090304" pitchFamily="18" charset="0"/>
                <a:cs typeface="Times New Roman" panose="02020503050405090304" pitchFamily="18" charset="0"/>
              </a:rPr>
              <a:t>consolidate laboratory services </a:t>
            </a:r>
            <a:r>
              <a:rPr lang="en-US" sz="3200" dirty="0">
                <a:latin typeface="Times New Roman" panose="02020503050405090304" pitchFamily="18" charset="0"/>
                <a:cs typeface="Times New Roman" panose="02020503050405090304" pitchFamily="18" charset="0"/>
              </a:rPr>
              <a:t>and </a:t>
            </a:r>
            <a:r>
              <a:rPr lang="en-US" sz="3200" dirty="0" smtClean="0">
                <a:latin typeface="Times New Roman" panose="02020503050405090304" pitchFamily="18" charset="0"/>
                <a:cs typeface="Times New Roman" panose="02020503050405090304" pitchFamily="18" charset="0"/>
              </a:rPr>
              <a:t>to move </a:t>
            </a:r>
            <a:r>
              <a:rPr lang="en-US" sz="3200" dirty="0">
                <a:latin typeface="Times New Roman" panose="02020503050405090304" pitchFamily="18" charset="0"/>
                <a:cs typeface="Times New Roman" panose="02020503050405090304" pitchFamily="18" charset="0"/>
              </a:rPr>
              <a:t>them off-site has made timely communication between </a:t>
            </a:r>
            <a:r>
              <a:rPr lang="en-US" sz="3200" dirty="0" smtClean="0">
                <a:latin typeface="Times New Roman" panose="02020503050405090304" pitchFamily="18" charset="0"/>
                <a:cs typeface="Times New Roman" panose="02020503050405090304" pitchFamily="18" charset="0"/>
              </a:rPr>
              <a:t>laboratory personnel </a:t>
            </a:r>
            <a:r>
              <a:rPr lang="en-US" sz="3200" dirty="0">
                <a:latin typeface="Times New Roman" panose="02020503050405090304" pitchFamily="18" charset="0"/>
                <a:cs typeface="Times New Roman" panose="02020503050405090304" pitchFamily="18" charset="0"/>
              </a:rPr>
              <a:t>and patient care providers more </a:t>
            </a:r>
            <a:r>
              <a:rPr lang="en-US" sz="3200" dirty="0" smtClean="0">
                <a:latin typeface="Times New Roman" panose="02020503050405090304" pitchFamily="18" charset="0"/>
                <a:cs typeface="Times New Roman" panose="02020503050405090304" pitchFamily="18" charset="0"/>
              </a:rPr>
              <a:t>difficult.</a:t>
            </a:r>
            <a:endParaRPr lang="en-US" sz="32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75752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Specimen Selection  ,collection and transport </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dirty="0">
                <a:latin typeface="Times New Roman" panose="02020503050405090304" pitchFamily="18" charset="0"/>
                <a:cs typeface="Times New Roman" panose="02020503050405090304" pitchFamily="18" charset="0"/>
              </a:rPr>
              <a:t>A </a:t>
            </a:r>
            <a:r>
              <a:rPr lang="en-US" sz="3200" dirty="0">
                <a:solidFill>
                  <a:srgbClr val="00B0F0"/>
                </a:solidFill>
                <a:latin typeface="Times New Roman" panose="02020503050405090304" pitchFamily="18" charset="0"/>
                <a:cs typeface="Times New Roman" panose="02020503050405090304" pitchFamily="18" charset="0"/>
              </a:rPr>
              <a:t>variety of </a:t>
            </a:r>
            <a:r>
              <a:rPr lang="en-US" sz="3200" dirty="0" smtClean="0">
                <a:solidFill>
                  <a:srgbClr val="00B0F0"/>
                </a:solidFill>
                <a:latin typeface="Times New Roman" panose="02020503050405090304" pitchFamily="18" charset="0"/>
                <a:cs typeface="Times New Roman" panose="02020503050405090304" pitchFamily="18" charset="0"/>
              </a:rPr>
              <a:t>pathogens are </a:t>
            </a:r>
            <a:r>
              <a:rPr lang="en-US" sz="3200" dirty="0">
                <a:solidFill>
                  <a:srgbClr val="00B0F0"/>
                </a:solidFill>
                <a:latin typeface="Times New Roman" panose="02020503050405090304" pitchFamily="18" charset="0"/>
                <a:cs typeface="Times New Roman" panose="02020503050405090304" pitchFamily="18" charset="0"/>
              </a:rPr>
              <a:t>usually considered</a:t>
            </a:r>
            <a:r>
              <a:rPr lang="en-US" sz="3200" dirty="0">
                <a:latin typeface="Times New Roman" panose="02020503050405090304" pitchFamily="18" charset="0"/>
                <a:cs typeface="Times New Roman" panose="02020503050405090304" pitchFamily="18" charset="0"/>
              </a:rPr>
              <a:t>, which increases </a:t>
            </a:r>
            <a:r>
              <a:rPr lang="en-US" sz="3200" dirty="0">
                <a:solidFill>
                  <a:srgbClr val="00B0F0"/>
                </a:solidFill>
                <a:latin typeface="Times New Roman" panose="02020503050405090304" pitchFamily="18" charset="0"/>
                <a:cs typeface="Times New Roman" panose="02020503050405090304" pitchFamily="18" charset="0"/>
              </a:rPr>
              <a:t>the types of </a:t>
            </a:r>
            <a:r>
              <a:rPr lang="en-US" sz="3200" dirty="0" smtClean="0">
                <a:solidFill>
                  <a:srgbClr val="00B0F0"/>
                </a:solidFill>
                <a:latin typeface="Times New Roman" panose="02020503050405090304" pitchFamily="18" charset="0"/>
                <a:cs typeface="Times New Roman" panose="02020503050405090304" pitchFamily="18" charset="0"/>
              </a:rPr>
              <a:t>specimens that </a:t>
            </a:r>
            <a:r>
              <a:rPr lang="en-US" sz="3200" dirty="0">
                <a:solidFill>
                  <a:srgbClr val="00B0F0"/>
                </a:solidFill>
                <a:latin typeface="Times New Roman" panose="02020503050405090304" pitchFamily="18" charset="0"/>
                <a:cs typeface="Times New Roman" panose="02020503050405090304" pitchFamily="18" charset="0"/>
              </a:rPr>
              <a:t>must be collected and the number of tests ordered</a:t>
            </a:r>
            <a:r>
              <a:rPr lang="en-US" sz="3200" dirty="0">
                <a:latin typeface="Times New Roman" panose="02020503050405090304" pitchFamily="18" charset="0"/>
                <a:cs typeface="Times New Roman" panose="02020503050405090304" pitchFamily="18" charset="0"/>
              </a:rPr>
              <a:t>. Although </a:t>
            </a:r>
            <a:r>
              <a:rPr lang="en-US" sz="3200" dirty="0" smtClean="0">
                <a:latin typeface="Times New Roman" panose="02020503050405090304" pitchFamily="18" charset="0"/>
                <a:cs typeface="Times New Roman" panose="02020503050405090304" pitchFamily="18" charset="0"/>
              </a:rPr>
              <a:t>this may </a:t>
            </a:r>
            <a:r>
              <a:rPr lang="en-US" sz="3200" dirty="0">
                <a:latin typeface="Times New Roman" panose="02020503050405090304" pitchFamily="18" charset="0"/>
                <a:cs typeface="Times New Roman" panose="02020503050405090304" pitchFamily="18" charset="0"/>
              </a:rPr>
              <a:t>not pose a problem if the </a:t>
            </a:r>
            <a:r>
              <a:rPr lang="en-US" sz="3200" dirty="0">
                <a:solidFill>
                  <a:srgbClr val="00B0F0"/>
                </a:solidFill>
                <a:latin typeface="Times New Roman" panose="02020503050405090304" pitchFamily="18" charset="0"/>
                <a:cs typeface="Times New Roman" panose="02020503050405090304" pitchFamily="18" charset="0"/>
              </a:rPr>
              <a:t>quantity of specimen is sufficient </a:t>
            </a:r>
            <a:r>
              <a:rPr lang="en-US" sz="3200" dirty="0">
                <a:latin typeface="Times New Roman" panose="02020503050405090304" pitchFamily="18" charset="0"/>
                <a:cs typeface="Times New Roman" panose="02020503050405090304" pitchFamily="18" charset="0"/>
              </a:rPr>
              <a:t>(e.g</a:t>
            </a:r>
            <a:r>
              <a:rPr lang="en-US" sz="3200" dirty="0" smtClean="0">
                <a:latin typeface="Times New Roman" panose="02020503050405090304" pitchFamily="18" charset="0"/>
                <a:cs typeface="Times New Roman" panose="02020503050405090304" pitchFamily="18" charset="0"/>
              </a:rPr>
              <a:t>., blood</a:t>
            </a:r>
            <a:r>
              <a:rPr lang="en-US" sz="3200" dirty="0">
                <a:latin typeface="Times New Roman" panose="02020503050405090304" pitchFamily="18" charset="0"/>
                <a:cs typeface="Times New Roman" panose="02020503050405090304" pitchFamily="18" charset="0"/>
              </a:rPr>
              <a:t>, urine, stool, expectorated sputum), </a:t>
            </a:r>
            <a:r>
              <a:rPr lang="en-US" sz="3200" dirty="0">
                <a:solidFill>
                  <a:srgbClr val="FF0000"/>
                </a:solidFill>
                <a:latin typeface="Times New Roman" panose="02020503050405090304" pitchFamily="18" charset="0"/>
                <a:cs typeface="Times New Roman" panose="02020503050405090304" pitchFamily="18" charset="0"/>
              </a:rPr>
              <a:t>this can present a </a:t>
            </a:r>
            <a:r>
              <a:rPr lang="en-US" sz="3200" dirty="0" smtClean="0">
                <a:solidFill>
                  <a:srgbClr val="FF0000"/>
                </a:solidFill>
                <a:latin typeface="Times New Roman" panose="02020503050405090304" pitchFamily="18" charset="0"/>
                <a:cs typeface="Times New Roman" panose="02020503050405090304" pitchFamily="18" charset="0"/>
              </a:rPr>
              <a:t>significant problem </a:t>
            </a:r>
            <a:r>
              <a:rPr lang="en-US" sz="3200" dirty="0">
                <a:solidFill>
                  <a:srgbClr val="FF0000"/>
                </a:solidFill>
                <a:latin typeface="Times New Roman" panose="02020503050405090304" pitchFamily="18" charset="0"/>
                <a:cs typeface="Times New Roman" panose="02020503050405090304" pitchFamily="18" charset="0"/>
              </a:rPr>
              <a:t>if the quantity is limited or the specimen difficult to </a:t>
            </a:r>
            <a:r>
              <a:rPr lang="en-US" sz="3200" dirty="0" smtClean="0">
                <a:solidFill>
                  <a:srgbClr val="FF0000"/>
                </a:solidFill>
                <a:latin typeface="Times New Roman" panose="02020503050405090304" pitchFamily="18" charset="0"/>
                <a:cs typeface="Times New Roman" panose="02020503050405090304" pitchFamily="18" charset="0"/>
              </a:rPr>
              <a:t>obtain (</a:t>
            </a:r>
            <a:r>
              <a:rPr lang="en-US" sz="3200" dirty="0">
                <a:solidFill>
                  <a:srgbClr val="FF0000"/>
                </a:solidFill>
                <a:latin typeface="Times New Roman" panose="02020503050405090304" pitchFamily="18" charset="0"/>
                <a:cs typeface="Times New Roman" panose="02020503050405090304" pitchFamily="18" charset="0"/>
              </a:rPr>
              <a:t>e.g., aspirated fluids, tissue biopsy</a:t>
            </a:r>
            <a:r>
              <a:rPr lang="en-US" sz="3200"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113760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503050405090304" pitchFamily="18" charset="0"/>
                <a:cs typeface="Times New Roman" panose="02020503050405090304" pitchFamily="18" charset="0"/>
              </a:rPr>
              <a:t>Continue…</a:t>
            </a:r>
            <a:endParaRPr lang="en-US" b="1"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503050405090304" pitchFamily="18" charset="0"/>
                <a:cs typeface="Times New Roman" panose="02020503050405090304" pitchFamily="18" charset="0"/>
              </a:rPr>
              <a:t>Thus, the physician has </a:t>
            </a:r>
            <a:r>
              <a:rPr lang="en-US" sz="3200" dirty="0" smtClean="0">
                <a:latin typeface="Times New Roman" panose="02020503050405090304" pitchFamily="18" charset="0"/>
                <a:cs typeface="Times New Roman" panose="02020503050405090304" pitchFamily="18" charset="0"/>
              </a:rPr>
              <a:t>the responsibility </a:t>
            </a:r>
            <a:r>
              <a:rPr lang="en-US" sz="3200" dirty="0">
                <a:latin typeface="Times New Roman" panose="02020503050405090304" pitchFamily="18" charset="0"/>
                <a:cs typeface="Times New Roman" panose="02020503050405090304" pitchFamily="18" charset="0"/>
              </a:rPr>
              <a:t>to consider carefully potential pathogens and the </a:t>
            </a:r>
            <a:r>
              <a:rPr lang="en-US" sz="3200" dirty="0" smtClean="0">
                <a:latin typeface="Times New Roman" panose="02020503050405090304" pitchFamily="18" charset="0"/>
                <a:cs typeface="Times New Roman" panose="02020503050405090304" pitchFamily="18" charset="0"/>
              </a:rPr>
              <a:t>diagnostic tests </a:t>
            </a:r>
            <a:r>
              <a:rPr lang="en-US" sz="3200" dirty="0">
                <a:latin typeface="Times New Roman" panose="02020503050405090304" pitchFamily="18" charset="0"/>
                <a:cs typeface="Times New Roman" panose="02020503050405090304" pitchFamily="18" charset="0"/>
              </a:rPr>
              <a:t>that should be ordered. The physician also has the </a:t>
            </a:r>
            <a:r>
              <a:rPr lang="en-US" sz="3200" dirty="0" smtClean="0">
                <a:solidFill>
                  <a:srgbClr val="00B0F0"/>
                </a:solidFill>
                <a:latin typeface="Times New Roman" panose="02020503050405090304" pitchFamily="18" charset="0"/>
                <a:cs typeface="Times New Roman" panose="02020503050405090304" pitchFamily="18" charset="0"/>
              </a:rPr>
              <a:t>responsibility to </a:t>
            </a:r>
            <a:r>
              <a:rPr lang="en-US" sz="3200" dirty="0">
                <a:solidFill>
                  <a:srgbClr val="00B0F0"/>
                </a:solidFill>
                <a:latin typeface="Times New Roman" panose="02020503050405090304" pitchFamily="18" charset="0"/>
                <a:cs typeface="Times New Roman" panose="02020503050405090304" pitchFamily="18" charset="0"/>
              </a:rPr>
              <a:t>ensure </a:t>
            </a:r>
            <a:r>
              <a:rPr lang="en-US" sz="3200" dirty="0">
                <a:latin typeface="Times New Roman" panose="02020503050405090304" pitchFamily="18" charset="0"/>
                <a:cs typeface="Times New Roman" panose="02020503050405090304" pitchFamily="18" charset="0"/>
              </a:rPr>
              <a:t>specimens </a:t>
            </a:r>
            <a:r>
              <a:rPr lang="en-US" sz="3200" dirty="0">
                <a:solidFill>
                  <a:srgbClr val="FF0000"/>
                </a:solidFill>
                <a:latin typeface="Times New Roman" panose="02020503050405090304" pitchFamily="18" charset="0"/>
                <a:cs typeface="Times New Roman" panose="02020503050405090304" pitchFamily="18" charset="0"/>
              </a:rPr>
              <a:t>representative of the site of infection </a:t>
            </a:r>
            <a:r>
              <a:rPr lang="en-US" sz="3200" dirty="0" smtClean="0">
                <a:solidFill>
                  <a:srgbClr val="0070C0"/>
                </a:solidFill>
                <a:latin typeface="Times New Roman" panose="02020503050405090304" pitchFamily="18" charset="0"/>
                <a:cs typeface="Times New Roman" panose="02020503050405090304" pitchFamily="18" charset="0"/>
              </a:rPr>
              <a:t>are collected </a:t>
            </a:r>
            <a:r>
              <a:rPr lang="en-US" sz="3200" dirty="0">
                <a:latin typeface="Times New Roman" panose="02020503050405090304" pitchFamily="18" charset="0"/>
                <a:cs typeface="Times New Roman" panose="02020503050405090304" pitchFamily="18" charset="0"/>
              </a:rPr>
              <a:t>in the </a:t>
            </a:r>
            <a:r>
              <a:rPr lang="en-US" sz="3200" dirty="0">
                <a:solidFill>
                  <a:srgbClr val="FF0000"/>
                </a:solidFill>
                <a:latin typeface="Times New Roman" panose="02020503050405090304" pitchFamily="18" charset="0"/>
                <a:cs typeface="Times New Roman" panose="02020503050405090304" pitchFamily="18" charset="0"/>
              </a:rPr>
              <a:t>appropriate container and transported to the </a:t>
            </a:r>
            <a:r>
              <a:rPr lang="en-US" sz="3200" dirty="0" smtClean="0">
                <a:solidFill>
                  <a:srgbClr val="FF0000"/>
                </a:solidFill>
                <a:latin typeface="Times New Roman" panose="02020503050405090304" pitchFamily="18" charset="0"/>
                <a:cs typeface="Times New Roman" panose="02020503050405090304" pitchFamily="18" charset="0"/>
              </a:rPr>
              <a:t>laboratory in </a:t>
            </a:r>
            <a:r>
              <a:rPr lang="en-US" sz="3200" dirty="0">
                <a:solidFill>
                  <a:srgbClr val="FF0000"/>
                </a:solidFill>
                <a:latin typeface="Times New Roman" panose="02020503050405090304" pitchFamily="18" charset="0"/>
                <a:cs typeface="Times New Roman" panose="02020503050405090304" pitchFamily="18" charset="0"/>
              </a:rPr>
              <a:t>a timely fashion.</a:t>
            </a:r>
          </a:p>
        </p:txBody>
      </p:sp>
    </p:spTree>
    <p:extLst>
      <p:ext uri="{BB962C8B-B14F-4D97-AF65-F5344CB8AC3E}">
        <p14:creationId xmlns:p14="http://schemas.microsoft.com/office/powerpoint/2010/main" val="3810067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r>
              <a:rPr lang="en-US" sz="3200" dirty="0">
                <a:solidFill>
                  <a:srgbClr val="FF0000"/>
                </a:solidFill>
                <a:latin typeface="Times New Roman" panose="02020503050405090304" pitchFamily="18" charset="0"/>
                <a:cs typeface="Times New Roman" panose="02020503050405090304" pitchFamily="18" charset="0"/>
              </a:rPr>
              <a:t>Delays while specimens </a:t>
            </a:r>
            <a:r>
              <a:rPr lang="en-US" sz="3200" dirty="0">
                <a:latin typeface="Times New Roman" panose="02020503050405090304" pitchFamily="18" charset="0"/>
                <a:cs typeface="Times New Roman" panose="02020503050405090304" pitchFamily="18" charset="0"/>
              </a:rPr>
              <a:t>remain in the </a:t>
            </a:r>
            <a:r>
              <a:rPr lang="en-US" sz="3200" dirty="0" smtClean="0">
                <a:latin typeface="Times New Roman" panose="02020503050405090304" pitchFamily="18" charset="0"/>
                <a:cs typeface="Times New Roman" panose="02020503050405090304" pitchFamily="18" charset="0"/>
              </a:rPr>
              <a:t>patient care </a:t>
            </a:r>
            <a:r>
              <a:rPr lang="en-US" sz="3200" dirty="0">
                <a:latin typeface="Times New Roman" panose="02020503050405090304" pitchFamily="18" charset="0"/>
                <a:cs typeface="Times New Roman" panose="02020503050405090304" pitchFamily="18" charset="0"/>
              </a:rPr>
              <a:t>area adversely </a:t>
            </a:r>
            <a:r>
              <a:rPr lang="en-US" sz="3200" dirty="0">
                <a:solidFill>
                  <a:srgbClr val="FF0000"/>
                </a:solidFill>
                <a:latin typeface="Times New Roman" panose="02020503050405090304" pitchFamily="18" charset="0"/>
                <a:cs typeface="Times New Roman" panose="02020503050405090304" pitchFamily="18" charset="0"/>
              </a:rPr>
              <a:t>affect diagnostic testing</a:t>
            </a:r>
            <a:r>
              <a:rPr lang="en-US" sz="3200" dirty="0">
                <a:latin typeface="Times New Roman" panose="02020503050405090304" pitchFamily="18" charset="0"/>
                <a:cs typeface="Times New Roman" panose="02020503050405090304" pitchFamily="18" charset="0"/>
              </a:rPr>
              <a:t>. The microbiologist has </a:t>
            </a:r>
            <a:r>
              <a:rPr lang="en-US" sz="3200" dirty="0" smtClean="0">
                <a:latin typeface="Times New Roman" panose="02020503050405090304" pitchFamily="18" charset="0"/>
                <a:cs typeface="Times New Roman" panose="02020503050405090304" pitchFamily="18" charset="0"/>
              </a:rPr>
              <a:t>the responsibility </a:t>
            </a:r>
            <a:r>
              <a:rPr lang="en-US" sz="3200" dirty="0">
                <a:latin typeface="Times New Roman" panose="02020503050405090304" pitchFamily="18" charset="0"/>
                <a:cs typeface="Times New Roman" panose="02020503050405090304" pitchFamily="18" charset="0"/>
              </a:rPr>
              <a:t>to provide appropriate, readily available </a:t>
            </a:r>
            <a:r>
              <a:rPr lang="en-US" sz="3200" dirty="0">
                <a:solidFill>
                  <a:srgbClr val="00B0F0"/>
                </a:solidFill>
                <a:latin typeface="Times New Roman" panose="02020503050405090304" pitchFamily="18" charset="0"/>
                <a:cs typeface="Times New Roman" panose="02020503050405090304" pitchFamily="18" charset="0"/>
              </a:rPr>
              <a:t>instructions </a:t>
            </a:r>
            <a:r>
              <a:rPr lang="en-US" sz="3200" dirty="0" smtClean="0">
                <a:solidFill>
                  <a:srgbClr val="00B0F0"/>
                </a:solidFill>
                <a:latin typeface="Times New Roman" panose="02020503050405090304" pitchFamily="18" charset="0"/>
                <a:cs typeface="Times New Roman" panose="02020503050405090304" pitchFamily="18" charset="0"/>
              </a:rPr>
              <a:t>and materials </a:t>
            </a:r>
            <a:r>
              <a:rPr lang="en-US" sz="3200" dirty="0">
                <a:solidFill>
                  <a:srgbClr val="00B0F0"/>
                </a:solidFill>
                <a:latin typeface="Times New Roman" panose="02020503050405090304" pitchFamily="18" charset="0"/>
                <a:cs typeface="Times New Roman" panose="02020503050405090304" pitchFamily="18" charset="0"/>
              </a:rPr>
              <a:t>for collection and transport of the </a:t>
            </a:r>
            <a:r>
              <a:rPr lang="en-US" sz="3200" dirty="0" smtClean="0">
                <a:solidFill>
                  <a:srgbClr val="00B0F0"/>
                </a:solidFill>
                <a:latin typeface="Times New Roman" panose="02020503050405090304" pitchFamily="18" charset="0"/>
                <a:cs typeface="Times New Roman" panose="02020503050405090304" pitchFamily="18" charset="0"/>
              </a:rPr>
              <a:t>specimens.</a:t>
            </a:r>
            <a:endParaRPr lang="en-US" sz="3200" dirty="0">
              <a:solidFill>
                <a:srgbClr val="00B0F0"/>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008070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lstStyle/>
          <a:p>
            <a:pPr marL="0" indent="0" algn="just">
              <a:buNone/>
            </a:pPr>
            <a:r>
              <a:rPr lang="en-US" dirty="0">
                <a:latin typeface="Times New Roman" panose="02020503050405090304" pitchFamily="18" charset="0"/>
                <a:cs typeface="Times New Roman" panose="02020503050405090304" pitchFamily="18" charset="0"/>
              </a:rPr>
              <a:t>Selection of the appropriate specimens depends </a:t>
            </a:r>
            <a:r>
              <a:rPr lang="en-US" dirty="0">
                <a:solidFill>
                  <a:srgbClr val="00B0F0"/>
                </a:solidFill>
                <a:latin typeface="Times New Roman" panose="02020503050405090304" pitchFamily="18" charset="0"/>
                <a:cs typeface="Times New Roman" panose="02020503050405090304" pitchFamily="18" charset="0"/>
              </a:rPr>
              <a:t>on multiple factors</a:t>
            </a:r>
            <a:r>
              <a:rPr lang="en-US" dirty="0">
                <a:latin typeface="Times New Roman" panose="02020503050405090304" pitchFamily="18" charset="0"/>
                <a:cs typeface="Times New Roman" panose="02020503050405090304" pitchFamily="18" charset="0"/>
              </a:rPr>
              <a:t>.</a:t>
            </a:r>
          </a:p>
          <a:p>
            <a:pPr marL="0" indent="0" algn="just">
              <a:buNone/>
            </a:pPr>
            <a:r>
              <a:rPr lang="en-US" dirty="0">
                <a:latin typeface="Times New Roman" panose="02020503050405090304" pitchFamily="18" charset="0"/>
                <a:cs typeface="Times New Roman" panose="02020503050405090304" pitchFamily="18" charset="0"/>
              </a:rPr>
              <a:t>If the diagnostic test is isolation of the organism in culture, then the</a:t>
            </a:r>
          </a:p>
          <a:p>
            <a:pPr marL="0" indent="0" algn="just">
              <a:buNone/>
            </a:pPr>
            <a:r>
              <a:rPr lang="en-US" dirty="0">
                <a:latin typeface="Times New Roman" panose="02020503050405090304" pitchFamily="18" charset="0"/>
                <a:cs typeface="Times New Roman" panose="02020503050405090304" pitchFamily="18" charset="0"/>
              </a:rPr>
              <a:t>specimen must contain viable organisms; </a:t>
            </a:r>
            <a:r>
              <a:rPr lang="en-US" dirty="0">
                <a:solidFill>
                  <a:srgbClr val="FF0000"/>
                </a:solidFill>
                <a:latin typeface="Times New Roman" panose="02020503050405090304" pitchFamily="18" charset="0"/>
                <a:cs typeface="Times New Roman" panose="02020503050405090304" pitchFamily="18" charset="0"/>
              </a:rPr>
              <a:t>in addition, care should be</a:t>
            </a:r>
          </a:p>
          <a:p>
            <a:pPr marL="0" indent="0" algn="just">
              <a:buNone/>
            </a:pPr>
            <a:r>
              <a:rPr lang="en-US" dirty="0">
                <a:solidFill>
                  <a:srgbClr val="FF0000"/>
                </a:solidFill>
                <a:latin typeface="Times New Roman" panose="02020503050405090304" pitchFamily="18" charset="0"/>
                <a:cs typeface="Times New Roman" panose="02020503050405090304" pitchFamily="18" charset="0"/>
              </a:rPr>
              <a:t>taken to avoid organisms that may either suppress or overgrow the</a:t>
            </a:r>
          </a:p>
          <a:p>
            <a:pPr marL="0" indent="0" algn="just">
              <a:buNone/>
            </a:pPr>
            <a:r>
              <a:rPr lang="en-US" dirty="0">
                <a:solidFill>
                  <a:srgbClr val="FF0000"/>
                </a:solidFill>
                <a:latin typeface="Times New Roman" panose="02020503050405090304" pitchFamily="18" charset="0"/>
                <a:cs typeface="Times New Roman" panose="02020503050405090304" pitchFamily="18" charset="0"/>
              </a:rPr>
              <a:t>pathogen or confound the interpretation of the culture</a:t>
            </a:r>
          </a:p>
        </p:txBody>
      </p:sp>
    </p:spTree>
    <p:extLst>
      <p:ext uri="{BB962C8B-B14F-4D97-AF65-F5344CB8AC3E}">
        <p14:creationId xmlns:p14="http://schemas.microsoft.com/office/powerpoint/2010/main" val="414274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latin typeface="Times New Roman" panose="02020503050405090304" pitchFamily="18" charset="0"/>
                <a:cs typeface="Times New Roman" panose="02020503050405090304" pitchFamily="18" charset="0"/>
              </a:rPr>
              <a:t>Ideally, </a:t>
            </a:r>
            <a:r>
              <a:rPr lang="en-US" sz="3200" dirty="0" smtClean="0">
                <a:latin typeface="Times New Roman" panose="02020503050405090304" pitchFamily="18" charset="0"/>
                <a:cs typeface="Times New Roman" panose="02020503050405090304" pitchFamily="18" charset="0"/>
              </a:rPr>
              <a:t>the </a:t>
            </a:r>
            <a:r>
              <a:rPr lang="en-US" sz="3200" dirty="0" smtClean="0">
                <a:solidFill>
                  <a:srgbClr val="00B0F0"/>
                </a:solidFill>
                <a:latin typeface="Times New Roman" panose="02020503050405090304" pitchFamily="18" charset="0"/>
                <a:cs typeface="Times New Roman" panose="02020503050405090304" pitchFamily="18" charset="0"/>
              </a:rPr>
              <a:t>specimens </a:t>
            </a:r>
            <a:r>
              <a:rPr lang="en-US" sz="3200" dirty="0">
                <a:solidFill>
                  <a:srgbClr val="00B0F0"/>
                </a:solidFill>
                <a:latin typeface="Times New Roman" panose="02020503050405090304" pitchFamily="18" charset="0"/>
                <a:cs typeface="Times New Roman" panose="02020503050405090304" pitchFamily="18" charset="0"/>
              </a:rPr>
              <a:t>should be collected before administration of antimicrobials</a:t>
            </a:r>
            <a:r>
              <a:rPr lang="en-US" sz="3200" dirty="0" smtClean="0">
                <a:latin typeface="Times New Roman" panose="02020503050405090304" pitchFamily="18" charset="0"/>
                <a:cs typeface="Times New Roman" panose="02020503050405090304" pitchFamily="18" charset="0"/>
              </a:rPr>
              <a:t>. </a:t>
            </a:r>
            <a:r>
              <a:rPr lang="en-US" sz="3200" dirty="0" smtClean="0">
                <a:solidFill>
                  <a:srgbClr val="FF0000"/>
                </a:solidFill>
                <a:latin typeface="Times New Roman" panose="02020503050405090304" pitchFamily="18" charset="0"/>
                <a:cs typeface="Times New Roman" panose="02020503050405090304" pitchFamily="18" charset="0"/>
              </a:rPr>
              <a:t>An </a:t>
            </a:r>
            <a:r>
              <a:rPr lang="en-US" sz="3200" dirty="0">
                <a:solidFill>
                  <a:srgbClr val="FF0000"/>
                </a:solidFill>
                <a:latin typeface="Times New Roman" panose="02020503050405090304" pitchFamily="18" charset="0"/>
                <a:cs typeface="Times New Roman" panose="02020503050405090304" pitchFamily="18" charset="0"/>
              </a:rPr>
              <a:t>adequate volume</a:t>
            </a:r>
            <a:r>
              <a:rPr lang="en-US" sz="3200" dirty="0">
                <a:latin typeface="Times New Roman" panose="02020503050405090304" pitchFamily="18" charset="0"/>
                <a:cs typeface="Times New Roman" panose="02020503050405090304" pitchFamily="18" charset="0"/>
              </a:rPr>
              <a:t> of specimen should be collected to </a:t>
            </a:r>
            <a:r>
              <a:rPr lang="en-US" sz="3200" dirty="0" smtClean="0">
                <a:latin typeface="Times New Roman" panose="02020503050405090304" pitchFamily="18" charset="0"/>
                <a:cs typeface="Times New Roman" panose="02020503050405090304" pitchFamily="18" charset="0"/>
              </a:rPr>
              <a:t>maximize recovery </a:t>
            </a:r>
            <a:r>
              <a:rPr lang="en-US" sz="3200" dirty="0">
                <a:latin typeface="Times New Roman" panose="02020503050405090304" pitchFamily="18" charset="0"/>
                <a:cs typeface="Times New Roman" panose="02020503050405090304" pitchFamily="18" charset="0"/>
              </a:rPr>
              <a:t>of the pathogen, </a:t>
            </a:r>
            <a:r>
              <a:rPr lang="en-US" sz="3200" dirty="0">
                <a:solidFill>
                  <a:srgbClr val="FF0000"/>
                </a:solidFill>
                <a:latin typeface="Times New Roman" panose="02020503050405090304" pitchFamily="18" charset="0"/>
                <a:cs typeface="Times New Roman" panose="02020503050405090304" pitchFamily="18" charset="0"/>
              </a:rPr>
              <a:t>and an adequate number </a:t>
            </a:r>
            <a:r>
              <a:rPr lang="en-US" sz="3200" dirty="0">
                <a:latin typeface="Times New Roman" panose="02020503050405090304" pitchFamily="18" charset="0"/>
                <a:cs typeface="Times New Roman" panose="02020503050405090304" pitchFamily="18" charset="0"/>
              </a:rPr>
              <a:t>of </a:t>
            </a:r>
            <a:r>
              <a:rPr lang="en-US" sz="3200" dirty="0" smtClean="0">
                <a:latin typeface="Times New Roman" panose="02020503050405090304" pitchFamily="18" charset="0"/>
                <a:cs typeface="Times New Roman" panose="02020503050405090304" pitchFamily="18" charset="0"/>
              </a:rPr>
              <a:t>specimens should </a:t>
            </a:r>
            <a:r>
              <a:rPr lang="en-US" sz="3200" dirty="0">
                <a:latin typeface="Times New Roman" panose="02020503050405090304" pitchFamily="18" charset="0"/>
                <a:cs typeface="Times New Roman" panose="02020503050405090304" pitchFamily="18" charset="0"/>
              </a:rPr>
              <a:t>be collected if the </a:t>
            </a:r>
            <a:r>
              <a:rPr lang="en-US" sz="3200" dirty="0">
                <a:solidFill>
                  <a:srgbClr val="FF0000"/>
                </a:solidFill>
                <a:latin typeface="Times New Roman" panose="02020503050405090304" pitchFamily="18" charset="0"/>
                <a:cs typeface="Times New Roman" panose="02020503050405090304" pitchFamily="18" charset="0"/>
              </a:rPr>
              <a:t>organism is transiently present </a:t>
            </a:r>
            <a:r>
              <a:rPr lang="en-US" sz="3200" dirty="0">
                <a:latin typeface="Times New Roman" panose="02020503050405090304" pitchFamily="18" charset="0"/>
                <a:cs typeface="Times New Roman" panose="02020503050405090304" pitchFamily="18" charset="0"/>
              </a:rPr>
              <a:t>(</a:t>
            </a:r>
            <a:r>
              <a:rPr lang="en-US" sz="3200" dirty="0">
                <a:solidFill>
                  <a:srgbClr val="00B0F0"/>
                </a:solidFill>
                <a:latin typeface="Times New Roman" panose="02020503050405090304" pitchFamily="18" charset="0"/>
                <a:cs typeface="Times New Roman" panose="02020503050405090304" pitchFamily="18" charset="0"/>
              </a:rPr>
              <a:t>i.e., </a:t>
            </a:r>
            <a:r>
              <a:rPr lang="en-US" sz="3200" dirty="0" smtClean="0">
                <a:solidFill>
                  <a:srgbClr val="00B0F0"/>
                </a:solidFill>
                <a:latin typeface="Times New Roman" panose="02020503050405090304" pitchFamily="18" charset="0"/>
                <a:cs typeface="Times New Roman" panose="02020503050405090304" pitchFamily="18" charset="0"/>
              </a:rPr>
              <a:t>blood cultures </a:t>
            </a:r>
            <a:r>
              <a:rPr lang="en-US" sz="3200" dirty="0">
                <a:solidFill>
                  <a:srgbClr val="00B0F0"/>
                </a:solidFill>
                <a:latin typeface="Times New Roman" panose="02020503050405090304" pitchFamily="18" charset="0"/>
                <a:cs typeface="Times New Roman" panose="02020503050405090304" pitchFamily="18" charset="0"/>
              </a:rPr>
              <a:t>for detection of bacteremia or </a:t>
            </a:r>
            <a:r>
              <a:rPr lang="en-US" sz="3200" dirty="0" err="1">
                <a:solidFill>
                  <a:srgbClr val="00B0F0"/>
                </a:solidFill>
                <a:latin typeface="Times New Roman" panose="02020503050405090304" pitchFamily="18" charset="0"/>
                <a:cs typeface="Times New Roman" panose="02020503050405090304" pitchFamily="18" charset="0"/>
              </a:rPr>
              <a:t>fungemia</a:t>
            </a:r>
            <a:r>
              <a:rPr lang="en-US" sz="3200"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1575881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pPr algn="just"/>
            <a:r>
              <a:rPr lang="en-US" dirty="0">
                <a:solidFill>
                  <a:srgbClr val="00B0F0"/>
                </a:solidFill>
                <a:latin typeface="Times New Roman" panose="02020503050405090304" pitchFamily="18" charset="0"/>
                <a:cs typeface="Times New Roman" panose="02020503050405090304" pitchFamily="18" charset="0"/>
              </a:rPr>
              <a:t>Microscopy is </a:t>
            </a:r>
            <a:r>
              <a:rPr lang="en-US" dirty="0" smtClean="0">
                <a:solidFill>
                  <a:srgbClr val="00B0F0"/>
                </a:solidFill>
                <a:latin typeface="Times New Roman" panose="02020503050405090304" pitchFamily="18" charset="0"/>
                <a:cs typeface="Times New Roman" panose="02020503050405090304" pitchFamily="18" charset="0"/>
              </a:rPr>
              <a:t>a </a:t>
            </a:r>
            <a:r>
              <a:rPr lang="en-US" dirty="0">
                <a:solidFill>
                  <a:srgbClr val="00B0F0"/>
                </a:solidFill>
                <a:latin typeface="Times New Roman" panose="02020503050405090304" pitchFamily="18" charset="0"/>
                <a:cs typeface="Times New Roman" panose="02020503050405090304" pitchFamily="18" charset="0"/>
              </a:rPr>
              <a:t>rapid but typically insensitive and nonspecific method </a:t>
            </a:r>
            <a:r>
              <a:rPr lang="en-US" dirty="0">
                <a:latin typeface="Times New Roman" panose="02020503050405090304" pitchFamily="18" charset="0"/>
                <a:cs typeface="Times New Roman" panose="02020503050405090304" pitchFamily="18" charset="0"/>
              </a:rPr>
              <a:t>for detection </a:t>
            </a:r>
            <a:r>
              <a:rPr lang="en-US" dirty="0" smtClean="0">
                <a:latin typeface="Times New Roman" panose="02020503050405090304" pitchFamily="18" charset="0"/>
                <a:cs typeface="Times New Roman" panose="02020503050405090304" pitchFamily="18" charset="0"/>
              </a:rPr>
              <a:t>of pathogens</a:t>
            </a:r>
            <a:r>
              <a:rPr lang="en-US" dirty="0">
                <a:latin typeface="Times New Roman" panose="02020503050405090304" pitchFamily="18" charset="0"/>
                <a:cs typeface="Times New Roman" panose="02020503050405090304" pitchFamily="18" charset="0"/>
              </a:rPr>
              <a:t>. Thus, </a:t>
            </a:r>
            <a:r>
              <a:rPr lang="en-US" dirty="0">
                <a:solidFill>
                  <a:srgbClr val="00B050"/>
                </a:solidFill>
                <a:latin typeface="Times New Roman" panose="02020503050405090304" pitchFamily="18" charset="0"/>
                <a:cs typeface="Times New Roman" panose="02020503050405090304" pitchFamily="18" charset="0"/>
              </a:rPr>
              <a:t>if the quantity of specimen is limited, the value </a:t>
            </a:r>
            <a:r>
              <a:rPr lang="en-US" dirty="0" smtClean="0">
                <a:solidFill>
                  <a:srgbClr val="00B050"/>
                </a:solidFill>
                <a:latin typeface="Times New Roman" panose="02020503050405090304" pitchFamily="18" charset="0"/>
                <a:cs typeface="Times New Roman" panose="02020503050405090304" pitchFamily="18" charset="0"/>
              </a:rPr>
              <a:t>of microscopy </a:t>
            </a:r>
            <a:r>
              <a:rPr lang="en-US" dirty="0">
                <a:solidFill>
                  <a:srgbClr val="00B050"/>
                </a:solidFill>
                <a:latin typeface="Times New Roman" panose="02020503050405090304" pitchFamily="18" charset="0"/>
                <a:cs typeface="Times New Roman" panose="02020503050405090304" pitchFamily="18" charset="0"/>
              </a:rPr>
              <a:t>must be balanced with the need for other diagnostic </a:t>
            </a:r>
            <a:r>
              <a:rPr lang="en-US" dirty="0" smtClean="0">
                <a:solidFill>
                  <a:srgbClr val="00B0F0"/>
                </a:solidFill>
                <a:latin typeface="Times New Roman" panose="02020503050405090304" pitchFamily="18" charset="0"/>
                <a:cs typeface="Times New Roman" panose="02020503050405090304" pitchFamily="18" charset="0"/>
              </a:rPr>
              <a:t>tests. If </a:t>
            </a:r>
            <a:r>
              <a:rPr lang="en-US" dirty="0">
                <a:solidFill>
                  <a:srgbClr val="00B0F0"/>
                </a:solidFill>
                <a:latin typeface="Times New Roman" panose="02020503050405090304" pitchFamily="18" charset="0"/>
                <a:cs typeface="Times New Roman" panose="02020503050405090304" pitchFamily="18" charset="0"/>
              </a:rPr>
              <a:t>microscopy is the primary </a:t>
            </a:r>
            <a:r>
              <a:rPr lang="en-US" dirty="0">
                <a:latin typeface="Times New Roman" panose="02020503050405090304" pitchFamily="18" charset="0"/>
                <a:cs typeface="Times New Roman" panose="02020503050405090304" pitchFamily="18" charset="0"/>
              </a:rPr>
              <a:t>diagnostic test (e.g., examination </a:t>
            </a:r>
            <a:r>
              <a:rPr lang="en-US" dirty="0" smtClean="0">
                <a:latin typeface="Times New Roman" panose="02020503050405090304" pitchFamily="18" charset="0"/>
                <a:cs typeface="Times New Roman" panose="02020503050405090304" pitchFamily="18" charset="0"/>
              </a:rPr>
              <a:t>of peripheral </a:t>
            </a:r>
            <a:r>
              <a:rPr lang="en-US" dirty="0">
                <a:latin typeface="Times New Roman" panose="02020503050405090304" pitchFamily="18" charset="0"/>
                <a:cs typeface="Times New Roman" panose="02020503050405090304" pitchFamily="18" charset="0"/>
              </a:rPr>
              <a:t>blood smears for plasmodia, </a:t>
            </a:r>
            <a:r>
              <a:rPr lang="en-US" i="1" dirty="0" err="1">
                <a:latin typeface="Times New Roman" panose="02020503050405090304" pitchFamily="18" charset="0"/>
                <a:cs typeface="Times New Roman" panose="02020503050405090304" pitchFamily="18" charset="0"/>
              </a:rPr>
              <a:t>Babesia</a:t>
            </a:r>
            <a:r>
              <a:rPr lang="en-US" i="1" dirty="0">
                <a:latin typeface="Times New Roman" panose="02020503050405090304" pitchFamily="18" charset="0"/>
                <a:cs typeface="Times New Roman" panose="02020503050405090304" pitchFamily="18" charset="0"/>
              </a:rPr>
              <a:t>, </a:t>
            </a:r>
            <a:r>
              <a:rPr lang="en-US" i="1" dirty="0" err="1">
                <a:latin typeface="Times New Roman" panose="02020503050405090304" pitchFamily="18" charset="0"/>
                <a:cs typeface="Times New Roman" panose="02020503050405090304" pitchFamily="18" charset="0"/>
              </a:rPr>
              <a:t>Borrelia</a:t>
            </a:r>
            <a:r>
              <a:rPr lang="en-US" dirty="0">
                <a:latin typeface="Times New Roman" panose="02020503050405090304" pitchFamily="18" charset="0"/>
                <a:cs typeface="Times New Roman" panose="02020503050405090304" pitchFamily="18" charset="0"/>
              </a:rPr>
              <a:t>), then </a:t>
            </a:r>
            <a:r>
              <a:rPr lang="en-US" dirty="0" smtClean="0">
                <a:latin typeface="Times New Roman" panose="02020503050405090304" pitchFamily="18" charset="0"/>
                <a:cs typeface="Times New Roman" panose="02020503050405090304" pitchFamily="18" charset="0"/>
              </a:rPr>
              <a:t>multiple specimens </a:t>
            </a:r>
            <a:r>
              <a:rPr lang="en-US" dirty="0">
                <a:latin typeface="Times New Roman" panose="02020503050405090304" pitchFamily="18" charset="0"/>
                <a:cs typeface="Times New Roman" panose="02020503050405090304" pitchFamily="18" charset="0"/>
              </a:rPr>
              <a:t>may need to be examined by using specialized </a:t>
            </a:r>
            <a:r>
              <a:rPr lang="en-US" dirty="0" smtClean="0">
                <a:latin typeface="Times New Roman" panose="02020503050405090304" pitchFamily="18" charset="0"/>
                <a:cs typeface="Times New Roman" panose="02020503050405090304" pitchFamily="18" charset="0"/>
              </a:rPr>
              <a:t>stains or </a:t>
            </a:r>
            <a:r>
              <a:rPr lang="en-US" dirty="0">
                <a:latin typeface="Times New Roman" panose="02020503050405090304" pitchFamily="18" charset="0"/>
                <a:cs typeface="Times New Roman" panose="02020503050405090304" pitchFamily="18" charset="0"/>
              </a:rPr>
              <a:t>microscopy techniques.</a:t>
            </a:r>
          </a:p>
        </p:txBody>
      </p:sp>
    </p:spTree>
    <p:extLst>
      <p:ext uri="{BB962C8B-B14F-4D97-AF65-F5344CB8AC3E}">
        <p14:creationId xmlns:p14="http://schemas.microsoft.com/office/powerpoint/2010/main" val="388224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solidFill>
                  <a:srgbClr val="00B0F0"/>
                </a:solidFill>
                <a:latin typeface="Times New Roman" panose="02020503050405090304" pitchFamily="18" charset="0"/>
                <a:cs typeface="Times New Roman" panose="02020503050405090304" pitchFamily="18" charset="0"/>
              </a:rPr>
              <a:t>Selection of the appropriate specimen </a:t>
            </a:r>
            <a:r>
              <a:rPr lang="en-US" sz="3200" dirty="0" smtClean="0">
                <a:solidFill>
                  <a:srgbClr val="00B0F0"/>
                </a:solidFill>
                <a:latin typeface="Times New Roman" panose="02020503050405090304" pitchFamily="18" charset="0"/>
                <a:cs typeface="Times New Roman" panose="02020503050405090304" pitchFamily="18" charset="0"/>
              </a:rPr>
              <a:t>for detection </a:t>
            </a:r>
            <a:r>
              <a:rPr lang="en-US" sz="3200" dirty="0">
                <a:solidFill>
                  <a:srgbClr val="00B0F0"/>
                </a:solidFill>
                <a:latin typeface="Times New Roman" panose="02020503050405090304" pitchFamily="18" charset="0"/>
                <a:cs typeface="Times New Roman" panose="02020503050405090304" pitchFamily="18" charset="0"/>
              </a:rPr>
              <a:t>of microbial antigens is determined by the suspected </a:t>
            </a:r>
            <a:r>
              <a:rPr lang="en-US" sz="3200" dirty="0" smtClean="0">
                <a:solidFill>
                  <a:srgbClr val="00B0F0"/>
                </a:solidFill>
                <a:latin typeface="Times New Roman" panose="02020503050405090304" pitchFamily="18" charset="0"/>
                <a:cs typeface="Times New Roman" panose="02020503050405090304" pitchFamily="18" charset="0"/>
              </a:rPr>
              <a:t>pathogen</a:t>
            </a:r>
            <a:r>
              <a:rPr lang="en-US" sz="3200" dirty="0" smtClean="0">
                <a:latin typeface="Times New Roman" panose="02020503050405090304" pitchFamily="18" charset="0"/>
                <a:cs typeface="Times New Roman" panose="02020503050405090304" pitchFamily="18" charset="0"/>
              </a:rPr>
              <a:t>. For </a:t>
            </a:r>
            <a:r>
              <a:rPr lang="en-US" sz="3200" dirty="0">
                <a:latin typeface="Times New Roman" panose="02020503050405090304" pitchFamily="18" charset="0"/>
                <a:cs typeface="Times New Roman" panose="02020503050405090304" pitchFamily="18" charset="0"/>
              </a:rPr>
              <a:t>example, cerebrospinal fluid (CSF) would be appropriate </a:t>
            </a:r>
            <a:r>
              <a:rPr lang="en-US" sz="3200" dirty="0" smtClean="0">
                <a:latin typeface="Times New Roman" panose="02020503050405090304" pitchFamily="18" charset="0"/>
                <a:cs typeface="Times New Roman" panose="02020503050405090304" pitchFamily="18" charset="0"/>
              </a:rPr>
              <a:t>for diagnosis </a:t>
            </a:r>
            <a:r>
              <a:rPr lang="en-US" sz="3200" dirty="0">
                <a:latin typeface="Times New Roman" panose="02020503050405090304" pitchFamily="18" charset="0"/>
                <a:cs typeface="Times New Roman" panose="02020503050405090304" pitchFamily="18" charset="0"/>
              </a:rPr>
              <a:t>of </a:t>
            </a:r>
            <a:r>
              <a:rPr lang="en-US" sz="3200" dirty="0" err="1">
                <a:solidFill>
                  <a:srgbClr val="00B0F0"/>
                </a:solidFill>
                <a:latin typeface="Times New Roman" panose="02020503050405090304" pitchFamily="18" charset="0"/>
                <a:cs typeface="Times New Roman" panose="02020503050405090304" pitchFamily="18" charset="0"/>
              </a:rPr>
              <a:t>cryptococcal</a:t>
            </a:r>
            <a:r>
              <a:rPr lang="en-US" sz="3200" dirty="0">
                <a:solidFill>
                  <a:srgbClr val="00B0F0"/>
                </a:solidFill>
                <a:latin typeface="Times New Roman" panose="02020503050405090304" pitchFamily="18" charset="0"/>
                <a:cs typeface="Times New Roman" panose="02020503050405090304" pitchFamily="18" charset="0"/>
              </a:rPr>
              <a:t> meningitis</a:t>
            </a:r>
            <a:r>
              <a:rPr lang="en-US" sz="3200" dirty="0">
                <a:latin typeface="Times New Roman" panose="02020503050405090304" pitchFamily="18" charset="0"/>
                <a:cs typeface="Times New Roman" panose="02020503050405090304" pitchFamily="18" charset="0"/>
              </a:rPr>
              <a:t>, but both CSF and urine </a:t>
            </a:r>
            <a:r>
              <a:rPr lang="en-US" sz="3200" dirty="0" smtClean="0">
                <a:latin typeface="Times New Roman" panose="02020503050405090304" pitchFamily="18" charset="0"/>
                <a:cs typeface="Times New Roman" panose="02020503050405090304" pitchFamily="18" charset="0"/>
              </a:rPr>
              <a:t>should be </a:t>
            </a:r>
            <a:r>
              <a:rPr lang="en-US" sz="3200" dirty="0">
                <a:latin typeface="Times New Roman" panose="02020503050405090304" pitchFamily="18" charset="0"/>
                <a:cs typeface="Times New Roman" panose="02020503050405090304" pitchFamily="18" charset="0"/>
              </a:rPr>
              <a:t>collected for diagnosis of </a:t>
            </a:r>
            <a:r>
              <a:rPr lang="en-US" sz="3200" dirty="0">
                <a:solidFill>
                  <a:srgbClr val="00B0F0"/>
                </a:solidFill>
                <a:latin typeface="Times New Roman" panose="02020503050405090304" pitchFamily="18" charset="0"/>
                <a:cs typeface="Times New Roman" panose="02020503050405090304" pitchFamily="18" charset="0"/>
              </a:rPr>
              <a:t>pneumococcal meningitis</a:t>
            </a:r>
            <a:r>
              <a:rPr lang="en-US" sz="3200" dirty="0">
                <a:latin typeface="Times New Roman" panose="02020503050405090304" pitchFamily="18" charset="0"/>
                <a:cs typeface="Times New Roman" panose="02020503050405090304" pitchFamily="18" charset="0"/>
              </a:rPr>
              <a:t>. Likewise, </a:t>
            </a:r>
            <a:r>
              <a:rPr lang="en-US" sz="3200" dirty="0" smtClean="0">
                <a:latin typeface="Times New Roman" panose="02020503050405090304" pitchFamily="18" charset="0"/>
                <a:cs typeface="Times New Roman" panose="02020503050405090304" pitchFamily="18" charset="0"/>
              </a:rPr>
              <a:t>the optimum </a:t>
            </a:r>
            <a:r>
              <a:rPr lang="en-US" sz="3200" dirty="0">
                <a:latin typeface="Times New Roman" panose="02020503050405090304" pitchFamily="18" charset="0"/>
                <a:cs typeface="Times New Roman" panose="02020503050405090304" pitchFamily="18" charset="0"/>
              </a:rPr>
              <a:t>specimens </a:t>
            </a:r>
            <a:r>
              <a:rPr lang="en-US" sz="3200" dirty="0">
                <a:solidFill>
                  <a:srgbClr val="00B0F0"/>
                </a:solidFill>
                <a:latin typeface="Times New Roman" panose="02020503050405090304" pitchFamily="18" charset="0"/>
                <a:cs typeface="Times New Roman" panose="02020503050405090304" pitchFamily="18" charset="0"/>
              </a:rPr>
              <a:t>for diagnosis of </a:t>
            </a:r>
            <a:r>
              <a:rPr lang="en-US" sz="3200" i="1" dirty="0">
                <a:solidFill>
                  <a:srgbClr val="00B0F0"/>
                </a:solidFill>
                <a:latin typeface="Times New Roman" panose="02020503050405090304" pitchFamily="18" charset="0"/>
                <a:cs typeface="Times New Roman" panose="02020503050405090304" pitchFamily="18" charset="0"/>
              </a:rPr>
              <a:t>Legionella </a:t>
            </a:r>
            <a:r>
              <a:rPr lang="en-US" sz="3200" dirty="0">
                <a:solidFill>
                  <a:srgbClr val="00B0F0"/>
                </a:solidFill>
                <a:latin typeface="Times New Roman" panose="02020503050405090304" pitchFamily="18" charset="0"/>
                <a:cs typeface="Times New Roman" panose="02020503050405090304" pitchFamily="18" charset="0"/>
              </a:rPr>
              <a:t>pneumonia are </a:t>
            </a:r>
            <a:r>
              <a:rPr lang="en-US" sz="3200" dirty="0" smtClean="0">
                <a:solidFill>
                  <a:srgbClr val="00B0F0"/>
                </a:solidFill>
                <a:latin typeface="Times New Roman" panose="02020503050405090304" pitchFamily="18" charset="0"/>
                <a:cs typeface="Times New Roman" panose="02020503050405090304" pitchFamily="18" charset="0"/>
              </a:rPr>
              <a:t>bronchial lavage </a:t>
            </a:r>
            <a:r>
              <a:rPr lang="en-US" sz="3200" dirty="0">
                <a:solidFill>
                  <a:srgbClr val="00B0F0"/>
                </a:solidFill>
                <a:latin typeface="Times New Roman" panose="02020503050405090304" pitchFamily="18" charset="0"/>
                <a:cs typeface="Times New Roman" panose="02020503050405090304" pitchFamily="18" charset="0"/>
              </a:rPr>
              <a:t>for culture and urine for antigen testing</a:t>
            </a:r>
          </a:p>
        </p:txBody>
      </p:sp>
    </p:spTree>
    <p:extLst>
      <p:ext uri="{BB962C8B-B14F-4D97-AF65-F5344CB8AC3E}">
        <p14:creationId xmlns:p14="http://schemas.microsoft.com/office/powerpoint/2010/main" val="2729758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solidFill>
                  <a:srgbClr val="FF0000"/>
                </a:solidFill>
                <a:effectLst>
                  <a:outerShdw blurRad="38100" dist="38100" dir="2700000" algn="tl">
                    <a:srgbClr val="000000">
                      <a:alpha val="43137"/>
                    </a:srgbClr>
                  </a:outerShdw>
                </a:effectLst>
                <a:latin typeface="Times New Roman" panose="02020503050405090304" pitchFamily="18" charset="0"/>
                <a:cs typeface="Times New Roman" panose="02020503050405090304" pitchFamily="18" charset="0"/>
              </a:rPr>
              <a:t>Serologic tests </a:t>
            </a:r>
            <a:r>
              <a:rPr lang="en-US" sz="3200" dirty="0" smtClean="0">
                <a:latin typeface="Times New Roman" panose="02020503050405090304" pitchFamily="18" charset="0"/>
                <a:cs typeface="Times New Roman" panose="02020503050405090304" pitchFamily="18" charset="0"/>
              </a:rPr>
              <a:t>are useful </a:t>
            </a:r>
            <a:r>
              <a:rPr lang="en-US" sz="3200" dirty="0">
                <a:latin typeface="Times New Roman" panose="02020503050405090304" pitchFamily="18" charset="0"/>
                <a:cs typeface="Times New Roman" panose="02020503050405090304" pitchFamily="18" charset="0"/>
              </a:rPr>
              <a:t>if the collection of blood is properly timed to coincide with </a:t>
            </a:r>
            <a:r>
              <a:rPr lang="en-US" sz="3200" dirty="0" smtClean="0">
                <a:latin typeface="Times New Roman" panose="02020503050405090304" pitchFamily="18" charset="0"/>
                <a:cs typeface="Times New Roman" panose="02020503050405090304" pitchFamily="18" charset="0"/>
              </a:rPr>
              <a:t>the peak </a:t>
            </a:r>
            <a:r>
              <a:rPr lang="en-US" sz="3200" dirty="0">
                <a:latin typeface="Times New Roman" panose="02020503050405090304" pitchFamily="18" charset="0"/>
                <a:cs typeface="Times New Roman" panose="02020503050405090304" pitchFamily="18" charset="0"/>
              </a:rPr>
              <a:t>level of antibodies or to demonstrate </a:t>
            </a:r>
            <a:r>
              <a:rPr lang="en-US" sz="3200" dirty="0">
                <a:solidFill>
                  <a:srgbClr val="00B0F0"/>
                </a:solidFill>
                <a:latin typeface="Times New Roman" panose="02020503050405090304" pitchFamily="18" charset="0"/>
                <a:cs typeface="Times New Roman" panose="02020503050405090304" pitchFamily="18" charset="0"/>
              </a:rPr>
              <a:t>a </a:t>
            </a:r>
            <a:r>
              <a:rPr lang="en-US" sz="3200" dirty="0" smtClean="0">
                <a:solidFill>
                  <a:srgbClr val="00B0F0"/>
                </a:solidFill>
                <a:latin typeface="Times New Roman" panose="02020503050405090304" pitchFamily="18" charset="0"/>
                <a:cs typeface="Times New Roman" panose="02020503050405090304" pitchFamily="18" charset="0"/>
              </a:rPr>
              <a:t>significant </a:t>
            </a:r>
            <a:r>
              <a:rPr lang="en-US" sz="3200" dirty="0">
                <a:solidFill>
                  <a:srgbClr val="00B0F0"/>
                </a:solidFill>
                <a:latin typeface="Times New Roman" panose="02020503050405090304" pitchFamily="18" charset="0"/>
                <a:cs typeface="Times New Roman" panose="02020503050405090304" pitchFamily="18" charset="0"/>
              </a:rPr>
              <a:t>rise in antibodies</a:t>
            </a:r>
            <a:r>
              <a:rPr lang="en-US" sz="3200" dirty="0" smtClean="0">
                <a:latin typeface="Times New Roman" panose="02020503050405090304" pitchFamily="18" charset="0"/>
                <a:cs typeface="Times New Roman" panose="02020503050405090304" pitchFamily="18" charset="0"/>
              </a:rPr>
              <a:t>. Because </a:t>
            </a:r>
            <a:r>
              <a:rPr lang="en-US" sz="3200" dirty="0">
                <a:latin typeface="Times New Roman" panose="02020503050405090304" pitchFamily="18" charset="0"/>
                <a:cs typeface="Times New Roman" panose="02020503050405090304" pitchFamily="18" charset="0"/>
              </a:rPr>
              <a:t>these levels can vary for different pathogens, </a:t>
            </a:r>
            <a:r>
              <a:rPr lang="en-US" sz="3200" dirty="0" smtClean="0">
                <a:latin typeface="Times New Roman" panose="02020503050405090304" pitchFamily="18" charset="0"/>
                <a:cs typeface="Times New Roman" panose="02020503050405090304" pitchFamily="18" charset="0"/>
              </a:rPr>
              <a:t>collections of </a:t>
            </a:r>
            <a:r>
              <a:rPr lang="en-US" sz="3200" dirty="0">
                <a:latin typeface="Times New Roman" panose="02020503050405090304" pitchFamily="18" charset="0"/>
                <a:cs typeface="Times New Roman" panose="02020503050405090304" pitchFamily="18" charset="0"/>
              </a:rPr>
              <a:t>samples should be </a:t>
            </a:r>
            <a:r>
              <a:rPr lang="en-US" sz="3200" dirty="0">
                <a:solidFill>
                  <a:srgbClr val="00B0F0"/>
                </a:solidFill>
                <a:latin typeface="Times New Roman" panose="02020503050405090304" pitchFamily="18" charset="0"/>
                <a:cs typeface="Times New Roman" panose="02020503050405090304" pitchFamily="18" charset="0"/>
              </a:rPr>
              <a:t>coordinated carefully to optimize </a:t>
            </a:r>
            <a:r>
              <a:rPr lang="en-US" sz="3200" dirty="0">
                <a:latin typeface="Times New Roman" panose="02020503050405090304" pitchFamily="18" charset="0"/>
                <a:cs typeface="Times New Roman" panose="02020503050405090304" pitchFamily="18" charset="0"/>
              </a:rPr>
              <a:t>their </a:t>
            </a:r>
            <a:r>
              <a:rPr lang="en-US" sz="3200" dirty="0" smtClean="0">
                <a:latin typeface="Times New Roman" panose="02020503050405090304" pitchFamily="18" charset="0"/>
                <a:cs typeface="Times New Roman" panose="02020503050405090304" pitchFamily="18" charset="0"/>
              </a:rPr>
              <a:t>usefulness </a:t>
            </a:r>
            <a:r>
              <a:rPr lang="en-US" sz="3200" dirty="0">
                <a:latin typeface="Times New Roman" panose="02020503050405090304" pitchFamily="18" charset="0"/>
                <a:cs typeface="Times New Roman" panose="02020503050405090304" pitchFamily="18" charset="0"/>
              </a:rPr>
              <a:t>and not as an afterthought when confronted with initial negative tests.</a:t>
            </a:r>
          </a:p>
        </p:txBody>
      </p:sp>
    </p:spTree>
    <p:extLst>
      <p:ext uri="{BB962C8B-B14F-4D97-AF65-F5344CB8AC3E}">
        <p14:creationId xmlns:p14="http://schemas.microsoft.com/office/powerpoint/2010/main" val="325397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r>
              <a:rPr lang="en-US" sz="3200" dirty="0">
                <a:solidFill>
                  <a:srgbClr val="FF0000"/>
                </a:solidFill>
                <a:latin typeface="Times New Roman" panose="02020503050405090304" pitchFamily="18" charset="0"/>
                <a:cs typeface="Times New Roman" panose="02020503050405090304" pitchFamily="18" charset="0"/>
              </a:rPr>
              <a:t>Transport of specimens </a:t>
            </a:r>
            <a:r>
              <a:rPr lang="en-US" sz="3200" dirty="0">
                <a:latin typeface="Times New Roman" panose="02020503050405090304" pitchFamily="18" charset="0"/>
                <a:cs typeface="Times New Roman" panose="02020503050405090304" pitchFamily="18" charset="0"/>
              </a:rPr>
              <a:t>to the microbiology laboratory must </a:t>
            </a:r>
            <a:r>
              <a:rPr lang="en-US" sz="3200" dirty="0" smtClean="0">
                <a:latin typeface="Times New Roman" panose="02020503050405090304" pitchFamily="18" charset="0"/>
                <a:cs typeface="Times New Roman" panose="02020503050405090304" pitchFamily="18" charset="0"/>
              </a:rPr>
              <a:t>be </a:t>
            </a:r>
            <a:r>
              <a:rPr lang="en-US" sz="3200" dirty="0" smtClean="0">
                <a:solidFill>
                  <a:srgbClr val="00B0F0"/>
                </a:solidFill>
                <a:latin typeface="Times New Roman" panose="02020503050405090304" pitchFamily="18" charset="0"/>
                <a:cs typeface="Times New Roman" panose="02020503050405090304" pitchFamily="18" charset="0"/>
              </a:rPr>
              <a:t>done </a:t>
            </a:r>
            <a:r>
              <a:rPr lang="en-US" sz="3200" dirty="0">
                <a:solidFill>
                  <a:srgbClr val="00B0F0"/>
                </a:solidFill>
                <a:latin typeface="Times New Roman" panose="02020503050405090304" pitchFamily="18" charset="0"/>
                <a:cs typeface="Times New Roman" panose="02020503050405090304" pitchFamily="18" charset="0"/>
              </a:rPr>
              <a:t>in a timely fashion</a:t>
            </a:r>
            <a:r>
              <a:rPr lang="en-US" sz="3200" dirty="0">
                <a:latin typeface="Times New Roman" panose="02020503050405090304" pitchFamily="18" charset="0"/>
                <a:cs typeface="Times New Roman" panose="02020503050405090304" pitchFamily="18" charset="0"/>
              </a:rPr>
              <a:t>, which is particularly important in the </a:t>
            </a:r>
            <a:r>
              <a:rPr lang="en-US" sz="3200" dirty="0" smtClean="0">
                <a:latin typeface="Times New Roman" panose="02020503050405090304" pitchFamily="18" charset="0"/>
                <a:cs typeface="Times New Roman" panose="02020503050405090304" pitchFamily="18" charset="0"/>
              </a:rPr>
              <a:t>handling of </a:t>
            </a:r>
            <a:r>
              <a:rPr lang="en-US" sz="3200" dirty="0">
                <a:solidFill>
                  <a:srgbClr val="00B0F0"/>
                </a:solidFill>
                <a:latin typeface="Times New Roman" panose="02020503050405090304" pitchFamily="18" charset="0"/>
                <a:cs typeface="Times New Roman" panose="02020503050405090304" pitchFamily="18" charset="0"/>
              </a:rPr>
              <a:t>urgent requests</a:t>
            </a:r>
            <a:r>
              <a:rPr lang="en-US" sz="3200" dirty="0">
                <a:latin typeface="Times New Roman" panose="02020503050405090304" pitchFamily="18" charset="0"/>
                <a:cs typeface="Times New Roman" panose="02020503050405090304" pitchFamily="18" charset="0"/>
              </a:rPr>
              <a:t>. The laboratory should determine in </a:t>
            </a:r>
            <a:r>
              <a:rPr lang="en-US" sz="3200" dirty="0" smtClean="0">
                <a:latin typeface="Times New Roman" panose="02020503050405090304" pitchFamily="18" charset="0"/>
                <a:cs typeface="Times New Roman" panose="02020503050405090304" pitchFamily="18" charset="0"/>
              </a:rPr>
              <a:t>what manner </a:t>
            </a:r>
            <a:r>
              <a:rPr lang="en-US" sz="3200" dirty="0">
                <a:solidFill>
                  <a:srgbClr val="00B0F0"/>
                </a:solidFill>
                <a:latin typeface="Times New Roman" panose="02020503050405090304" pitchFamily="18" charset="0"/>
                <a:cs typeface="Times New Roman" panose="02020503050405090304" pitchFamily="18" charset="0"/>
              </a:rPr>
              <a:t>and how often specimens should be delivered and </a:t>
            </a:r>
            <a:r>
              <a:rPr lang="en-US" sz="3200" dirty="0" smtClean="0">
                <a:solidFill>
                  <a:srgbClr val="00B0F0"/>
                </a:solidFill>
                <a:latin typeface="Times New Roman" panose="02020503050405090304" pitchFamily="18" charset="0"/>
                <a:cs typeface="Times New Roman" panose="02020503050405090304" pitchFamily="18" charset="0"/>
              </a:rPr>
              <a:t>should periodically </a:t>
            </a:r>
            <a:r>
              <a:rPr lang="en-US" sz="3200" dirty="0">
                <a:latin typeface="Times New Roman" panose="02020503050405090304" pitchFamily="18" charset="0"/>
                <a:cs typeface="Times New Roman" panose="02020503050405090304" pitchFamily="18" charset="0"/>
              </a:rPr>
              <a:t>monitor this process to make sure that delivery to </a:t>
            </a:r>
            <a:r>
              <a:rPr lang="en-US" sz="3200" dirty="0" smtClean="0">
                <a:latin typeface="Times New Roman" panose="02020503050405090304" pitchFamily="18" charset="0"/>
                <a:cs typeface="Times New Roman" panose="02020503050405090304" pitchFamily="18" charset="0"/>
              </a:rPr>
              <a:t>the laboratory </a:t>
            </a:r>
            <a:r>
              <a:rPr lang="en-US" sz="3200" dirty="0">
                <a:latin typeface="Times New Roman" panose="02020503050405090304" pitchFamily="18" charset="0"/>
                <a:cs typeface="Times New Roman" panose="02020503050405090304" pitchFamily="18" charset="0"/>
              </a:rPr>
              <a:t>is occurring as expected.</a:t>
            </a:r>
          </a:p>
        </p:txBody>
      </p:sp>
    </p:spTree>
    <p:extLst>
      <p:ext uri="{BB962C8B-B14F-4D97-AF65-F5344CB8AC3E}">
        <p14:creationId xmlns:p14="http://schemas.microsoft.com/office/powerpoint/2010/main" val="651172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normAutofit/>
          </a:bodyPr>
          <a:lstStyle/>
          <a:p>
            <a:pPr algn="just"/>
            <a:r>
              <a:rPr lang="en-US" dirty="0">
                <a:latin typeface="Times New Roman" panose="02020503050405090304" pitchFamily="18" charset="0"/>
                <a:cs typeface="Times New Roman" panose="02020503050405090304" pitchFamily="18" charset="0"/>
              </a:rPr>
              <a:t>It is important to include, with </a:t>
            </a:r>
            <a:r>
              <a:rPr lang="en-US" dirty="0" smtClean="0">
                <a:latin typeface="Times New Roman" panose="02020503050405090304" pitchFamily="18" charset="0"/>
                <a:cs typeface="Times New Roman" panose="02020503050405090304" pitchFamily="18" charset="0"/>
              </a:rPr>
              <a:t>the time </a:t>
            </a:r>
            <a:r>
              <a:rPr lang="en-US" dirty="0">
                <a:latin typeface="Times New Roman" panose="02020503050405090304" pitchFamily="18" charset="0"/>
                <a:cs typeface="Times New Roman" panose="02020503050405090304" pitchFamily="18" charset="0"/>
              </a:rPr>
              <a:t>required to transport a specimen to the laboratory, </a:t>
            </a:r>
            <a:r>
              <a:rPr lang="en-US" dirty="0">
                <a:solidFill>
                  <a:srgbClr val="00B0F0"/>
                </a:solidFill>
                <a:latin typeface="Times New Roman" panose="02020503050405090304" pitchFamily="18" charset="0"/>
                <a:cs typeface="Times New Roman" panose="02020503050405090304" pitchFamily="18" charset="0"/>
              </a:rPr>
              <a:t>the </a:t>
            </a:r>
            <a:r>
              <a:rPr lang="en-US" dirty="0" smtClean="0">
                <a:solidFill>
                  <a:srgbClr val="00B0F0"/>
                </a:solidFill>
                <a:latin typeface="Times New Roman" panose="02020503050405090304" pitchFamily="18" charset="0"/>
                <a:cs typeface="Times New Roman" panose="02020503050405090304" pitchFamily="18" charset="0"/>
              </a:rPr>
              <a:t>delays between </a:t>
            </a:r>
            <a:r>
              <a:rPr lang="en-US" dirty="0">
                <a:solidFill>
                  <a:srgbClr val="00B0F0"/>
                </a:solidFill>
                <a:latin typeface="Times New Roman" panose="02020503050405090304" pitchFamily="18" charset="0"/>
                <a:cs typeface="Times New Roman" panose="02020503050405090304" pitchFamily="18" charset="0"/>
              </a:rPr>
              <a:t>collection of the specimen and shipment to the laboratory </a:t>
            </a:r>
            <a:r>
              <a:rPr lang="en-US" dirty="0" smtClean="0">
                <a:solidFill>
                  <a:srgbClr val="00B0F0"/>
                </a:solidFill>
                <a:latin typeface="Times New Roman" panose="02020503050405090304" pitchFamily="18" charset="0"/>
                <a:cs typeface="Times New Roman" panose="02020503050405090304" pitchFamily="18" charset="0"/>
              </a:rPr>
              <a:t>and the </a:t>
            </a:r>
            <a:r>
              <a:rPr lang="en-US" dirty="0">
                <a:solidFill>
                  <a:srgbClr val="00B0F0"/>
                </a:solidFill>
                <a:latin typeface="Times New Roman" panose="02020503050405090304" pitchFamily="18" charset="0"/>
                <a:cs typeface="Times New Roman" panose="02020503050405090304" pitchFamily="18" charset="0"/>
              </a:rPr>
              <a:t>time between receipt of the specimen in the laboratory and </a:t>
            </a:r>
            <a:r>
              <a:rPr lang="en-US" dirty="0" smtClean="0">
                <a:solidFill>
                  <a:srgbClr val="00B0F0"/>
                </a:solidFill>
                <a:latin typeface="Times New Roman" panose="02020503050405090304" pitchFamily="18" charset="0"/>
                <a:cs typeface="Times New Roman" panose="02020503050405090304" pitchFamily="18" charset="0"/>
              </a:rPr>
              <a:t>laboratory processing</a:t>
            </a:r>
            <a:r>
              <a:rPr lang="en-US" dirty="0">
                <a:latin typeface="Times New Roman" panose="02020503050405090304" pitchFamily="18" charset="0"/>
                <a:cs typeface="Times New Roman" panose="02020503050405090304" pitchFamily="18" charset="0"/>
              </a:rPr>
              <a:t>. Efforts to minimize transit time (e.g., use of </a:t>
            </a:r>
            <a:r>
              <a:rPr lang="en-US" dirty="0" smtClean="0">
                <a:latin typeface="Times New Roman" panose="02020503050405090304" pitchFamily="18" charset="0"/>
                <a:cs typeface="Times New Roman" panose="02020503050405090304" pitchFamily="18" charset="0"/>
              </a:rPr>
              <a:t>pneumatic tube </a:t>
            </a:r>
            <a:r>
              <a:rPr lang="en-US" dirty="0">
                <a:latin typeface="Times New Roman" panose="02020503050405090304" pitchFamily="18" charset="0"/>
                <a:cs typeface="Times New Roman" panose="02020503050405090304" pitchFamily="18" charset="0"/>
              </a:rPr>
              <a:t>systems) are wasted if there are significant delays after </a:t>
            </a:r>
            <a:r>
              <a:rPr lang="en-US" dirty="0" smtClean="0">
                <a:latin typeface="Times New Roman" panose="02020503050405090304" pitchFamily="18" charset="0"/>
                <a:cs typeface="Times New Roman" panose="02020503050405090304" pitchFamily="18" charset="0"/>
              </a:rPr>
              <a:t>collection or </a:t>
            </a:r>
            <a:r>
              <a:rPr lang="en-US" dirty="0">
                <a:latin typeface="Times New Roman" panose="02020503050405090304" pitchFamily="18" charset="0"/>
                <a:cs typeface="Times New Roman" panose="02020503050405090304" pitchFamily="18" charset="0"/>
              </a:rPr>
              <a:t>receipt in the laboratory</a:t>
            </a:r>
            <a:r>
              <a:rPr lang="en-US" dirty="0"/>
              <a:t>.</a:t>
            </a:r>
          </a:p>
        </p:txBody>
      </p:sp>
    </p:spTree>
    <p:extLst>
      <p:ext uri="{BB962C8B-B14F-4D97-AF65-F5344CB8AC3E}">
        <p14:creationId xmlns:p14="http://schemas.microsoft.com/office/powerpoint/2010/main" val="383417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a:t>
            </a:r>
            <a:endParaRPr lang="en-US" dirty="0"/>
          </a:p>
        </p:txBody>
      </p:sp>
      <p:sp>
        <p:nvSpPr>
          <p:cNvPr id="3" name="Content Placeholder 2"/>
          <p:cNvSpPr>
            <a:spLocks noGrp="1"/>
          </p:cNvSpPr>
          <p:nvPr>
            <p:ph idx="1"/>
          </p:nvPr>
        </p:nvSpPr>
        <p:spPr/>
        <p:txBody>
          <a:bodyPr>
            <a:noAutofit/>
          </a:bodyPr>
          <a:lstStyle/>
          <a:p>
            <a:pPr marL="0" indent="0" algn="just">
              <a:buNone/>
            </a:pPr>
            <a:r>
              <a:rPr lang="en-US" sz="3600" dirty="0">
                <a:latin typeface="Times New Roman" panose="02020503050405090304" pitchFamily="18" charset="0"/>
                <a:cs typeface="Times New Roman" panose="02020503050405090304" pitchFamily="18" charset="0"/>
              </a:rPr>
              <a:t>In addition</a:t>
            </a:r>
            <a:r>
              <a:rPr lang="en-US" sz="3600" dirty="0" smtClean="0">
                <a:latin typeface="Times New Roman" panose="02020503050405090304" pitchFamily="18" charset="0"/>
                <a:cs typeface="Times New Roman" panose="02020503050405090304" pitchFamily="18" charset="0"/>
              </a:rPr>
              <a:t>, </a:t>
            </a:r>
            <a:r>
              <a:rPr lang="en-US" sz="3600" dirty="0" smtClean="0">
                <a:solidFill>
                  <a:srgbClr val="FF0000"/>
                </a:solidFill>
                <a:latin typeface="Times New Roman" panose="02020503050405090304" pitchFamily="18" charset="0"/>
                <a:cs typeface="Times New Roman" panose="02020503050405090304" pitchFamily="18" charset="0"/>
              </a:rPr>
              <a:t>these </a:t>
            </a:r>
            <a:r>
              <a:rPr lang="en-US" sz="3600" dirty="0">
                <a:solidFill>
                  <a:srgbClr val="FF0000"/>
                </a:solidFill>
                <a:latin typeface="Times New Roman" panose="02020503050405090304" pitchFamily="18" charset="0"/>
                <a:cs typeface="Times New Roman" panose="02020503050405090304" pitchFamily="18" charset="0"/>
              </a:rPr>
              <a:t>changes </a:t>
            </a:r>
            <a:r>
              <a:rPr lang="en-US" sz="3600" dirty="0">
                <a:latin typeface="Times New Roman" panose="02020503050405090304" pitchFamily="18" charset="0"/>
                <a:cs typeface="Times New Roman" panose="02020503050405090304" pitchFamily="18" charset="0"/>
              </a:rPr>
              <a:t>potentially increase the time b</a:t>
            </a:r>
            <a:r>
              <a:rPr lang="en-US" sz="3600" dirty="0">
                <a:solidFill>
                  <a:srgbClr val="0070C0"/>
                </a:solidFill>
                <a:latin typeface="Times New Roman" panose="02020503050405090304" pitchFamily="18" charset="0"/>
                <a:cs typeface="Times New Roman" panose="02020503050405090304" pitchFamily="18" charset="0"/>
              </a:rPr>
              <a:t>etween specimen </a:t>
            </a:r>
            <a:r>
              <a:rPr lang="en-US" sz="3600" dirty="0" smtClean="0">
                <a:solidFill>
                  <a:srgbClr val="0070C0"/>
                </a:solidFill>
                <a:latin typeface="Times New Roman" panose="02020503050405090304" pitchFamily="18" charset="0"/>
                <a:cs typeface="Times New Roman" panose="02020503050405090304" pitchFamily="18" charset="0"/>
              </a:rPr>
              <a:t>collection and </a:t>
            </a:r>
            <a:r>
              <a:rPr lang="en-US" sz="3600" dirty="0">
                <a:solidFill>
                  <a:srgbClr val="0070C0"/>
                </a:solidFill>
                <a:latin typeface="Times New Roman" panose="02020503050405090304" pitchFamily="18" charset="0"/>
                <a:cs typeface="Times New Roman" panose="02020503050405090304" pitchFamily="18" charset="0"/>
              </a:rPr>
              <a:t>laboratory processing, compromising the specimen </a:t>
            </a:r>
            <a:r>
              <a:rPr lang="en-US" sz="3600" dirty="0" smtClean="0">
                <a:solidFill>
                  <a:srgbClr val="0070C0"/>
                </a:solidFill>
                <a:latin typeface="Times New Roman" panose="02020503050405090304" pitchFamily="18" charset="0"/>
                <a:cs typeface="Times New Roman" panose="02020503050405090304" pitchFamily="18" charset="0"/>
              </a:rPr>
              <a:t>integrity and </a:t>
            </a:r>
            <a:r>
              <a:rPr lang="en-US" sz="3600" dirty="0">
                <a:solidFill>
                  <a:srgbClr val="0070C0"/>
                </a:solidFill>
                <a:latin typeface="Times New Roman" panose="02020503050405090304" pitchFamily="18" charset="0"/>
                <a:cs typeface="Times New Roman" panose="02020503050405090304" pitchFamily="18" charset="0"/>
              </a:rPr>
              <a:t>delaying the availability of critical test results</a:t>
            </a:r>
            <a:r>
              <a:rPr lang="en-US" sz="3600" dirty="0">
                <a:latin typeface="Times New Roman" panose="02020503050405090304" pitchFamily="18" charset="0"/>
                <a:cs typeface="Times New Roman" panose="02020503050405090304" pitchFamily="18" charset="0"/>
              </a:rPr>
              <a:t>. These changes, </a:t>
            </a:r>
            <a:r>
              <a:rPr lang="en-US" sz="3600" dirty="0" smtClean="0">
                <a:latin typeface="Times New Roman" panose="02020503050405090304" pitchFamily="18" charset="0"/>
                <a:cs typeface="Times New Roman" panose="02020503050405090304" pitchFamily="18" charset="0"/>
              </a:rPr>
              <a:t>along with other cost-cutting measures</a:t>
            </a:r>
            <a:r>
              <a:rPr lang="en-US" sz="3600" dirty="0" smtClean="0">
                <a:solidFill>
                  <a:srgbClr val="0070C0"/>
                </a:solidFill>
                <a:latin typeface="Times New Roman" panose="02020503050405090304" pitchFamily="18" charset="0"/>
                <a:cs typeface="Times New Roman" panose="02020503050405090304" pitchFamily="18" charset="0"/>
              </a:rPr>
              <a:t>, make it even more important that the infectious diseases physician and the microbiologist work together.</a:t>
            </a:r>
            <a:r>
              <a:rPr lang="en-US" sz="3600" dirty="0" smtClean="0">
                <a:latin typeface="Times New Roman" panose="02020503050405090304" pitchFamily="18" charset="0"/>
                <a:cs typeface="Times New Roman" panose="02020503050405090304" pitchFamily="18" charset="0"/>
              </a:rPr>
              <a:t> The following expectations regarding the microbiologist’s and the clinician’s responsibilities </a:t>
            </a:r>
            <a:r>
              <a:rPr lang="en-US" sz="3600" dirty="0">
                <a:latin typeface="Times New Roman" panose="02020503050405090304" pitchFamily="18" charset="0"/>
                <a:cs typeface="Times New Roman" panose="02020503050405090304" pitchFamily="18" charset="0"/>
              </a:rPr>
              <a:t>should be recognized and </a:t>
            </a:r>
            <a:r>
              <a:rPr lang="en-US" sz="3600" dirty="0" smtClean="0">
                <a:latin typeface="Times New Roman" panose="02020503050405090304" pitchFamily="18" charset="0"/>
                <a:cs typeface="Times New Roman" panose="02020503050405090304" pitchFamily="18" charset="0"/>
              </a:rPr>
              <a:t>addressed.</a:t>
            </a:r>
            <a:endParaRPr lang="en-US" sz="36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460883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503050405090304" pitchFamily="18" charset="0"/>
                <a:cs typeface="Times New Roman" panose="02020503050405090304" pitchFamily="18" charset="0"/>
              </a:rPr>
              <a:t>Continue…</a:t>
            </a:r>
            <a:endParaRPr lang="en-US" dirty="0"/>
          </a:p>
        </p:txBody>
      </p:sp>
      <p:sp>
        <p:nvSpPr>
          <p:cNvPr id="3" name="Content Placeholder 2"/>
          <p:cNvSpPr>
            <a:spLocks noGrp="1"/>
          </p:cNvSpPr>
          <p:nvPr>
            <p:ph idx="1"/>
          </p:nvPr>
        </p:nvSpPr>
        <p:spPr/>
        <p:txBody>
          <a:bodyPr/>
          <a:lstStyle/>
          <a:p>
            <a:r>
              <a:rPr lang="en-US" sz="3200" dirty="0">
                <a:latin typeface="Times New Roman" panose="02020503050405090304" pitchFamily="18" charset="0"/>
                <a:cs typeface="Times New Roman" panose="02020503050405090304" pitchFamily="18" charset="0"/>
              </a:rPr>
              <a:t>The physician has the responsibility </a:t>
            </a:r>
            <a:r>
              <a:rPr lang="en-US" sz="3200" dirty="0" smtClean="0">
                <a:latin typeface="Times New Roman" panose="02020503050405090304" pitchFamily="18" charset="0"/>
                <a:cs typeface="Times New Roman" panose="02020503050405090304" pitchFamily="18" charset="0"/>
              </a:rPr>
              <a:t>to minimize </a:t>
            </a:r>
            <a:r>
              <a:rPr lang="en-US" sz="3200" dirty="0">
                <a:latin typeface="Times New Roman" panose="02020503050405090304" pitchFamily="18" charset="0"/>
                <a:cs typeface="Times New Roman" panose="02020503050405090304" pitchFamily="18" charset="0"/>
              </a:rPr>
              <a:t>the former and the microbiologist the latter. These </a:t>
            </a:r>
            <a:r>
              <a:rPr lang="en-US" sz="3200" dirty="0" smtClean="0">
                <a:latin typeface="Times New Roman" panose="02020503050405090304" pitchFamily="18" charset="0"/>
                <a:cs typeface="Times New Roman" panose="02020503050405090304" pitchFamily="18" charset="0"/>
              </a:rPr>
              <a:t>transit times </a:t>
            </a:r>
            <a:r>
              <a:rPr lang="en-US" sz="3200" dirty="0">
                <a:latin typeface="Times New Roman" panose="02020503050405090304" pitchFamily="18" charset="0"/>
                <a:cs typeface="Times New Roman" panose="02020503050405090304" pitchFamily="18" charset="0"/>
              </a:rPr>
              <a:t>should </a:t>
            </a:r>
            <a:r>
              <a:rPr lang="en-US" sz="3200" dirty="0">
                <a:solidFill>
                  <a:srgbClr val="FF0000"/>
                </a:solidFill>
                <a:latin typeface="Times New Roman" panose="02020503050405090304" pitchFamily="18" charset="0"/>
                <a:cs typeface="Times New Roman" panose="02020503050405090304" pitchFamily="18" charset="0"/>
              </a:rPr>
              <a:t>be monitored systematically as part of a diagnostic </a:t>
            </a:r>
            <a:r>
              <a:rPr lang="en-US" sz="3200" dirty="0" smtClean="0">
                <a:latin typeface="Times New Roman" panose="02020503050405090304" pitchFamily="18" charset="0"/>
                <a:cs typeface="Times New Roman" panose="02020503050405090304" pitchFamily="18" charset="0"/>
              </a:rPr>
              <a:t>quality assurance </a:t>
            </a:r>
            <a:r>
              <a:rPr lang="en-US" sz="3200" dirty="0">
                <a:latin typeface="Times New Roman" panose="02020503050405090304" pitchFamily="18" charset="0"/>
                <a:cs typeface="Times New Roman" panose="02020503050405090304" pitchFamily="18" charset="0"/>
              </a:rPr>
              <a:t>program. It is also important to time the collection </a:t>
            </a:r>
            <a:r>
              <a:rPr lang="en-US" sz="3200" dirty="0" smtClean="0">
                <a:latin typeface="Times New Roman" panose="02020503050405090304" pitchFamily="18" charset="0"/>
                <a:cs typeface="Times New Roman" panose="02020503050405090304" pitchFamily="18" charset="0"/>
              </a:rPr>
              <a:t>and transport </a:t>
            </a:r>
            <a:r>
              <a:rPr lang="en-US" sz="3200" dirty="0">
                <a:latin typeface="Times New Roman" panose="02020503050405090304" pitchFamily="18" charset="0"/>
                <a:cs typeface="Times New Roman" panose="02020503050405090304" pitchFamily="18" charset="0"/>
              </a:rPr>
              <a:t>of specimens to ensure they arrive in the laboratory </a:t>
            </a:r>
            <a:r>
              <a:rPr lang="en-US" sz="3200" dirty="0" smtClean="0">
                <a:latin typeface="Times New Roman" panose="02020503050405090304" pitchFamily="18" charset="0"/>
                <a:cs typeface="Times New Roman" panose="02020503050405090304" pitchFamily="18" charset="0"/>
              </a:rPr>
              <a:t>before an </a:t>
            </a:r>
            <a:r>
              <a:rPr lang="en-US" sz="3200" dirty="0">
                <a:latin typeface="Times New Roman" panose="02020503050405090304" pitchFamily="18" charset="0"/>
                <a:cs typeface="Times New Roman" panose="02020503050405090304" pitchFamily="18" charset="0"/>
              </a:rPr>
              <a:t>established cutoff time for tests that are performed once per day </a:t>
            </a:r>
            <a:r>
              <a:rPr lang="en-US" sz="3200" dirty="0" smtClean="0">
                <a:latin typeface="Times New Roman" panose="02020503050405090304" pitchFamily="18" charset="0"/>
                <a:cs typeface="Times New Roman" panose="02020503050405090304" pitchFamily="18" charset="0"/>
              </a:rPr>
              <a:t>or less often</a:t>
            </a:r>
            <a:r>
              <a:rPr lang="en-US" dirty="0" smtClean="0"/>
              <a:t>.</a:t>
            </a:r>
            <a:endParaRPr lang="en-US" dirty="0"/>
          </a:p>
        </p:txBody>
      </p:sp>
    </p:spTree>
    <p:extLst>
      <p:ext uri="{BB962C8B-B14F-4D97-AF65-F5344CB8AC3E}">
        <p14:creationId xmlns:p14="http://schemas.microsoft.com/office/powerpoint/2010/main" val="2071774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7997" y="684207"/>
            <a:ext cx="10535109" cy="691212"/>
          </a:xfrm>
          <a:prstGeom prst="rect">
            <a:avLst/>
          </a:prstGeom>
        </p:spPr>
        <p:txBody>
          <a:bodyPr vert="horz" wrap="square" lIns="0" tIns="12724" rIns="0" bIns="0" rtlCol="0" anchor="ctr">
            <a:spAutoFit/>
          </a:bodyPr>
          <a:lstStyle/>
          <a:p>
            <a:pPr marL="13360">
              <a:lnSpc>
                <a:spcPct val="100000"/>
              </a:lnSpc>
              <a:spcBef>
                <a:spcPts val="100"/>
              </a:spcBef>
            </a:pPr>
            <a:r>
              <a:rPr dirty="0"/>
              <a:t>Quality</a:t>
            </a:r>
            <a:r>
              <a:rPr spc="-30" dirty="0"/>
              <a:t> </a:t>
            </a:r>
            <a:r>
              <a:rPr dirty="0"/>
              <a:t>of</a:t>
            </a:r>
            <a:r>
              <a:rPr spc="-25" dirty="0"/>
              <a:t> </a:t>
            </a:r>
            <a:r>
              <a:rPr dirty="0"/>
              <a:t>the</a:t>
            </a:r>
            <a:r>
              <a:rPr spc="-25" dirty="0"/>
              <a:t> </a:t>
            </a:r>
            <a:r>
              <a:rPr dirty="0"/>
              <a:t>specimen</a:t>
            </a:r>
          </a:p>
        </p:txBody>
      </p:sp>
      <p:sp>
        <p:nvSpPr>
          <p:cNvPr id="3" name="object 3"/>
          <p:cNvSpPr txBox="1"/>
          <p:nvPr/>
        </p:nvSpPr>
        <p:spPr>
          <a:xfrm>
            <a:off x="2096101" y="3928272"/>
            <a:ext cx="7954135" cy="1719589"/>
          </a:xfrm>
          <a:prstGeom prst="rect">
            <a:avLst/>
          </a:prstGeom>
        </p:spPr>
        <p:txBody>
          <a:bodyPr vert="horz" wrap="square" lIns="0" tIns="58527" rIns="0" bIns="0" rtlCol="0">
            <a:spAutoFit/>
          </a:bodyPr>
          <a:lstStyle/>
          <a:p>
            <a:pPr marL="356276" marR="5090" indent="-343552">
              <a:lnSpc>
                <a:spcPct val="89900"/>
              </a:lnSpc>
              <a:spcBef>
                <a:spcPts val="460"/>
              </a:spcBef>
              <a:buChar char="•"/>
              <a:tabLst>
                <a:tab pos="356276" algn="l"/>
                <a:tab pos="356912" algn="l"/>
              </a:tabLst>
            </a:pPr>
            <a:r>
              <a:rPr sz="3006" spc="-5" dirty="0">
                <a:latin typeface="Arial MT"/>
                <a:cs typeface="Arial MT"/>
              </a:rPr>
              <a:t>Health care value of the information </a:t>
            </a:r>
            <a:r>
              <a:rPr sz="3006" spc="-10" dirty="0">
                <a:latin typeface="Arial MT"/>
                <a:cs typeface="Arial MT"/>
              </a:rPr>
              <a:t>provided </a:t>
            </a:r>
            <a:r>
              <a:rPr sz="3006" spc="-821" dirty="0">
                <a:latin typeface="Arial MT"/>
                <a:cs typeface="Arial MT"/>
              </a:rPr>
              <a:t> </a:t>
            </a:r>
            <a:r>
              <a:rPr sz="3006" spc="-5" dirty="0">
                <a:latin typeface="Arial MT"/>
                <a:cs typeface="Arial MT"/>
              </a:rPr>
              <a:t>by clinical microbiology lab is </a:t>
            </a:r>
            <a:r>
              <a:rPr sz="3006" spc="-10" dirty="0">
                <a:latin typeface="Arial MT"/>
                <a:cs typeface="Arial MT"/>
              </a:rPr>
              <a:t>being </a:t>
            </a:r>
            <a:r>
              <a:rPr sz="3006" spc="-5" dirty="0">
                <a:latin typeface="Arial MT"/>
                <a:cs typeface="Arial MT"/>
              </a:rPr>
              <a:t> significantly compromised by </a:t>
            </a:r>
            <a:r>
              <a:rPr sz="3006" b="1" dirty="0">
                <a:latin typeface="Arial"/>
                <a:cs typeface="Arial"/>
              </a:rPr>
              <a:t>inappropriate </a:t>
            </a:r>
            <a:r>
              <a:rPr sz="3006" b="1" spc="5" dirty="0">
                <a:latin typeface="Arial"/>
                <a:cs typeface="Arial"/>
              </a:rPr>
              <a:t> </a:t>
            </a:r>
            <a:r>
              <a:rPr sz="3006" b="1" spc="-5" dirty="0">
                <a:latin typeface="Arial"/>
                <a:cs typeface="Arial"/>
              </a:rPr>
              <a:t>specimens</a:t>
            </a:r>
            <a:endParaRPr sz="3006">
              <a:latin typeface="Arial"/>
              <a:cs typeface="Arial"/>
            </a:endParaRPr>
          </a:p>
        </p:txBody>
      </p:sp>
      <p:sp>
        <p:nvSpPr>
          <p:cNvPr id="4" name="object 4"/>
          <p:cNvSpPr txBox="1"/>
          <p:nvPr/>
        </p:nvSpPr>
        <p:spPr>
          <a:xfrm>
            <a:off x="3029755" y="2908352"/>
            <a:ext cx="1708774" cy="453595"/>
          </a:xfrm>
          <a:prstGeom prst="rect">
            <a:avLst/>
          </a:prstGeom>
        </p:spPr>
        <p:txBody>
          <a:bodyPr vert="horz" wrap="square" lIns="0" tIns="12724" rIns="0" bIns="0" rtlCol="0">
            <a:spAutoFit/>
          </a:bodyPr>
          <a:lstStyle/>
          <a:p>
            <a:pPr marL="12724">
              <a:spcBef>
                <a:spcPts val="100"/>
              </a:spcBef>
            </a:pPr>
            <a:r>
              <a:rPr sz="2805" b="1" spc="-5" dirty="0">
                <a:latin typeface="Arial"/>
                <a:cs typeface="Arial"/>
              </a:rPr>
              <a:t>Specimen</a:t>
            </a:r>
            <a:endParaRPr sz="2805">
              <a:latin typeface="Arial"/>
              <a:cs typeface="Arial"/>
            </a:endParaRPr>
          </a:p>
        </p:txBody>
      </p:sp>
      <p:sp>
        <p:nvSpPr>
          <p:cNvPr id="5" name="object 5"/>
          <p:cNvSpPr/>
          <p:nvPr/>
        </p:nvSpPr>
        <p:spPr>
          <a:xfrm>
            <a:off x="4645653" y="3066123"/>
            <a:ext cx="687072" cy="114512"/>
          </a:xfrm>
          <a:custGeom>
            <a:avLst/>
            <a:gdLst/>
            <a:ahLst/>
            <a:cxnLst/>
            <a:rect l="l" t="t" r="r" b="b"/>
            <a:pathLst>
              <a:path w="685800" h="114300">
                <a:moveTo>
                  <a:pt x="590550" y="76200"/>
                </a:moveTo>
                <a:lnTo>
                  <a:pt x="590550" y="38100"/>
                </a:lnTo>
                <a:lnTo>
                  <a:pt x="0" y="38100"/>
                </a:lnTo>
                <a:lnTo>
                  <a:pt x="0" y="76200"/>
                </a:lnTo>
                <a:lnTo>
                  <a:pt x="590550" y="76200"/>
                </a:lnTo>
                <a:close/>
              </a:path>
              <a:path w="685800" h="114300">
                <a:moveTo>
                  <a:pt x="685800" y="57150"/>
                </a:moveTo>
                <a:lnTo>
                  <a:pt x="571500" y="0"/>
                </a:lnTo>
                <a:lnTo>
                  <a:pt x="571500" y="38100"/>
                </a:lnTo>
                <a:lnTo>
                  <a:pt x="590550" y="38100"/>
                </a:lnTo>
                <a:lnTo>
                  <a:pt x="590550" y="104775"/>
                </a:lnTo>
                <a:lnTo>
                  <a:pt x="685800" y="57150"/>
                </a:lnTo>
                <a:close/>
              </a:path>
              <a:path w="685800" h="114300">
                <a:moveTo>
                  <a:pt x="590550" y="104775"/>
                </a:moveTo>
                <a:lnTo>
                  <a:pt x="590550" y="76200"/>
                </a:lnTo>
                <a:lnTo>
                  <a:pt x="571500" y="76200"/>
                </a:lnTo>
                <a:lnTo>
                  <a:pt x="571500" y="114300"/>
                </a:lnTo>
                <a:lnTo>
                  <a:pt x="590550" y="104775"/>
                </a:lnTo>
                <a:close/>
              </a:path>
            </a:pathLst>
          </a:custGeom>
          <a:solidFill>
            <a:srgbClr val="000000"/>
          </a:solidFill>
        </p:spPr>
        <p:txBody>
          <a:bodyPr wrap="square" lIns="0" tIns="0" rIns="0" bIns="0" rtlCol="0"/>
          <a:lstStyle/>
          <a:p>
            <a:endParaRPr sz="1803"/>
          </a:p>
        </p:txBody>
      </p:sp>
      <p:sp>
        <p:nvSpPr>
          <p:cNvPr id="6" name="object 6"/>
          <p:cNvSpPr txBox="1"/>
          <p:nvPr/>
        </p:nvSpPr>
        <p:spPr>
          <a:xfrm>
            <a:off x="5386413" y="2782312"/>
            <a:ext cx="1311799" cy="853750"/>
          </a:xfrm>
          <a:prstGeom prst="rect">
            <a:avLst/>
          </a:prstGeom>
        </p:spPr>
        <p:txBody>
          <a:bodyPr vert="horz" wrap="square" lIns="0" tIns="12724" rIns="0" bIns="0" rtlCol="0">
            <a:spAutoFit/>
          </a:bodyPr>
          <a:lstStyle/>
          <a:p>
            <a:pPr marL="12724" marR="5090">
              <a:lnSpc>
                <a:spcPct val="150600"/>
              </a:lnSpc>
              <a:spcBef>
                <a:spcPts val="100"/>
              </a:spcBef>
            </a:pPr>
            <a:r>
              <a:rPr sz="1803" spc="-5" dirty="0">
                <a:latin typeface="Arial MT"/>
                <a:cs typeface="Arial MT"/>
              </a:rPr>
              <a:t>Microbiology  laboratory</a:t>
            </a:r>
            <a:endParaRPr sz="1803">
              <a:latin typeface="Arial MT"/>
              <a:cs typeface="Arial MT"/>
            </a:endParaRPr>
          </a:p>
        </p:txBody>
      </p:sp>
      <p:sp>
        <p:nvSpPr>
          <p:cNvPr id="7" name="object 7"/>
          <p:cNvSpPr/>
          <p:nvPr/>
        </p:nvSpPr>
        <p:spPr>
          <a:xfrm>
            <a:off x="7164907" y="3008867"/>
            <a:ext cx="687072" cy="229024"/>
          </a:xfrm>
          <a:custGeom>
            <a:avLst/>
            <a:gdLst/>
            <a:ahLst/>
            <a:cxnLst/>
            <a:rect l="l" t="t" r="r" b="b"/>
            <a:pathLst>
              <a:path w="685800" h="228600">
                <a:moveTo>
                  <a:pt x="495300" y="152400"/>
                </a:moveTo>
                <a:lnTo>
                  <a:pt x="495300" y="76200"/>
                </a:lnTo>
                <a:lnTo>
                  <a:pt x="0" y="76200"/>
                </a:lnTo>
                <a:lnTo>
                  <a:pt x="0" y="152400"/>
                </a:lnTo>
                <a:lnTo>
                  <a:pt x="495300" y="152400"/>
                </a:lnTo>
                <a:close/>
              </a:path>
              <a:path w="685800" h="228600">
                <a:moveTo>
                  <a:pt x="685800" y="114300"/>
                </a:moveTo>
                <a:lnTo>
                  <a:pt x="457200" y="0"/>
                </a:lnTo>
                <a:lnTo>
                  <a:pt x="457200" y="76200"/>
                </a:lnTo>
                <a:lnTo>
                  <a:pt x="495300" y="76200"/>
                </a:lnTo>
                <a:lnTo>
                  <a:pt x="495300" y="209550"/>
                </a:lnTo>
                <a:lnTo>
                  <a:pt x="685800" y="114300"/>
                </a:lnTo>
                <a:close/>
              </a:path>
              <a:path w="685800" h="228600">
                <a:moveTo>
                  <a:pt x="495300" y="209550"/>
                </a:moveTo>
                <a:lnTo>
                  <a:pt x="495300" y="152400"/>
                </a:lnTo>
                <a:lnTo>
                  <a:pt x="457200" y="152400"/>
                </a:lnTo>
                <a:lnTo>
                  <a:pt x="457200" y="228600"/>
                </a:lnTo>
                <a:lnTo>
                  <a:pt x="495300" y="209550"/>
                </a:lnTo>
                <a:close/>
              </a:path>
            </a:pathLst>
          </a:custGeom>
          <a:solidFill>
            <a:srgbClr val="000000"/>
          </a:solidFill>
        </p:spPr>
        <p:txBody>
          <a:bodyPr wrap="square" lIns="0" tIns="0" rIns="0" bIns="0" rtlCol="0"/>
          <a:lstStyle/>
          <a:p>
            <a:endParaRPr sz="1803"/>
          </a:p>
        </p:txBody>
      </p:sp>
      <p:sp>
        <p:nvSpPr>
          <p:cNvPr id="8" name="object 8"/>
          <p:cNvSpPr txBox="1"/>
          <p:nvPr/>
        </p:nvSpPr>
        <p:spPr>
          <a:xfrm>
            <a:off x="8068294" y="2962553"/>
            <a:ext cx="1336610" cy="851206"/>
          </a:xfrm>
          <a:prstGeom prst="rect">
            <a:avLst/>
          </a:prstGeom>
        </p:spPr>
        <p:txBody>
          <a:bodyPr vert="horz" wrap="square" lIns="0" tIns="12724" rIns="0" bIns="0" rtlCol="0">
            <a:spAutoFit/>
          </a:bodyPr>
          <a:lstStyle/>
          <a:p>
            <a:pPr marL="12724" marR="5090" indent="126604">
              <a:spcBef>
                <a:spcPts val="100"/>
              </a:spcBef>
            </a:pPr>
            <a:r>
              <a:rPr sz="1803" spc="-5" dirty="0">
                <a:latin typeface="Arial MT"/>
                <a:cs typeface="Arial MT"/>
              </a:rPr>
              <a:t>Quality </a:t>
            </a:r>
            <a:r>
              <a:rPr sz="1803" dirty="0">
                <a:latin typeface="Arial MT"/>
                <a:cs typeface="Arial MT"/>
              </a:rPr>
              <a:t> Outcome/ </a:t>
            </a:r>
            <a:r>
              <a:rPr sz="1803" spc="5" dirty="0">
                <a:latin typeface="Arial MT"/>
                <a:cs typeface="Arial MT"/>
              </a:rPr>
              <a:t> </a:t>
            </a:r>
            <a:r>
              <a:rPr sz="1803" spc="-5" dirty="0">
                <a:latin typeface="Arial MT"/>
                <a:cs typeface="Arial MT"/>
              </a:rPr>
              <a:t>clinical</a:t>
            </a:r>
            <a:r>
              <a:rPr sz="1803" spc="-45" dirty="0">
                <a:latin typeface="Arial MT"/>
                <a:cs typeface="Arial MT"/>
              </a:rPr>
              <a:t> </a:t>
            </a:r>
            <a:r>
              <a:rPr sz="1803" spc="-5" dirty="0">
                <a:latin typeface="Arial MT"/>
                <a:cs typeface="Arial MT"/>
              </a:rPr>
              <a:t>result</a:t>
            </a:r>
            <a:endParaRPr sz="1803">
              <a:latin typeface="Arial MT"/>
              <a:cs typeface="Arial MT"/>
            </a:endParaRPr>
          </a:p>
        </p:txBody>
      </p:sp>
    </p:spTree>
    <p:extLst>
      <p:ext uri="{BB962C8B-B14F-4D97-AF65-F5344CB8AC3E}">
        <p14:creationId xmlns:p14="http://schemas.microsoft.com/office/powerpoint/2010/main" val="3868196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7997" y="684207"/>
            <a:ext cx="10535109" cy="691212"/>
          </a:xfrm>
          <a:prstGeom prst="rect">
            <a:avLst/>
          </a:prstGeom>
        </p:spPr>
        <p:txBody>
          <a:bodyPr vert="horz" wrap="square" lIns="0" tIns="12724" rIns="0" bIns="0" rtlCol="0" anchor="ctr">
            <a:spAutoFit/>
          </a:bodyPr>
          <a:lstStyle/>
          <a:p>
            <a:pPr marL="13360">
              <a:lnSpc>
                <a:spcPct val="100000"/>
              </a:lnSpc>
              <a:spcBef>
                <a:spcPts val="100"/>
              </a:spcBef>
            </a:pPr>
            <a:r>
              <a:rPr dirty="0"/>
              <a:t>Quality</a:t>
            </a:r>
            <a:r>
              <a:rPr spc="-30" dirty="0"/>
              <a:t> </a:t>
            </a:r>
            <a:r>
              <a:rPr dirty="0"/>
              <a:t>of</a:t>
            </a:r>
            <a:r>
              <a:rPr spc="-25" dirty="0"/>
              <a:t> </a:t>
            </a:r>
            <a:r>
              <a:rPr dirty="0"/>
              <a:t>the</a:t>
            </a:r>
            <a:r>
              <a:rPr spc="-25" dirty="0"/>
              <a:t> </a:t>
            </a:r>
            <a:r>
              <a:rPr dirty="0"/>
              <a:t>specimen</a:t>
            </a:r>
          </a:p>
        </p:txBody>
      </p:sp>
      <p:sp>
        <p:nvSpPr>
          <p:cNvPr id="3" name="object 3"/>
          <p:cNvSpPr txBox="1"/>
          <p:nvPr/>
        </p:nvSpPr>
        <p:spPr>
          <a:xfrm>
            <a:off x="2053348" y="1519866"/>
            <a:ext cx="8020934" cy="3353023"/>
          </a:xfrm>
          <a:prstGeom prst="rect">
            <a:avLst/>
          </a:prstGeom>
        </p:spPr>
        <p:txBody>
          <a:bodyPr vert="horz" wrap="square" lIns="0" tIns="111331" rIns="0" bIns="0" rtlCol="0">
            <a:spAutoFit/>
          </a:bodyPr>
          <a:lstStyle/>
          <a:p>
            <a:pPr marL="356276" indent="-344188">
              <a:spcBef>
                <a:spcPts val="877"/>
              </a:spcBef>
              <a:buChar char="•"/>
              <a:tabLst>
                <a:tab pos="356276" algn="l"/>
                <a:tab pos="356912" algn="l"/>
              </a:tabLst>
            </a:pPr>
            <a:r>
              <a:rPr sz="3206" spc="-10" dirty="0">
                <a:latin typeface="Arial MT"/>
                <a:cs typeface="Arial MT"/>
              </a:rPr>
              <a:t>Inappropriate specimens:</a:t>
            </a:r>
            <a:endParaRPr sz="3206">
              <a:latin typeface="Arial MT"/>
              <a:cs typeface="Arial MT"/>
            </a:endParaRPr>
          </a:p>
          <a:p>
            <a:pPr marL="756450" lvl="1" indent="-286929">
              <a:spcBef>
                <a:spcPts val="586"/>
              </a:spcBef>
              <a:buChar char="–"/>
              <a:tabLst>
                <a:tab pos="757086" algn="l"/>
              </a:tabLst>
            </a:pPr>
            <a:r>
              <a:rPr sz="2405" spc="-5" dirty="0">
                <a:latin typeface="Arial MT"/>
                <a:cs typeface="Arial MT"/>
              </a:rPr>
              <a:t>Submission</a:t>
            </a:r>
            <a:r>
              <a:rPr sz="2405" spc="10" dirty="0">
                <a:latin typeface="Arial MT"/>
                <a:cs typeface="Arial MT"/>
              </a:rPr>
              <a:t> </a:t>
            </a:r>
            <a:r>
              <a:rPr sz="2405" dirty="0">
                <a:latin typeface="Arial MT"/>
                <a:cs typeface="Arial MT"/>
              </a:rPr>
              <a:t>of</a:t>
            </a:r>
            <a:r>
              <a:rPr sz="2405" spc="10" dirty="0">
                <a:latin typeface="Arial MT"/>
                <a:cs typeface="Arial MT"/>
              </a:rPr>
              <a:t> </a:t>
            </a:r>
            <a:r>
              <a:rPr sz="2405" spc="-5" dirty="0">
                <a:latin typeface="Arial MT"/>
                <a:cs typeface="Arial MT"/>
              </a:rPr>
              <a:t>contaminated</a:t>
            </a:r>
            <a:r>
              <a:rPr sz="2405" spc="10" dirty="0">
                <a:latin typeface="Arial MT"/>
                <a:cs typeface="Arial MT"/>
              </a:rPr>
              <a:t> </a:t>
            </a:r>
            <a:r>
              <a:rPr sz="2405" spc="-5" dirty="0">
                <a:latin typeface="Arial MT"/>
                <a:cs typeface="Arial MT"/>
              </a:rPr>
              <a:t>specimens</a:t>
            </a:r>
            <a:endParaRPr sz="2405">
              <a:latin typeface="Arial MT"/>
              <a:cs typeface="Arial MT"/>
            </a:endParaRPr>
          </a:p>
          <a:p>
            <a:pPr marL="756450" lvl="1" indent="-286293">
              <a:spcBef>
                <a:spcPts val="571"/>
              </a:spcBef>
              <a:buChar char="–"/>
              <a:tabLst>
                <a:tab pos="757086" algn="l"/>
              </a:tabLst>
            </a:pPr>
            <a:r>
              <a:rPr sz="2405" dirty="0">
                <a:latin typeface="Arial MT"/>
                <a:cs typeface="Arial MT"/>
              </a:rPr>
              <a:t>Delay</a:t>
            </a:r>
            <a:r>
              <a:rPr sz="2405" spc="-5" dirty="0">
                <a:latin typeface="Arial MT"/>
                <a:cs typeface="Arial MT"/>
              </a:rPr>
              <a:t> in specimen</a:t>
            </a:r>
            <a:r>
              <a:rPr sz="2405" dirty="0">
                <a:latin typeface="Arial MT"/>
                <a:cs typeface="Arial MT"/>
              </a:rPr>
              <a:t> </a:t>
            </a:r>
            <a:r>
              <a:rPr sz="2405" spc="-5" dirty="0">
                <a:latin typeface="Arial MT"/>
                <a:cs typeface="Arial MT"/>
              </a:rPr>
              <a:t>delivery</a:t>
            </a:r>
            <a:endParaRPr sz="2405">
              <a:latin typeface="Arial MT"/>
              <a:cs typeface="Arial MT"/>
            </a:endParaRPr>
          </a:p>
          <a:p>
            <a:pPr marL="756450" lvl="1" indent="-286293">
              <a:spcBef>
                <a:spcPts val="571"/>
              </a:spcBef>
              <a:buChar char="–"/>
              <a:tabLst>
                <a:tab pos="757086" algn="l"/>
              </a:tabLst>
            </a:pPr>
            <a:r>
              <a:rPr sz="2405" spc="-5" dirty="0">
                <a:latin typeface="Arial MT"/>
                <a:cs typeface="Arial MT"/>
              </a:rPr>
              <a:t>Viral</a:t>
            </a:r>
            <a:r>
              <a:rPr sz="2405" dirty="0">
                <a:latin typeface="Arial MT"/>
                <a:cs typeface="Arial MT"/>
              </a:rPr>
              <a:t> </a:t>
            </a:r>
            <a:r>
              <a:rPr sz="2405" spc="-5" dirty="0">
                <a:latin typeface="Arial MT"/>
                <a:cs typeface="Arial MT"/>
              </a:rPr>
              <a:t>culture</a:t>
            </a:r>
            <a:r>
              <a:rPr sz="2405" spc="5" dirty="0">
                <a:latin typeface="Arial MT"/>
                <a:cs typeface="Arial MT"/>
              </a:rPr>
              <a:t> </a:t>
            </a:r>
            <a:r>
              <a:rPr sz="2405" spc="-5" dirty="0">
                <a:latin typeface="Arial MT"/>
                <a:cs typeface="Arial MT"/>
              </a:rPr>
              <a:t>without</a:t>
            </a:r>
            <a:r>
              <a:rPr sz="2405" dirty="0">
                <a:latin typeface="Arial MT"/>
                <a:cs typeface="Arial MT"/>
              </a:rPr>
              <a:t> transport</a:t>
            </a:r>
            <a:r>
              <a:rPr sz="2405" spc="5" dirty="0">
                <a:latin typeface="Arial MT"/>
                <a:cs typeface="Arial MT"/>
              </a:rPr>
              <a:t> </a:t>
            </a:r>
            <a:r>
              <a:rPr sz="2405" spc="-5" dirty="0">
                <a:latin typeface="Arial MT"/>
                <a:cs typeface="Arial MT"/>
              </a:rPr>
              <a:t>media</a:t>
            </a:r>
            <a:endParaRPr sz="2405">
              <a:latin typeface="Arial MT"/>
              <a:cs typeface="Arial MT"/>
            </a:endParaRPr>
          </a:p>
          <a:p>
            <a:pPr marL="756450" lvl="1" indent="-286293">
              <a:spcBef>
                <a:spcPts val="571"/>
              </a:spcBef>
              <a:buChar char="–"/>
              <a:tabLst>
                <a:tab pos="757086" algn="l"/>
              </a:tabLst>
            </a:pPr>
            <a:r>
              <a:rPr sz="2405" dirty="0">
                <a:latin typeface="Arial MT"/>
                <a:cs typeface="Arial MT"/>
              </a:rPr>
              <a:t>Collection of</a:t>
            </a:r>
            <a:r>
              <a:rPr sz="2405" spc="5" dirty="0">
                <a:latin typeface="Arial MT"/>
                <a:cs typeface="Arial MT"/>
              </a:rPr>
              <a:t> </a:t>
            </a:r>
            <a:r>
              <a:rPr sz="2405" spc="-5" dirty="0">
                <a:latin typeface="Arial MT"/>
                <a:cs typeface="Arial MT"/>
              </a:rPr>
              <a:t>specimens</a:t>
            </a:r>
            <a:r>
              <a:rPr sz="2405" spc="5" dirty="0">
                <a:latin typeface="Arial MT"/>
                <a:cs typeface="Arial MT"/>
              </a:rPr>
              <a:t> </a:t>
            </a:r>
            <a:r>
              <a:rPr sz="2405" dirty="0">
                <a:latin typeface="Arial MT"/>
                <a:cs typeface="Arial MT"/>
              </a:rPr>
              <a:t>from</a:t>
            </a:r>
            <a:r>
              <a:rPr sz="2405" spc="5" dirty="0">
                <a:latin typeface="Arial MT"/>
                <a:cs typeface="Arial MT"/>
              </a:rPr>
              <a:t> </a:t>
            </a:r>
            <a:r>
              <a:rPr sz="2405" spc="-5" dirty="0">
                <a:latin typeface="Arial MT"/>
                <a:cs typeface="Arial MT"/>
              </a:rPr>
              <a:t>inappropriate</a:t>
            </a:r>
            <a:r>
              <a:rPr sz="2405" spc="5" dirty="0">
                <a:latin typeface="Arial MT"/>
                <a:cs typeface="Arial MT"/>
              </a:rPr>
              <a:t> </a:t>
            </a:r>
            <a:r>
              <a:rPr sz="2405" spc="-5" dirty="0">
                <a:latin typeface="Arial MT"/>
                <a:cs typeface="Arial MT"/>
              </a:rPr>
              <a:t>body</a:t>
            </a:r>
            <a:r>
              <a:rPr sz="2405" spc="5" dirty="0">
                <a:latin typeface="Arial MT"/>
                <a:cs typeface="Arial MT"/>
              </a:rPr>
              <a:t> </a:t>
            </a:r>
            <a:r>
              <a:rPr sz="2405" dirty="0">
                <a:latin typeface="Arial MT"/>
                <a:cs typeface="Arial MT"/>
              </a:rPr>
              <a:t>sites</a:t>
            </a:r>
            <a:endParaRPr sz="2405">
              <a:latin typeface="Arial MT"/>
              <a:cs typeface="Arial MT"/>
            </a:endParaRPr>
          </a:p>
          <a:p>
            <a:pPr marL="356276" marR="1014113" indent="-344188">
              <a:spcBef>
                <a:spcPts val="676"/>
              </a:spcBef>
              <a:tabLst>
                <a:tab pos="355639" algn="l"/>
              </a:tabLst>
            </a:pPr>
            <a:r>
              <a:rPr sz="2805" dirty="0">
                <a:latin typeface="Arial MT"/>
                <a:cs typeface="Arial MT"/>
              </a:rPr>
              <a:t>•	=&gt;Collection</a:t>
            </a:r>
            <a:r>
              <a:rPr sz="2805" spc="-25" dirty="0">
                <a:latin typeface="Arial MT"/>
                <a:cs typeface="Arial MT"/>
              </a:rPr>
              <a:t> </a:t>
            </a:r>
            <a:r>
              <a:rPr sz="2805" dirty="0">
                <a:latin typeface="Arial MT"/>
                <a:cs typeface="Arial MT"/>
              </a:rPr>
              <a:t>of</a:t>
            </a:r>
            <a:r>
              <a:rPr sz="2805" spc="-25" dirty="0">
                <a:latin typeface="Arial MT"/>
                <a:cs typeface="Arial MT"/>
              </a:rPr>
              <a:t> </a:t>
            </a:r>
            <a:r>
              <a:rPr sz="2805" dirty="0">
                <a:latin typeface="Arial MT"/>
                <a:cs typeface="Arial MT"/>
              </a:rPr>
              <a:t>microbiology</a:t>
            </a:r>
            <a:r>
              <a:rPr sz="2805" spc="-20" dirty="0">
                <a:latin typeface="Arial MT"/>
                <a:cs typeface="Arial MT"/>
              </a:rPr>
              <a:t> </a:t>
            </a:r>
            <a:r>
              <a:rPr sz="2805" dirty="0">
                <a:latin typeface="Arial MT"/>
                <a:cs typeface="Arial MT"/>
              </a:rPr>
              <a:t>specimens</a:t>
            </a:r>
            <a:r>
              <a:rPr sz="2805" spc="-25" dirty="0">
                <a:latin typeface="Arial MT"/>
                <a:cs typeface="Arial MT"/>
              </a:rPr>
              <a:t> </a:t>
            </a:r>
            <a:r>
              <a:rPr sz="2805" dirty="0">
                <a:latin typeface="Arial MT"/>
                <a:cs typeface="Arial MT"/>
              </a:rPr>
              <a:t>is </a:t>
            </a:r>
            <a:r>
              <a:rPr sz="2805" spc="-766" dirty="0">
                <a:latin typeface="Arial MT"/>
                <a:cs typeface="Arial MT"/>
              </a:rPr>
              <a:t> </a:t>
            </a:r>
            <a:r>
              <a:rPr sz="2805" dirty="0">
                <a:latin typeface="Arial MT"/>
                <a:cs typeface="Arial MT"/>
              </a:rPr>
              <a:t>generally</a:t>
            </a:r>
            <a:r>
              <a:rPr sz="2805" spc="-10" dirty="0">
                <a:latin typeface="Arial MT"/>
                <a:cs typeface="Arial MT"/>
              </a:rPr>
              <a:t> </a:t>
            </a:r>
            <a:r>
              <a:rPr sz="2805" dirty="0">
                <a:latin typeface="Arial MT"/>
                <a:cs typeface="Arial MT"/>
              </a:rPr>
              <a:t>not</a:t>
            </a:r>
            <a:r>
              <a:rPr sz="2805" spc="-10" dirty="0">
                <a:latin typeface="Arial MT"/>
                <a:cs typeface="Arial MT"/>
              </a:rPr>
              <a:t> </a:t>
            </a:r>
            <a:r>
              <a:rPr sz="2805" dirty="0">
                <a:latin typeface="Arial MT"/>
                <a:cs typeface="Arial MT"/>
              </a:rPr>
              <a:t>under</a:t>
            </a:r>
            <a:r>
              <a:rPr sz="2805" spc="-5" dirty="0">
                <a:latin typeface="Arial MT"/>
                <a:cs typeface="Arial MT"/>
              </a:rPr>
              <a:t> </a:t>
            </a:r>
            <a:r>
              <a:rPr sz="2805" dirty="0">
                <a:latin typeface="Arial MT"/>
                <a:cs typeface="Arial MT"/>
              </a:rPr>
              <a:t>direct</a:t>
            </a:r>
            <a:r>
              <a:rPr sz="2805" spc="-10" dirty="0">
                <a:latin typeface="Arial MT"/>
                <a:cs typeface="Arial MT"/>
              </a:rPr>
              <a:t> </a:t>
            </a:r>
            <a:r>
              <a:rPr sz="2805" dirty="0">
                <a:latin typeface="Arial MT"/>
                <a:cs typeface="Arial MT"/>
              </a:rPr>
              <a:t>control</a:t>
            </a:r>
            <a:r>
              <a:rPr sz="2805" spc="-5" dirty="0">
                <a:latin typeface="Arial MT"/>
                <a:cs typeface="Arial MT"/>
              </a:rPr>
              <a:t> </a:t>
            </a:r>
            <a:r>
              <a:rPr sz="2805" dirty="0">
                <a:latin typeface="Arial MT"/>
                <a:cs typeface="Arial MT"/>
              </a:rPr>
              <a:t>of</a:t>
            </a:r>
            <a:r>
              <a:rPr sz="2805" spc="-10" dirty="0">
                <a:latin typeface="Arial MT"/>
                <a:cs typeface="Arial MT"/>
              </a:rPr>
              <a:t> </a:t>
            </a:r>
            <a:r>
              <a:rPr sz="2805" dirty="0">
                <a:latin typeface="Arial MT"/>
                <a:cs typeface="Arial MT"/>
              </a:rPr>
              <a:t>lab.</a:t>
            </a:r>
            <a:endParaRPr sz="2805">
              <a:latin typeface="Arial MT"/>
              <a:cs typeface="Arial MT"/>
            </a:endParaRPr>
          </a:p>
        </p:txBody>
      </p:sp>
    </p:spTree>
    <p:extLst>
      <p:ext uri="{BB962C8B-B14F-4D97-AF65-F5344CB8AC3E}">
        <p14:creationId xmlns:p14="http://schemas.microsoft.com/office/powerpoint/2010/main" val="962267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897"/>
            <a:ext cx="10515600" cy="1325563"/>
          </a:xfrm>
        </p:spPr>
        <p:txBody>
          <a:bodyPr/>
          <a:lstStyle/>
          <a:p>
            <a:r>
              <a:rPr lang="en-US" dirty="0">
                <a:solidFill>
                  <a:srgbClr val="FF0000"/>
                </a:solidFill>
                <a:latin typeface="Times New Roman" panose="02020503050405090304" pitchFamily="18" charset="0"/>
                <a:cs typeface="Times New Roman" panose="02020503050405090304" pitchFamily="18" charset="0"/>
              </a:rPr>
              <a:t>Rejection criteria for improper samples</a:t>
            </a:r>
            <a:r>
              <a:rPr lang="en-US" dirty="0">
                <a:latin typeface="Times New Roman" panose="02020503050405090304" pitchFamily="18" charset="0"/>
                <a:cs typeface="Times New Roman" panose="02020503050405090304" pitchFamily="18" charset="0"/>
              </a:rPr>
              <a:t>:</a:t>
            </a:r>
          </a:p>
        </p:txBody>
      </p:sp>
      <p:sp>
        <p:nvSpPr>
          <p:cNvPr id="3" name="Content Placeholder 2"/>
          <p:cNvSpPr>
            <a:spLocks noGrp="1"/>
          </p:cNvSpPr>
          <p:nvPr>
            <p:ph idx="1"/>
          </p:nvPr>
        </p:nvSpPr>
        <p:spPr/>
        <p:txBody>
          <a:bodyPr/>
          <a:lstStyle/>
          <a:p>
            <a:pPr marL="0" indent="0">
              <a:buNone/>
            </a:pPr>
            <a:r>
              <a:rPr lang="en-US" dirty="0" smtClean="0">
                <a:latin typeface="Times New Roman" panose="02020503050405090304" pitchFamily="18" charset="0"/>
                <a:cs typeface="Times New Roman" panose="02020503050405090304" pitchFamily="18" charset="0"/>
              </a:rPr>
              <a:t>Criteria </a:t>
            </a:r>
            <a:r>
              <a:rPr lang="en-US" dirty="0">
                <a:latin typeface="Times New Roman" panose="02020503050405090304" pitchFamily="18" charset="0"/>
                <a:cs typeface="Times New Roman" panose="02020503050405090304" pitchFamily="18" charset="0"/>
              </a:rPr>
              <a:t>should be developed by a laboratory on the basis </a:t>
            </a:r>
            <a:r>
              <a:rPr lang="en-US" dirty="0" smtClean="0">
                <a:latin typeface="Times New Roman" panose="02020503050405090304" pitchFamily="18" charset="0"/>
                <a:cs typeface="Times New Roman" panose="02020503050405090304" pitchFamily="18" charset="0"/>
              </a:rPr>
              <a:t>of which </a:t>
            </a:r>
            <a:r>
              <a:rPr lang="en-US" dirty="0">
                <a:latin typeface="Times New Roman" panose="02020503050405090304" pitchFamily="18" charset="0"/>
                <a:cs typeface="Times New Roman" panose="02020503050405090304" pitchFamily="18" charset="0"/>
              </a:rPr>
              <a:t>the processing may not be done by the laboratory. </a:t>
            </a:r>
            <a:r>
              <a:rPr lang="en-US" dirty="0" smtClean="0">
                <a:latin typeface="Times New Roman" panose="02020503050405090304" pitchFamily="18" charset="0"/>
                <a:cs typeface="Times New Roman" panose="02020503050405090304" pitchFamily="18" charset="0"/>
              </a:rPr>
              <a:t>The following </a:t>
            </a:r>
            <a:r>
              <a:rPr lang="en-US" dirty="0">
                <a:latin typeface="Times New Roman" panose="02020503050405090304" pitchFamily="18" charset="0"/>
                <a:cs typeface="Times New Roman" panose="02020503050405090304" pitchFamily="18" charset="0"/>
              </a:rPr>
              <a:t>are some examples of unacceptable specimens</a:t>
            </a:r>
            <a:r>
              <a:rPr lang="en-US" dirty="0" smtClean="0">
                <a:latin typeface="Times New Roman" panose="02020503050405090304" pitchFamily="18" charset="0"/>
                <a:cs typeface="Times New Roman" panose="02020503050405090304" pitchFamily="18" charset="0"/>
              </a:rPr>
              <a:t>:  </a:t>
            </a:r>
            <a:endParaRPr lang="en-US" dirty="0">
              <a:latin typeface="Times New Roman" panose="02020503050405090304" pitchFamily="18" charset="0"/>
              <a:cs typeface="Times New Roman" panose="02020503050405090304" pitchFamily="18" charset="0"/>
            </a:endParaRPr>
          </a:p>
          <a:p>
            <a:pPr marL="0" indent="0">
              <a:buNone/>
            </a:pPr>
            <a:r>
              <a:rPr lang="en-US" dirty="0" smtClean="0">
                <a:latin typeface="Times New Roman" panose="02020503050405090304" pitchFamily="18" charset="0"/>
                <a:cs typeface="Times New Roman" panose="02020503050405090304" pitchFamily="18" charset="0"/>
              </a:rPr>
              <a:t>1-Missing </a:t>
            </a:r>
            <a:r>
              <a:rPr lang="en-US" dirty="0">
                <a:latin typeface="Times New Roman" panose="02020503050405090304" pitchFamily="18" charset="0"/>
                <a:cs typeface="Times New Roman" panose="02020503050405090304" pitchFamily="18" charset="0"/>
              </a:rPr>
              <a:t>or inadequate identification;</a:t>
            </a:r>
          </a:p>
          <a:p>
            <a:pPr marL="0" indent="0">
              <a:buNone/>
            </a:pPr>
            <a:r>
              <a:rPr lang="en-US" dirty="0" smtClean="0">
                <a:latin typeface="Times New Roman" panose="02020503050405090304" pitchFamily="18" charset="0"/>
                <a:cs typeface="Times New Roman" panose="02020503050405090304" pitchFamily="18" charset="0"/>
              </a:rPr>
              <a:t>2-Insufficient </a:t>
            </a:r>
            <a:r>
              <a:rPr lang="en-US" dirty="0">
                <a:latin typeface="Times New Roman" panose="02020503050405090304" pitchFamily="18" charset="0"/>
                <a:cs typeface="Times New Roman" panose="02020503050405090304" pitchFamily="18" charset="0"/>
              </a:rPr>
              <a:t>quantity;</a:t>
            </a:r>
          </a:p>
          <a:p>
            <a:pPr marL="0" indent="0">
              <a:buNone/>
            </a:pPr>
            <a:r>
              <a:rPr lang="en-US" dirty="0" smtClean="0">
                <a:latin typeface="Times New Roman" panose="02020503050405090304" pitchFamily="18" charset="0"/>
                <a:cs typeface="Times New Roman" panose="02020503050405090304" pitchFamily="18" charset="0"/>
              </a:rPr>
              <a:t>3-The </a:t>
            </a:r>
            <a:r>
              <a:rPr lang="en-US" dirty="0">
                <a:latin typeface="Times New Roman" panose="02020503050405090304" pitchFamily="18" charset="0"/>
                <a:cs typeface="Times New Roman" panose="02020503050405090304" pitchFamily="18" charset="0"/>
              </a:rPr>
              <a:t>specimen </a:t>
            </a:r>
            <a:r>
              <a:rPr lang="en-US" dirty="0">
                <a:solidFill>
                  <a:srgbClr val="FF0000"/>
                </a:solidFill>
                <a:latin typeface="Times New Roman" panose="02020503050405090304" pitchFamily="18" charset="0"/>
                <a:cs typeface="Times New Roman" panose="02020503050405090304" pitchFamily="18" charset="0"/>
              </a:rPr>
              <a:t>has been transported at the </a:t>
            </a:r>
            <a:r>
              <a:rPr lang="en-US" dirty="0" smtClean="0">
                <a:solidFill>
                  <a:srgbClr val="FF0000"/>
                </a:solidFill>
                <a:latin typeface="Times New Roman" panose="02020503050405090304" pitchFamily="18" charset="0"/>
                <a:cs typeface="Times New Roman" panose="02020503050405090304" pitchFamily="18" charset="0"/>
              </a:rPr>
              <a:t>improper temperature </a:t>
            </a:r>
            <a:r>
              <a:rPr lang="en-US" dirty="0">
                <a:latin typeface="Times New Roman" panose="02020503050405090304" pitchFamily="18" charset="0"/>
                <a:cs typeface="Times New Roman" panose="02020503050405090304" pitchFamily="18" charset="0"/>
              </a:rPr>
              <a:t>in improper medium (e.g., specimen </a:t>
            </a:r>
            <a:r>
              <a:rPr lang="en-US" dirty="0" smtClean="0">
                <a:latin typeface="Times New Roman" panose="02020503050405090304" pitchFamily="18" charset="0"/>
                <a:cs typeface="Times New Roman" panose="02020503050405090304" pitchFamily="18" charset="0"/>
              </a:rPr>
              <a:t>for anaerobic </a:t>
            </a:r>
            <a:r>
              <a:rPr lang="en-US" dirty="0">
                <a:latin typeface="Times New Roman" panose="02020503050405090304" pitchFamily="18" charset="0"/>
                <a:cs typeface="Times New Roman" panose="02020503050405090304" pitchFamily="18" charset="0"/>
              </a:rPr>
              <a:t>bacteria submitted in aerobic </a:t>
            </a:r>
            <a:r>
              <a:rPr lang="en-US" dirty="0" smtClean="0">
                <a:latin typeface="Times New Roman" panose="02020503050405090304" pitchFamily="18" charset="0"/>
                <a:cs typeface="Times New Roman" panose="02020503050405090304" pitchFamily="18" charset="0"/>
              </a:rPr>
              <a:t>transports </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293910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Rejection criteria for improper samples</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503050405090304" pitchFamily="18" charset="0"/>
                <a:cs typeface="Times New Roman" panose="02020503050405090304" pitchFamily="18" charset="0"/>
              </a:rPr>
              <a:t>4- </a:t>
            </a:r>
            <a:r>
              <a:rPr lang="en-US" dirty="0">
                <a:latin typeface="Times New Roman" panose="02020503050405090304" pitchFamily="18" charset="0"/>
                <a:cs typeface="Times New Roman" panose="02020503050405090304" pitchFamily="18" charset="0"/>
              </a:rPr>
              <a:t>Specimen collected in an </a:t>
            </a:r>
            <a:r>
              <a:rPr lang="en-US" dirty="0">
                <a:solidFill>
                  <a:srgbClr val="FF0000"/>
                </a:solidFill>
                <a:latin typeface="Times New Roman" panose="02020503050405090304" pitchFamily="18" charset="0"/>
                <a:cs typeface="Times New Roman" panose="02020503050405090304" pitchFamily="18" charset="0"/>
              </a:rPr>
              <a:t>inappropriate container</a:t>
            </a:r>
            <a:r>
              <a:rPr lang="en-US" dirty="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5- </a:t>
            </a:r>
            <a:r>
              <a:rPr lang="en-US" dirty="0">
                <a:solidFill>
                  <a:srgbClr val="FF0000"/>
                </a:solidFill>
                <a:latin typeface="Times New Roman" panose="02020503050405090304" pitchFamily="18" charset="0"/>
                <a:cs typeface="Times New Roman" panose="02020503050405090304" pitchFamily="18" charset="0"/>
              </a:rPr>
              <a:t>Contamination</a:t>
            </a:r>
            <a:r>
              <a:rPr lang="en-US" dirty="0">
                <a:latin typeface="Times New Roman" panose="02020503050405090304" pitchFamily="18" charset="0"/>
                <a:cs typeface="Times New Roman" panose="02020503050405090304" pitchFamily="18" charset="0"/>
              </a:rPr>
              <a:t> suspected;</a:t>
            </a:r>
          </a:p>
          <a:p>
            <a:pPr marL="0" indent="0">
              <a:buNone/>
            </a:pPr>
            <a:r>
              <a:rPr lang="en-US" dirty="0" smtClean="0">
                <a:latin typeface="Times New Roman" panose="02020503050405090304" pitchFamily="18" charset="0"/>
                <a:cs typeface="Times New Roman" panose="02020503050405090304" pitchFamily="18" charset="0"/>
              </a:rPr>
              <a:t>6- </a:t>
            </a:r>
            <a:r>
              <a:rPr lang="en-US" dirty="0">
                <a:latin typeface="Times New Roman" panose="02020503050405090304" pitchFamily="18" charset="0"/>
                <a:cs typeface="Times New Roman" panose="02020503050405090304" pitchFamily="18" charset="0"/>
              </a:rPr>
              <a:t>Unknown time delay;</a:t>
            </a:r>
          </a:p>
          <a:p>
            <a:pPr marL="0" indent="0">
              <a:buNone/>
            </a:pPr>
            <a:r>
              <a:rPr lang="en-US" dirty="0" smtClean="0">
                <a:latin typeface="Times New Roman" panose="02020503050405090304" pitchFamily="18" charset="0"/>
                <a:cs typeface="Times New Roman" panose="02020503050405090304" pitchFamily="18" charset="0"/>
              </a:rPr>
              <a:t>7- </a:t>
            </a:r>
            <a:r>
              <a:rPr lang="en-US" dirty="0">
                <a:solidFill>
                  <a:srgbClr val="FF0000"/>
                </a:solidFill>
                <a:latin typeface="Times New Roman" panose="02020503050405090304" pitchFamily="18" charset="0"/>
                <a:cs typeface="Times New Roman" panose="02020503050405090304" pitchFamily="18" charset="0"/>
              </a:rPr>
              <a:t>Leaking container </a:t>
            </a:r>
            <a:r>
              <a:rPr lang="en-US" dirty="0">
                <a:latin typeface="Times New Roman" panose="02020503050405090304" pitchFamily="18" charset="0"/>
                <a:cs typeface="Times New Roman" panose="02020503050405090304" pitchFamily="18" charset="0"/>
              </a:rPr>
              <a:t>or open mouthed container;</a:t>
            </a:r>
          </a:p>
          <a:p>
            <a:pPr marL="0" indent="0">
              <a:buNone/>
            </a:pPr>
            <a:r>
              <a:rPr lang="en-US" dirty="0" smtClean="0">
                <a:latin typeface="Times New Roman" panose="02020503050405090304" pitchFamily="18" charset="0"/>
                <a:cs typeface="Times New Roman" panose="02020503050405090304" pitchFamily="18" charset="0"/>
              </a:rPr>
              <a:t>6- </a:t>
            </a:r>
            <a:r>
              <a:rPr lang="en-US" dirty="0" smtClean="0">
                <a:solidFill>
                  <a:srgbClr val="FF0000"/>
                </a:solidFill>
                <a:latin typeface="Times New Roman" panose="02020503050405090304" pitchFamily="18" charset="0"/>
                <a:cs typeface="Times New Roman" panose="02020503050405090304" pitchFamily="18" charset="0"/>
              </a:rPr>
              <a:t>Specimen is dried up</a:t>
            </a: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Saliva instead of sputum; </a:t>
            </a:r>
            <a:r>
              <a:rPr lang="en-US" dirty="0" smtClean="0">
                <a:latin typeface="Times New Roman" panose="02020503050405090304" pitchFamily="18" charset="0"/>
                <a:cs typeface="Times New Roman" panose="02020503050405090304" pitchFamily="18" charset="0"/>
              </a:rPr>
              <a:t>and · </a:t>
            </a:r>
            <a:r>
              <a:rPr lang="en-US" dirty="0">
                <a:latin typeface="Times New Roman" panose="02020503050405090304" pitchFamily="18" charset="0"/>
                <a:cs typeface="Times New Roman" panose="02020503050405090304" pitchFamily="18" charset="0"/>
              </a:rPr>
              <a:t>Inappropriate request, e.g., </a:t>
            </a:r>
            <a:r>
              <a:rPr lang="en-US" dirty="0" err="1">
                <a:latin typeface="Times New Roman" panose="02020503050405090304" pitchFamily="18" charset="0"/>
                <a:cs typeface="Times New Roman" panose="02020503050405090304" pitchFamily="18" charset="0"/>
              </a:rPr>
              <a:t>Folley's</a:t>
            </a:r>
            <a:r>
              <a:rPr lang="en-US" dirty="0">
                <a:latin typeface="Times New Roman" panose="02020503050405090304" pitchFamily="18" charset="0"/>
                <a:cs typeface="Times New Roman" panose="02020503050405090304" pitchFamily="18" charset="0"/>
              </a:rPr>
              <a:t> catheter tip, oral swab</a:t>
            </a:r>
            <a:r>
              <a:rPr lang="en-US" dirty="0" smtClean="0">
                <a:latin typeface="Times New Roman" panose="02020503050405090304" pitchFamily="18" charset="0"/>
                <a:cs typeface="Times New Roman" panose="02020503050405090304" pitchFamily="18" charset="0"/>
              </a:rPr>
              <a:t>, etc</a:t>
            </a:r>
            <a:r>
              <a:rPr lang="en-US"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2822526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Rejection criteria for improper samples</a:t>
            </a:r>
            <a:endParaRPr lang="en-US" dirty="0"/>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It is an important rule to talk </a:t>
            </a:r>
            <a:r>
              <a:rPr lang="en-US" dirty="0">
                <a:solidFill>
                  <a:srgbClr val="FF0000"/>
                </a:solidFill>
                <a:latin typeface="Times New Roman" panose="02020503050405090304" pitchFamily="18" charset="0"/>
                <a:cs typeface="Times New Roman" panose="02020503050405090304" pitchFamily="18" charset="0"/>
              </a:rPr>
              <a:t>to the requesting </a:t>
            </a:r>
            <a:r>
              <a:rPr lang="en-US" dirty="0" smtClean="0">
                <a:solidFill>
                  <a:srgbClr val="FF0000"/>
                </a:solidFill>
                <a:latin typeface="Times New Roman" panose="02020503050405090304" pitchFamily="18" charset="0"/>
                <a:cs typeface="Times New Roman" panose="02020503050405090304" pitchFamily="18" charset="0"/>
              </a:rPr>
              <a:t>physician before </a:t>
            </a:r>
            <a:r>
              <a:rPr lang="en-US" dirty="0">
                <a:solidFill>
                  <a:srgbClr val="FF0000"/>
                </a:solidFill>
                <a:latin typeface="Times New Roman" panose="02020503050405090304" pitchFamily="18" charset="0"/>
                <a:cs typeface="Times New Roman" panose="02020503050405090304" pitchFamily="18" charset="0"/>
              </a:rPr>
              <a:t>discarding unacceptable specimens</a:t>
            </a:r>
            <a:r>
              <a:rPr lang="en-US" dirty="0">
                <a:latin typeface="Times New Roman" panose="02020503050405090304" pitchFamily="18" charset="0"/>
                <a:cs typeface="Times New Roman" panose="02020503050405090304" pitchFamily="18" charset="0"/>
              </a:rPr>
              <a:t>. In some cases</a:t>
            </a:r>
            <a:r>
              <a:rPr lang="en-US" dirty="0" smtClean="0">
                <a:latin typeface="Times New Roman" panose="02020503050405090304" pitchFamily="18" charset="0"/>
                <a:cs typeface="Times New Roman" panose="02020503050405090304" pitchFamily="18" charset="0"/>
              </a:rPr>
              <a:t>, such </a:t>
            </a:r>
            <a:r>
              <a:rPr lang="en-US" dirty="0">
                <a:latin typeface="Times New Roman" panose="02020503050405090304" pitchFamily="18" charset="0"/>
                <a:cs typeface="Times New Roman" panose="02020503050405090304" pitchFamily="18" charset="0"/>
              </a:rPr>
              <a:t>as </a:t>
            </a:r>
            <a:r>
              <a:rPr lang="en-US" dirty="0" smtClean="0">
                <a:latin typeface="Times New Roman" panose="02020503050405090304" pitchFamily="18" charset="0"/>
                <a:cs typeface="Times New Roman" panose="02020503050405090304" pitchFamily="18" charset="0"/>
              </a:rPr>
              <a:t>mislabeling </a:t>
            </a:r>
            <a:r>
              <a:rPr lang="en-US" dirty="0">
                <a:latin typeface="Times New Roman" panose="02020503050405090304" pitchFamily="18" charset="0"/>
                <a:cs typeface="Times New Roman" panose="02020503050405090304" pitchFamily="18" charset="0"/>
              </a:rPr>
              <a:t>of a specimen or requisition, the </a:t>
            </a:r>
            <a:r>
              <a:rPr lang="en-US" dirty="0" smtClean="0">
                <a:latin typeface="Times New Roman" panose="02020503050405090304" pitchFamily="18" charset="0"/>
                <a:cs typeface="Times New Roman" panose="02020503050405090304" pitchFamily="18" charset="0"/>
              </a:rPr>
              <a:t>person who </a:t>
            </a:r>
            <a:r>
              <a:rPr lang="en-US" dirty="0">
                <a:latin typeface="Times New Roman" panose="02020503050405090304" pitchFamily="18" charset="0"/>
                <a:cs typeface="Times New Roman" panose="02020503050405090304" pitchFamily="18" charset="0"/>
              </a:rPr>
              <a:t>collected the </a:t>
            </a:r>
            <a:r>
              <a:rPr lang="en-US" dirty="0">
                <a:solidFill>
                  <a:srgbClr val="00B050"/>
                </a:solidFill>
                <a:latin typeface="Times New Roman" panose="02020503050405090304" pitchFamily="18" charset="0"/>
                <a:cs typeface="Times New Roman" panose="02020503050405090304" pitchFamily="18" charset="0"/>
              </a:rPr>
              <a:t>specimen or requisition can come to </a:t>
            </a:r>
            <a:r>
              <a:rPr lang="en-US" dirty="0" smtClean="0">
                <a:solidFill>
                  <a:srgbClr val="00B050"/>
                </a:solidFill>
                <a:latin typeface="Times New Roman" panose="02020503050405090304" pitchFamily="18" charset="0"/>
                <a:cs typeface="Times New Roman" panose="02020503050405090304" pitchFamily="18" charset="0"/>
              </a:rPr>
              <a:t>the laboratory </a:t>
            </a:r>
            <a:r>
              <a:rPr lang="en-US" dirty="0">
                <a:solidFill>
                  <a:srgbClr val="00B050"/>
                </a:solidFill>
                <a:latin typeface="Times New Roman" panose="02020503050405090304" pitchFamily="18" charset="0"/>
                <a:cs typeface="Times New Roman" panose="02020503050405090304" pitchFamily="18" charset="0"/>
              </a:rPr>
              <a:t>and correct the problem</a:t>
            </a:r>
            <a:r>
              <a:rPr lang="en-US" dirty="0">
                <a:latin typeface="Times New Roman" panose="02020503050405090304" pitchFamily="18" charset="0"/>
                <a:cs typeface="Times New Roman" panose="02020503050405090304" pitchFamily="18" charset="0"/>
              </a:rPr>
              <a:t>. Correction of </a:t>
            </a:r>
            <a:r>
              <a:rPr lang="en-US" dirty="0" smtClean="0">
                <a:latin typeface="Times New Roman" panose="02020503050405090304" pitchFamily="18" charset="0"/>
                <a:cs typeface="Times New Roman" panose="02020503050405090304" pitchFamily="18" charset="0"/>
              </a:rPr>
              <a:t>a mislabeled </a:t>
            </a:r>
            <a:r>
              <a:rPr lang="en-US" dirty="0">
                <a:latin typeface="Times New Roman" panose="02020503050405090304" pitchFamily="18" charset="0"/>
                <a:cs typeface="Times New Roman" panose="02020503050405090304" pitchFamily="18" charset="0"/>
              </a:rPr>
              <a:t>specimen or requisition should </a:t>
            </a:r>
            <a:r>
              <a:rPr lang="en-US" dirty="0">
                <a:solidFill>
                  <a:srgbClr val="FF0000"/>
                </a:solidFill>
                <a:latin typeface="Times New Roman" panose="02020503050405090304" pitchFamily="18" charset="0"/>
                <a:cs typeface="Times New Roman" panose="02020503050405090304" pitchFamily="18" charset="0"/>
              </a:rPr>
              <a:t>not be done </a:t>
            </a:r>
            <a:r>
              <a:rPr lang="en-US" dirty="0" smtClean="0">
                <a:solidFill>
                  <a:srgbClr val="FF0000"/>
                </a:solidFill>
                <a:latin typeface="Times New Roman" panose="02020503050405090304" pitchFamily="18" charset="0"/>
                <a:cs typeface="Times New Roman" panose="02020503050405090304" pitchFamily="18" charset="0"/>
              </a:rPr>
              <a:t>over the </a:t>
            </a:r>
            <a:r>
              <a:rPr lang="en-US" dirty="0">
                <a:solidFill>
                  <a:srgbClr val="FF0000"/>
                </a:solidFill>
                <a:latin typeface="Times New Roman" panose="02020503050405090304" pitchFamily="18" charset="0"/>
                <a:cs typeface="Times New Roman" panose="02020503050405090304" pitchFamily="18" charset="0"/>
              </a:rPr>
              <a:t>telephone</a:t>
            </a:r>
            <a:r>
              <a:rPr lang="en-US"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1947200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8330" y="486111"/>
            <a:ext cx="2239983" cy="628401"/>
          </a:xfrm>
          <a:prstGeom prst="rect">
            <a:avLst/>
          </a:prstGeom>
        </p:spPr>
        <p:txBody>
          <a:bodyPr vert="horz" wrap="square" lIns="0" tIns="12724" rIns="0" bIns="0" rtlCol="0" anchor="ctr">
            <a:spAutoFit/>
          </a:bodyPr>
          <a:lstStyle/>
          <a:p>
            <a:pPr marL="12724">
              <a:lnSpc>
                <a:spcPct val="100000"/>
              </a:lnSpc>
              <a:spcBef>
                <a:spcPts val="100"/>
              </a:spcBef>
            </a:pPr>
            <a:r>
              <a:rPr sz="4000" spc="-5" dirty="0">
                <a:latin typeface="Times New Roman" panose="02020503050405090304" pitchFamily="18" charset="0"/>
                <a:cs typeface="Times New Roman" panose="02020503050405090304" pitchFamily="18" charset="0"/>
              </a:rPr>
              <a:t>Personnel</a:t>
            </a:r>
            <a:endParaRPr sz="4000" dirty="0">
              <a:latin typeface="Times New Roman" panose="02020503050405090304" pitchFamily="18" charset="0"/>
              <a:cs typeface="Times New Roman" panose="02020503050405090304" pitchFamily="18" charset="0"/>
            </a:endParaRPr>
          </a:p>
        </p:txBody>
      </p:sp>
      <p:sp>
        <p:nvSpPr>
          <p:cNvPr id="3" name="object 3"/>
          <p:cNvSpPr txBox="1"/>
          <p:nvPr/>
        </p:nvSpPr>
        <p:spPr>
          <a:xfrm>
            <a:off x="2167861" y="1679255"/>
            <a:ext cx="8050198" cy="2478906"/>
          </a:xfrm>
          <a:prstGeom prst="rect">
            <a:avLst/>
          </a:prstGeom>
        </p:spPr>
        <p:txBody>
          <a:bodyPr vert="horz" wrap="square" lIns="0" tIns="12087" rIns="0" bIns="0" rtlCol="0">
            <a:spAutoFit/>
          </a:bodyPr>
          <a:lstStyle/>
          <a:p>
            <a:pPr marL="355639" marR="5090" indent="-343552">
              <a:spcBef>
                <a:spcPts val="95"/>
              </a:spcBef>
              <a:buChar char="•"/>
              <a:tabLst>
                <a:tab pos="356276" algn="l"/>
                <a:tab pos="356912" algn="l"/>
              </a:tabLst>
            </a:pPr>
            <a:r>
              <a:rPr sz="3206" spc="-10" dirty="0">
                <a:latin typeface="Arial MT"/>
                <a:cs typeface="Arial MT"/>
              </a:rPr>
              <a:t>Active</a:t>
            </a:r>
            <a:r>
              <a:rPr sz="3206" spc="5" dirty="0">
                <a:latin typeface="Arial MT"/>
                <a:cs typeface="Arial MT"/>
              </a:rPr>
              <a:t> </a:t>
            </a:r>
            <a:r>
              <a:rPr sz="3206" spc="-10" dirty="0">
                <a:latin typeface="Arial MT"/>
                <a:cs typeface="Arial MT"/>
              </a:rPr>
              <a:t>participation</a:t>
            </a:r>
            <a:r>
              <a:rPr sz="3206" spc="5" dirty="0">
                <a:latin typeface="Arial MT"/>
                <a:cs typeface="Arial MT"/>
              </a:rPr>
              <a:t> </a:t>
            </a:r>
            <a:r>
              <a:rPr sz="3206" spc="-5" dirty="0">
                <a:latin typeface="Arial MT"/>
                <a:cs typeface="Arial MT"/>
              </a:rPr>
              <a:t>by</a:t>
            </a:r>
            <a:r>
              <a:rPr sz="3206" spc="5" dirty="0">
                <a:latin typeface="Arial MT"/>
                <a:cs typeface="Arial MT"/>
              </a:rPr>
              <a:t> </a:t>
            </a:r>
            <a:r>
              <a:rPr sz="3206" spc="-10" dirty="0">
                <a:latin typeface="Arial MT"/>
                <a:cs typeface="Arial MT"/>
              </a:rPr>
              <a:t>everyone</a:t>
            </a:r>
            <a:r>
              <a:rPr sz="3206" spc="10" dirty="0">
                <a:latin typeface="Arial MT"/>
                <a:cs typeface="Arial MT"/>
              </a:rPr>
              <a:t> </a:t>
            </a:r>
            <a:r>
              <a:rPr sz="3206" spc="-10" dirty="0">
                <a:latin typeface="Arial MT"/>
                <a:cs typeface="Arial MT"/>
              </a:rPr>
              <a:t>working</a:t>
            </a:r>
            <a:r>
              <a:rPr sz="3206" spc="5" dirty="0">
                <a:latin typeface="Arial MT"/>
                <a:cs typeface="Arial MT"/>
              </a:rPr>
              <a:t> </a:t>
            </a:r>
            <a:r>
              <a:rPr sz="3206" spc="-10" dirty="0">
                <a:latin typeface="Arial MT"/>
                <a:cs typeface="Arial MT"/>
              </a:rPr>
              <a:t>in </a:t>
            </a:r>
            <a:r>
              <a:rPr sz="3206" spc="-877" dirty="0">
                <a:latin typeface="Arial MT"/>
                <a:cs typeface="Arial MT"/>
              </a:rPr>
              <a:t> </a:t>
            </a:r>
            <a:r>
              <a:rPr sz="3206" spc="-5" dirty="0">
                <a:latin typeface="Arial MT"/>
                <a:cs typeface="Arial MT"/>
              </a:rPr>
              <a:t>the</a:t>
            </a:r>
            <a:r>
              <a:rPr sz="3206" spc="-10" dirty="0">
                <a:latin typeface="Arial MT"/>
                <a:cs typeface="Arial MT"/>
              </a:rPr>
              <a:t> system</a:t>
            </a:r>
            <a:r>
              <a:rPr sz="3206" spc="-5" dirty="0">
                <a:latin typeface="Arial MT"/>
                <a:cs typeface="Arial MT"/>
              </a:rPr>
              <a:t> is </a:t>
            </a:r>
            <a:r>
              <a:rPr sz="3206" spc="-10" dirty="0">
                <a:latin typeface="Arial MT"/>
                <a:cs typeface="Arial MT"/>
              </a:rPr>
              <a:t>required</a:t>
            </a:r>
            <a:r>
              <a:rPr sz="3206" spc="-5" dirty="0">
                <a:latin typeface="Arial MT"/>
                <a:cs typeface="Arial MT"/>
              </a:rPr>
              <a:t> to meet </a:t>
            </a:r>
            <a:r>
              <a:rPr sz="3206" spc="-10" dirty="0">
                <a:latin typeface="Arial MT"/>
                <a:cs typeface="Arial MT"/>
              </a:rPr>
              <a:t>quality </a:t>
            </a:r>
            <a:r>
              <a:rPr sz="3206" spc="-5" dirty="0">
                <a:latin typeface="Arial MT"/>
                <a:cs typeface="Arial MT"/>
              </a:rPr>
              <a:t> </a:t>
            </a:r>
            <a:r>
              <a:rPr sz="3206" spc="-10" dirty="0">
                <a:latin typeface="Arial MT"/>
                <a:cs typeface="Arial MT"/>
              </a:rPr>
              <a:t>standards</a:t>
            </a:r>
            <a:r>
              <a:rPr sz="3206" spc="-5" dirty="0">
                <a:latin typeface="Arial MT"/>
                <a:cs typeface="Arial MT"/>
              </a:rPr>
              <a:t> &amp; </a:t>
            </a:r>
            <a:r>
              <a:rPr sz="3206" spc="-10" dirty="0">
                <a:latin typeface="Arial MT"/>
                <a:cs typeface="Arial MT"/>
              </a:rPr>
              <a:t>continuously</a:t>
            </a:r>
            <a:r>
              <a:rPr sz="3206" spc="-5" dirty="0">
                <a:latin typeface="Arial MT"/>
                <a:cs typeface="Arial MT"/>
              </a:rPr>
              <a:t> </a:t>
            </a:r>
            <a:r>
              <a:rPr sz="3206" spc="-10" dirty="0">
                <a:latin typeface="Arial MT"/>
                <a:cs typeface="Arial MT"/>
              </a:rPr>
              <a:t>improve </a:t>
            </a:r>
            <a:r>
              <a:rPr sz="3206" spc="-5" dirty="0">
                <a:latin typeface="Arial MT"/>
                <a:cs typeface="Arial MT"/>
              </a:rPr>
              <a:t> </a:t>
            </a:r>
            <a:r>
              <a:rPr sz="3206" spc="-10" dirty="0" smtClean="0">
                <a:latin typeface="Arial MT"/>
                <a:cs typeface="Arial MT"/>
              </a:rPr>
              <a:t>performance</a:t>
            </a:r>
            <a:endParaRPr sz="4659" dirty="0">
              <a:latin typeface="Arial MT"/>
              <a:cs typeface="Arial MT"/>
            </a:endParaRPr>
          </a:p>
          <a:p>
            <a:pPr marL="355639" indent="-343552">
              <a:buChar char="•"/>
              <a:tabLst>
                <a:tab pos="355639" algn="l"/>
                <a:tab pos="356276" algn="l"/>
              </a:tabLst>
            </a:pPr>
            <a:r>
              <a:rPr sz="3206" spc="-10" dirty="0">
                <a:latin typeface="Arial MT"/>
                <a:cs typeface="Arial MT"/>
              </a:rPr>
              <a:t>Assign</a:t>
            </a:r>
            <a:r>
              <a:rPr sz="3206" spc="-5" dirty="0">
                <a:latin typeface="Arial MT"/>
                <a:cs typeface="Arial MT"/>
              </a:rPr>
              <a:t> </a:t>
            </a:r>
            <a:r>
              <a:rPr sz="3206" spc="-10" dirty="0">
                <a:latin typeface="Arial MT"/>
                <a:cs typeface="Arial MT"/>
              </a:rPr>
              <a:t>responsibility</a:t>
            </a:r>
            <a:r>
              <a:rPr sz="3206" spc="-5" dirty="0">
                <a:latin typeface="Arial MT"/>
                <a:cs typeface="Arial MT"/>
              </a:rPr>
              <a:t> </a:t>
            </a:r>
            <a:r>
              <a:rPr sz="3206" dirty="0">
                <a:latin typeface="Arial MT"/>
                <a:cs typeface="Arial MT"/>
              </a:rPr>
              <a:t>/ </a:t>
            </a:r>
            <a:r>
              <a:rPr sz="3206" spc="-10" dirty="0">
                <a:latin typeface="Arial MT"/>
                <a:cs typeface="Arial MT"/>
              </a:rPr>
              <a:t>duties</a:t>
            </a:r>
            <a:endParaRPr sz="3206" dirty="0">
              <a:latin typeface="Arial MT"/>
              <a:cs typeface="Arial MT"/>
            </a:endParaRPr>
          </a:p>
        </p:txBody>
      </p:sp>
    </p:spTree>
    <p:extLst>
      <p:ext uri="{BB962C8B-B14F-4D97-AF65-F5344CB8AC3E}">
        <p14:creationId xmlns:p14="http://schemas.microsoft.com/office/powerpoint/2010/main" val="985309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2985" y="121127"/>
            <a:ext cx="3346933" cy="849934"/>
          </a:xfrm>
          <a:prstGeom prst="rect">
            <a:avLst/>
          </a:prstGeom>
        </p:spPr>
        <p:txBody>
          <a:bodyPr vert="horz" wrap="square" lIns="0" tIns="12724" rIns="0" bIns="0" rtlCol="0" anchor="ctr">
            <a:spAutoFit/>
          </a:bodyPr>
          <a:lstStyle/>
          <a:p>
            <a:pPr marL="12724">
              <a:lnSpc>
                <a:spcPct val="100000"/>
              </a:lnSpc>
              <a:spcBef>
                <a:spcPts val="100"/>
              </a:spcBef>
            </a:pPr>
            <a:r>
              <a:rPr sz="5410" spc="-5" dirty="0"/>
              <a:t>Personnel</a:t>
            </a:r>
            <a:endParaRPr sz="5410"/>
          </a:p>
        </p:txBody>
      </p:sp>
      <p:graphicFrame>
        <p:nvGraphicFramePr>
          <p:cNvPr id="3" name="object 3"/>
          <p:cNvGraphicFramePr>
            <a:graphicFrameLocks noGrp="1"/>
          </p:cNvGraphicFramePr>
          <p:nvPr>
            <p:extLst>
              <p:ext uri="{D42A27DB-BD31-4B8C-83A1-F6EECF244321}">
                <p14:modId xmlns:p14="http://schemas.microsoft.com/office/powerpoint/2010/main" val="3876001155"/>
              </p:ext>
            </p:extLst>
          </p:nvPr>
        </p:nvGraphicFramePr>
        <p:xfrm>
          <a:off x="1375549" y="1605135"/>
          <a:ext cx="7344040" cy="5402679"/>
        </p:xfrm>
        <a:graphic>
          <a:graphicData uri="http://schemas.openxmlformats.org/drawingml/2006/table">
            <a:tbl>
              <a:tblPr firstRow="1" bandRow="1">
                <a:tableStyleId>{2D5ABB26-0587-4C30-8999-92F81FD0307C}</a:tableStyleId>
              </a:tblPr>
              <a:tblGrid>
                <a:gridCol w="959357">
                  <a:extLst>
                    <a:ext uri="{9D8B030D-6E8A-4147-A177-3AD203B41FA5}">
                      <a16:colId xmlns:a16="http://schemas.microsoft.com/office/drawing/2014/main" val="20000"/>
                    </a:ext>
                  </a:extLst>
                </a:gridCol>
                <a:gridCol w="6384683">
                  <a:extLst>
                    <a:ext uri="{9D8B030D-6E8A-4147-A177-3AD203B41FA5}">
                      <a16:colId xmlns:a16="http://schemas.microsoft.com/office/drawing/2014/main" val="20001"/>
                    </a:ext>
                  </a:extLst>
                </a:gridCol>
              </a:tblGrid>
              <a:tr h="248491">
                <a:tc>
                  <a:txBody>
                    <a:bodyPr/>
                    <a:lstStyle/>
                    <a:p>
                      <a:pPr marL="39370">
                        <a:lnSpc>
                          <a:spcPts val="1855"/>
                        </a:lnSpc>
                      </a:pPr>
                      <a:r>
                        <a:rPr sz="1700" b="1" spc="-5" dirty="0">
                          <a:latin typeface="Times New Roman"/>
                          <a:cs typeface="Times New Roman"/>
                        </a:rPr>
                        <a:t>Personnel</a:t>
                      </a:r>
                      <a:endParaRPr sz="1700" dirty="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55" marR="3175" algn="ctr">
                        <a:lnSpc>
                          <a:spcPts val="1855"/>
                        </a:lnSpc>
                      </a:pPr>
                      <a:r>
                        <a:rPr sz="1700" b="1" spc="-5" dirty="0">
                          <a:latin typeface="Times New Roman"/>
                          <a:cs typeface="Times New Roman"/>
                        </a:rPr>
                        <a:t>Function</a:t>
                      </a:r>
                      <a:endParaRPr sz="1700">
                        <a:latin typeface="Times New Roman"/>
                        <a:cs typeface="Times New Roman"/>
                      </a:endParaRPr>
                    </a:p>
                  </a:txBody>
                  <a:tcPr marL="0" marR="0" marT="0" marB="0">
                    <a:lnL w="1270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532553">
                <a:tc>
                  <a:txBody>
                    <a:bodyPr/>
                    <a:lstStyle/>
                    <a:p>
                      <a:pPr>
                        <a:lnSpc>
                          <a:spcPct val="100000"/>
                        </a:lnSpc>
                      </a:pPr>
                      <a:endParaRPr sz="1400" dirty="0">
                        <a:latin typeface="Times New Roman"/>
                        <a:cs typeface="Times New Roman"/>
                      </a:endParaRPr>
                    </a:p>
                    <a:p>
                      <a:pPr marL="19685" marR="22860">
                        <a:lnSpc>
                          <a:spcPct val="95600"/>
                        </a:lnSpc>
                        <a:spcBef>
                          <a:spcPts val="1210"/>
                        </a:spcBef>
                      </a:pPr>
                      <a:r>
                        <a:rPr sz="1300" b="1" spc="-15" dirty="0">
                          <a:solidFill>
                            <a:srgbClr val="FF0000"/>
                          </a:solidFill>
                          <a:latin typeface="Times New Roman"/>
                          <a:cs typeface="Times New Roman"/>
                        </a:rPr>
                        <a:t>Quality </a:t>
                      </a:r>
                      <a:r>
                        <a:rPr sz="1300" b="1" spc="-10" dirty="0">
                          <a:solidFill>
                            <a:srgbClr val="FF0000"/>
                          </a:solidFill>
                          <a:latin typeface="Times New Roman"/>
                          <a:cs typeface="Times New Roman"/>
                        </a:rPr>
                        <a:t> </a:t>
                      </a:r>
                      <a:r>
                        <a:rPr sz="1300" b="1" spc="50" dirty="0">
                          <a:solidFill>
                            <a:srgbClr val="FF0000"/>
                          </a:solidFill>
                          <a:latin typeface="Times New Roman"/>
                          <a:cs typeface="Times New Roman"/>
                        </a:rPr>
                        <a:t>I</a:t>
                      </a:r>
                      <a:r>
                        <a:rPr sz="1300" b="1" spc="-114" dirty="0">
                          <a:solidFill>
                            <a:srgbClr val="FF0000"/>
                          </a:solidFill>
                          <a:latin typeface="Times New Roman"/>
                          <a:cs typeface="Times New Roman"/>
                        </a:rPr>
                        <a:t>m</a:t>
                      </a:r>
                      <a:r>
                        <a:rPr sz="1300" b="1" spc="-5" dirty="0">
                          <a:solidFill>
                            <a:srgbClr val="FF0000"/>
                          </a:solidFill>
                          <a:latin typeface="Times New Roman"/>
                          <a:cs typeface="Times New Roman"/>
                        </a:rPr>
                        <a:t>p</a:t>
                      </a:r>
                      <a:r>
                        <a:rPr sz="1300" b="1" spc="-95" dirty="0">
                          <a:solidFill>
                            <a:srgbClr val="FF0000"/>
                          </a:solidFill>
                          <a:latin typeface="Times New Roman"/>
                          <a:cs typeface="Times New Roman"/>
                        </a:rPr>
                        <a:t>r</a:t>
                      </a:r>
                      <a:r>
                        <a:rPr sz="1300" b="1" spc="-10" dirty="0">
                          <a:solidFill>
                            <a:srgbClr val="FF0000"/>
                          </a:solidFill>
                          <a:latin typeface="Times New Roman"/>
                          <a:cs typeface="Times New Roman"/>
                        </a:rPr>
                        <a:t>ov</a:t>
                      </a:r>
                      <a:r>
                        <a:rPr sz="1300" b="1" dirty="0">
                          <a:solidFill>
                            <a:srgbClr val="FF0000"/>
                          </a:solidFill>
                          <a:latin typeface="Times New Roman"/>
                          <a:cs typeface="Times New Roman"/>
                        </a:rPr>
                        <a:t>e</a:t>
                      </a:r>
                      <a:r>
                        <a:rPr sz="1300" b="1" spc="-175" dirty="0">
                          <a:solidFill>
                            <a:srgbClr val="FF0000"/>
                          </a:solidFill>
                          <a:latin typeface="Times New Roman"/>
                          <a:cs typeface="Times New Roman"/>
                        </a:rPr>
                        <a:t> </a:t>
                      </a:r>
                      <a:r>
                        <a:rPr sz="1300" b="1" spc="-114" dirty="0">
                          <a:solidFill>
                            <a:srgbClr val="FF0000"/>
                          </a:solidFill>
                          <a:latin typeface="Times New Roman"/>
                          <a:cs typeface="Times New Roman"/>
                        </a:rPr>
                        <a:t>m</a:t>
                      </a:r>
                      <a:r>
                        <a:rPr sz="1300" b="1" spc="60" dirty="0">
                          <a:solidFill>
                            <a:srgbClr val="FF0000"/>
                          </a:solidFill>
                          <a:latin typeface="Times New Roman"/>
                          <a:cs typeface="Times New Roman"/>
                        </a:rPr>
                        <a:t>e</a:t>
                      </a:r>
                      <a:r>
                        <a:rPr sz="1300" b="1" spc="-80" dirty="0">
                          <a:solidFill>
                            <a:srgbClr val="FF0000"/>
                          </a:solidFill>
                          <a:latin typeface="Times New Roman"/>
                          <a:cs typeface="Times New Roman"/>
                        </a:rPr>
                        <a:t>n</a:t>
                      </a:r>
                      <a:r>
                        <a:rPr sz="1300" b="1" dirty="0">
                          <a:solidFill>
                            <a:srgbClr val="FF0000"/>
                          </a:solidFill>
                          <a:latin typeface="Times New Roman"/>
                          <a:cs typeface="Times New Roman"/>
                        </a:rPr>
                        <a:t>t  </a:t>
                      </a:r>
                      <a:r>
                        <a:rPr sz="1300" b="1" spc="-15" dirty="0">
                          <a:solidFill>
                            <a:srgbClr val="FF0000"/>
                          </a:solidFill>
                          <a:latin typeface="Times New Roman"/>
                          <a:cs typeface="Times New Roman"/>
                        </a:rPr>
                        <a:t>Executive </a:t>
                      </a:r>
                      <a:r>
                        <a:rPr sz="1300" b="1" spc="-10" dirty="0">
                          <a:solidFill>
                            <a:srgbClr val="FF0000"/>
                          </a:solidFill>
                          <a:latin typeface="Times New Roman"/>
                          <a:cs typeface="Times New Roman"/>
                        </a:rPr>
                        <a:t> </a:t>
                      </a:r>
                      <a:r>
                        <a:rPr sz="1300" b="1" spc="-15" dirty="0">
                          <a:solidFill>
                            <a:srgbClr val="FF0000"/>
                          </a:solidFill>
                          <a:latin typeface="Times New Roman"/>
                          <a:cs typeface="Times New Roman"/>
                        </a:rPr>
                        <a:t>Committee</a:t>
                      </a:r>
                      <a:endParaRPr sz="1300" dirty="0">
                        <a:solidFill>
                          <a:srgbClr val="FF0000"/>
                        </a:solidFill>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765" marR="12065">
                        <a:lnSpc>
                          <a:spcPts val="2350"/>
                        </a:lnSpc>
                        <a:spcBef>
                          <a:spcPts val="45"/>
                        </a:spcBef>
                      </a:pPr>
                      <a:r>
                        <a:rPr sz="2100" spc="-20" dirty="0">
                          <a:latin typeface="Times New Roman"/>
                          <a:cs typeface="Times New Roman"/>
                        </a:rPr>
                        <a:t>-</a:t>
                      </a:r>
                      <a:r>
                        <a:rPr sz="2100" spc="-20" dirty="0">
                          <a:solidFill>
                            <a:srgbClr val="0070C0"/>
                          </a:solidFill>
                          <a:latin typeface="Times New Roman"/>
                          <a:cs typeface="Times New Roman"/>
                        </a:rPr>
                        <a:t>Reviews</a:t>
                      </a:r>
                      <a:r>
                        <a:rPr sz="2100" spc="40" dirty="0">
                          <a:solidFill>
                            <a:srgbClr val="0070C0"/>
                          </a:solidFill>
                          <a:latin typeface="Times New Roman"/>
                          <a:cs typeface="Times New Roman"/>
                        </a:rPr>
                        <a:t> </a:t>
                      </a:r>
                      <a:r>
                        <a:rPr sz="2100" spc="10" dirty="0">
                          <a:solidFill>
                            <a:srgbClr val="0070C0"/>
                          </a:solidFill>
                          <a:latin typeface="Times New Roman"/>
                          <a:cs typeface="Times New Roman"/>
                        </a:rPr>
                        <a:t>and</a:t>
                      </a:r>
                      <a:r>
                        <a:rPr sz="2100" spc="120" dirty="0">
                          <a:solidFill>
                            <a:srgbClr val="0070C0"/>
                          </a:solidFill>
                          <a:latin typeface="Times New Roman"/>
                          <a:cs typeface="Times New Roman"/>
                        </a:rPr>
                        <a:t> </a:t>
                      </a:r>
                      <a:r>
                        <a:rPr sz="2100" spc="-30" dirty="0">
                          <a:solidFill>
                            <a:srgbClr val="0070C0"/>
                          </a:solidFill>
                          <a:latin typeface="Times New Roman"/>
                          <a:cs typeface="Times New Roman"/>
                        </a:rPr>
                        <a:t>approves</a:t>
                      </a:r>
                      <a:r>
                        <a:rPr sz="2100" spc="130" dirty="0">
                          <a:solidFill>
                            <a:srgbClr val="0070C0"/>
                          </a:solidFill>
                          <a:latin typeface="Times New Roman"/>
                          <a:cs typeface="Times New Roman"/>
                        </a:rPr>
                        <a:t> </a:t>
                      </a:r>
                      <a:r>
                        <a:rPr sz="2100" spc="-5" dirty="0">
                          <a:solidFill>
                            <a:srgbClr val="0070C0"/>
                          </a:solidFill>
                          <a:latin typeface="Times New Roman"/>
                          <a:cs typeface="Times New Roman"/>
                        </a:rPr>
                        <a:t>policies</a:t>
                      </a:r>
                      <a:r>
                        <a:rPr sz="2100" spc="125" dirty="0">
                          <a:solidFill>
                            <a:srgbClr val="0070C0"/>
                          </a:solidFill>
                          <a:latin typeface="Times New Roman"/>
                          <a:cs typeface="Times New Roman"/>
                        </a:rPr>
                        <a:t> </a:t>
                      </a:r>
                      <a:r>
                        <a:rPr sz="2100" spc="-20" dirty="0">
                          <a:latin typeface="Times New Roman"/>
                          <a:cs typeface="Times New Roman"/>
                        </a:rPr>
                        <a:t>and</a:t>
                      </a:r>
                      <a:r>
                        <a:rPr sz="2100" spc="125" dirty="0">
                          <a:latin typeface="Times New Roman"/>
                          <a:cs typeface="Times New Roman"/>
                        </a:rPr>
                        <a:t> </a:t>
                      </a:r>
                      <a:r>
                        <a:rPr sz="2100" spc="-15" dirty="0">
                          <a:latin typeface="Times New Roman"/>
                          <a:cs typeface="Times New Roman"/>
                        </a:rPr>
                        <a:t>procedures</a:t>
                      </a:r>
                      <a:r>
                        <a:rPr sz="2100" spc="130" dirty="0">
                          <a:latin typeface="Times New Roman"/>
                          <a:cs typeface="Times New Roman"/>
                        </a:rPr>
                        <a:t> </a:t>
                      </a:r>
                      <a:r>
                        <a:rPr sz="2100" spc="-25" dirty="0">
                          <a:latin typeface="Times New Roman"/>
                          <a:cs typeface="Times New Roman"/>
                        </a:rPr>
                        <a:t>required</a:t>
                      </a:r>
                      <a:r>
                        <a:rPr sz="2100" spc="120" dirty="0">
                          <a:latin typeface="Times New Roman"/>
                          <a:cs typeface="Times New Roman"/>
                        </a:rPr>
                        <a:t> </a:t>
                      </a:r>
                      <a:r>
                        <a:rPr sz="2100" spc="15" dirty="0">
                          <a:latin typeface="Times New Roman"/>
                          <a:cs typeface="Times New Roman"/>
                        </a:rPr>
                        <a:t>to </a:t>
                      </a:r>
                      <a:r>
                        <a:rPr sz="2100" spc="-509" dirty="0">
                          <a:latin typeface="Times New Roman"/>
                          <a:cs typeface="Times New Roman"/>
                        </a:rPr>
                        <a:t> </a:t>
                      </a:r>
                      <a:r>
                        <a:rPr sz="2100" spc="-25" dirty="0">
                          <a:latin typeface="Times New Roman"/>
                          <a:cs typeface="Times New Roman"/>
                        </a:rPr>
                        <a:t>achieve</a:t>
                      </a:r>
                      <a:r>
                        <a:rPr sz="2100" dirty="0">
                          <a:latin typeface="Times New Roman"/>
                          <a:cs typeface="Times New Roman"/>
                        </a:rPr>
                        <a:t> quality</a:t>
                      </a:r>
                      <a:r>
                        <a:rPr sz="2100" spc="-40" dirty="0">
                          <a:latin typeface="Times New Roman"/>
                          <a:cs typeface="Times New Roman"/>
                        </a:rPr>
                        <a:t> </a:t>
                      </a:r>
                      <a:r>
                        <a:rPr sz="2100" spc="-30" dirty="0">
                          <a:latin typeface="Times New Roman"/>
                          <a:cs typeface="Times New Roman"/>
                        </a:rPr>
                        <a:t>improvement</a:t>
                      </a:r>
                      <a:r>
                        <a:rPr sz="2100" spc="45" dirty="0">
                          <a:latin typeface="Times New Roman"/>
                          <a:cs typeface="Times New Roman"/>
                        </a:rPr>
                        <a:t> </a:t>
                      </a:r>
                      <a:r>
                        <a:rPr sz="2100" spc="-15" dirty="0">
                          <a:latin typeface="Times New Roman"/>
                          <a:cs typeface="Times New Roman"/>
                        </a:rPr>
                        <a:t>goals</a:t>
                      </a:r>
                      <a:endParaRPr sz="2100" dirty="0">
                        <a:latin typeface="Times New Roman"/>
                        <a:cs typeface="Times New Roman"/>
                      </a:endParaRPr>
                    </a:p>
                    <a:p>
                      <a:pPr marL="24765" marR="8890">
                        <a:lnSpc>
                          <a:spcPts val="2420"/>
                        </a:lnSpc>
                        <a:tabLst>
                          <a:tab pos="368300" algn="l"/>
                          <a:tab pos="1390650" algn="l"/>
                          <a:tab pos="3373120" algn="l"/>
                          <a:tab pos="5327650" algn="l"/>
                        </a:tabLst>
                      </a:pPr>
                      <a:r>
                        <a:rPr sz="2100" dirty="0">
                          <a:latin typeface="Times New Roman"/>
                          <a:cs typeface="Times New Roman"/>
                        </a:rPr>
                        <a:t>-	</a:t>
                      </a:r>
                      <a:r>
                        <a:rPr sz="2100" spc="-10" dirty="0">
                          <a:latin typeface="Times New Roman"/>
                          <a:cs typeface="Times New Roman"/>
                        </a:rPr>
                        <a:t>F</a:t>
                      </a:r>
                      <a:r>
                        <a:rPr sz="2100" spc="20" dirty="0">
                          <a:latin typeface="Times New Roman"/>
                          <a:cs typeface="Times New Roman"/>
                        </a:rPr>
                        <a:t>o</a:t>
                      </a:r>
                      <a:r>
                        <a:rPr sz="2100" spc="-50" dirty="0">
                          <a:latin typeface="Times New Roman"/>
                          <a:cs typeface="Times New Roman"/>
                        </a:rPr>
                        <a:t>s</a:t>
                      </a:r>
                      <a:r>
                        <a:rPr sz="2100" spc="-45" dirty="0">
                          <a:latin typeface="Times New Roman"/>
                          <a:cs typeface="Times New Roman"/>
                        </a:rPr>
                        <a:t>t</a:t>
                      </a:r>
                      <a:r>
                        <a:rPr sz="2100" spc="-10" dirty="0">
                          <a:latin typeface="Times New Roman"/>
                          <a:cs typeface="Times New Roman"/>
                        </a:rPr>
                        <a:t>er</a:t>
                      </a:r>
                      <a:r>
                        <a:rPr sz="2100" dirty="0">
                          <a:latin typeface="Times New Roman"/>
                          <a:cs typeface="Times New Roman"/>
                        </a:rPr>
                        <a:t>s	</a:t>
                      </a:r>
                      <a:r>
                        <a:rPr sz="2100" spc="-50" dirty="0">
                          <a:latin typeface="Times New Roman"/>
                          <a:cs typeface="Times New Roman"/>
                        </a:rPr>
                        <a:t>in</a:t>
                      </a:r>
                      <a:r>
                        <a:rPr sz="2100" spc="30" dirty="0">
                          <a:latin typeface="Times New Roman"/>
                          <a:cs typeface="Times New Roman"/>
                        </a:rPr>
                        <a:t>t</a:t>
                      </a:r>
                      <a:r>
                        <a:rPr sz="2100" spc="-15" dirty="0">
                          <a:latin typeface="Times New Roman"/>
                          <a:cs typeface="Times New Roman"/>
                        </a:rPr>
                        <a:t>e</a:t>
                      </a:r>
                      <a:r>
                        <a:rPr sz="2100" spc="-10" dirty="0">
                          <a:latin typeface="Times New Roman"/>
                          <a:cs typeface="Times New Roman"/>
                        </a:rPr>
                        <a:t>r</a:t>
                      </a:r>
                      <a:r>
                        <a:rPr sz="2100" spc="25" dirty="0">
                          <a:latin typeface="Times New Roman"/>
                          <a:cs typeface="Times New Roman"/>
                        </a:rPr>
                        <a:t>d</a:t>
                      </a:r>
                      <a:r>
                        <a:rPr sz="2100" spc="-50" dirty="0">
                          <a:latin typeface="Times New Roman"/>
                          <a:cs typeface="Times New Roman"/>
                        </a:rPr>
                        <a:t>is</a:t>
                      </a:r>
                      <a:r>
                        <a:rPr sz="2100" spc="-10" dirty="0">
                          <a:latin typeface="Times New Roman"/>
                          <a:cs typeface="Times New Roman"/>
                        </a:rPr>
                        <a:t>c</a:t>
                      </a:r>
                      <a:r>
                        <a:rPr sz="2100" spc="-50" dirty="0">
                          <a:latin typeface="Times New Roman"/>
                          <a:cs typeface="Times New Roman"/>
                        </a:rPr>
                        <a:t>i</a:t>
                      </a:r>
                      <a:r>
                        <a:rPr sz="2100" spc="-55" dirty="0">
                          <a:latin typeface="Times New Roman"/>
                          <a:cs typeface="Times New Roman"/>
                        </a:rPr>
                        <a:t>p</a:t>
                      </a:r>
                      <a:r>
                        <a:rPr sz="2100" spc="30" dirty="0">
                          <a:latin typeface="Times New Roman"/>
                          <a:cs typeface="Times New Roman"/>
                        </a:rPr>
                        <a:t>l</a:t>
                      </a:r>
                      <a:r>
                        <a:rPr sz="2100" spc="-45" dirty="0">
                          <a:latin typeface="Times New Roman"/>
                          <a:cs typeface="Times New Roman"/>
                        </a:rPr>
                        <a:t>i</a:t>
                      </a:r>
                      <a:r>
                        <a:rPr sz="2100" spc="20" dirty="0">
                          <a:latin typeface="Times New Roman"/>
                          <a:cs typeface="Times New Roman"/>
                        </a:rPr>
                        <a:t>n</a:t>
                      </a:r>
                      <a:r>
                        <a:rPr sz="2100" spc="-10" dirty="0">
                          <a:latin typeface="Times New Roman"/>
                          <a:cs typeface="Times New Roman"/>
                        </a:rPr>
                        <a:t>ar</a:t>
                      </a:r>
                      <a:r>
                        <a:rPr sz="2100" dirty="0">
                          <a:latin typeface="Times New Roman"/>
                          <a:cs typeface="Times New Roman"/>
                        </a:rPr>
                        <a:t>y	</a:t>
                      </a:r>
                      <a:r>
                        <a:rPr sz="2100" spc="-85" dirty="0">
                          <a:latin typeface="Times New Roman"/>
                          <a:cs typeface="Times New Roman"/>
                        </a:rPr>
                        <a:t>c</a:t>
                      </a:r>
                      <a:r>
                        <a:rPr sz="2100" spc="20" dirty="0">
                          <a:latin typeface="Times New Roman"/>
                          <a:cs typeface="Times New Roman"/>
                        </a:rPr>
                        <a:t>o</a:t>
                      </a:r>
                      <a:r>
                        <a:rPr sz="2100" spc="-100" dirty="0">
                          <a:latin typeface="Times New Roman"/>
                          <a:cs typeface="Times New Roman"/>
                        </a:rPr>
                        <a:t>mm</a:t>
                      </a:r>
                      <a:r>
                        <a:rPr sz="2100" spc="20" dirty="0">
                          <a:latin typeface="Times New Roman"/>
                          <a:cs typeface="Times New Roman"/>
                        </a:rPr>
                        <a:t>u</a:t>
                      </a:r>
                      <a:r>
                        <a:rPr sz="2100" spc="25" dirty="0">
                          <a:latin typeface="Times New Roman"/>
                          <a:cs typeface="Times New Roman"/>
                        </a:rPr>
                        <a:t>n</a:t>
                      </a:r>
                      <a:r>
                        <a:rPr sz="2100" spc="-50" dirty="0">
                          <a:latin typeface="Times New Roman"/>
                          <a:cs typeface="Times New Roman"/>
                        </a:rPr>
                        <a:t>i</a:t>
                      </a:r>
                      <a:r>
                        <a:rPr sz="2100" spc="-10" dirty="0">
                          <a:latin typeface="Times New Roman"/>
                          <a:cs typeface="Times New Roman"/>
                        </a:rPr>
                        <a:t>ca</a:t>
                      </a:r>
                      <a:r>
                        <a:rPr sz="2100" spc="30" dirty="0">
                          <a:latin typeface="Times New Roman"/>
                          <a:cs typeface="Times New Roman"/>
                        </a:rPr>
                        <a:t>t</a:t>
                      </a:r>
                      <a:r>
                        <a:rPr sz="2100" spc="-50" dirty="0">
                          <a:latin typeface="Times New Roman"/>
                          <a:cs typeface="Times New Roman"/>
                        </a:rPr>
                        <a:t>io</a:t>
                      </a:r>
                      <a:r>
                        <a:rPr sz="2100" spc="20" dirty="0">
                          <a:latin typeface="Times New Roman"/>
                          <a:cs typeface="Times New Roman"/>
                        </a:rPr>
                        <a:t>n</a:t>
                      </a:r>
                      <a:r>
                        <a:rPr sz="2100" dirty="0">
                          <a:latin typeface="Times New Roman"/>
                          <a:cs typeface="Times New Roman"/>
                        </a:rPr>
                        <a:t>,	</a:t>
                      </a:r>
                      <a:r>
                        <a:rPr sz="2100" spc="-80" dirty="0">
                          <a:latin typeface="Times New Roman"/>
                          <a:cs typeface="Times New Roman"/>
                        </a:rPr>
                        <a:t>f</a:t>
                      </a:r>
                      <a:r>
                        <a:rPr sz="2100" spc="-15" dirty="0">
                          <a:latin typeface="Times New Roman"/>
                          <a:cs typeface="Times New Roman"/>
                        </a:rPr>
                        <a:t>a</a:t>
                      </a:r>
                      <a:r>
                        <a:rPr sz="2100" spc="-10" dirty="0">
                          <a:latin typeface="Times New Roman"/>
                          <a:cs typeface="Times New Roman"/>
                        </a:rPr>
                        <a:t>c</a:t>
                      </a:r>
                      <a:r>
                        <a:rPr sz="2100" spc="-50" dirty="0">
                          <a:latin typeface="Times New Roman"/>
                          <a:cs typeface="Times New Roman"/>
                        </a:rPr>
                        <a:t>i</a:t>
                      </a:r>
                      <a:r>
                        <a:rPr sz="2100" spc="30" dirty="0">
                          <a:latin typeface="Times New Roman"/>
                          <a:cs typeface="Times New Roman"/>
                        </a:rPr>
                        <a:t>l</a:t>
                      </a:r>
                      <a:r>
                        <a:rPr sz="2100" spc="-50" dirty="0">
                          <a:latin typeface="Times New Roman"/>
                          <a:cs typeface="Times New Roman"/>
                        </a:rPr>
                        <a:t>i</a:t>
                      </a:r>
                      <a:r>
                        <a:rPr sz="2100" spc="30" dirty="0">
                          <a:latin typeface="Times New Roman"/>
                          <a:cs typeface="Times New Roman"/>
                        </a:rPr>
                        <a:t>t</a:t>
                      </a:r>
                      <a:r>
                        <a:rPr sz="2100" spc="-10" dirty="0">
                          <a:latin typeface="Times New Roman"/>
                          <a:cs typeface="Times New Roman"/>
                        </a:rPr>
                        <a:t>a</a:t>
                      </a:r>
                      <a:r>
                        <a:rPr sz="2100" spc="30" dirty="0">
                          <a:latin typeface="Times New Roman"/>
                          <a:cs typeface="Times New Roman"/>
                        </a:rPr>
                        <a:t>t</a:t>
                      </a:r>
                      <a:r>
                        <a:rPr sz="2100" spc="-10" dirty="0">
                          <a:latin typeface="Times New Roman"/>
                          <a:cs typeface="Times New Roman"/>
                        </a:rPr>
                        <a:t>e</a:t>
                      </a:r>
                      <a:r>
                        <a:rPr sz="2100" dirty="0">
                          <a:latin typeface="Times New Roman"/>
                          <a:cs typeface="Times New Roman"/>
                        </a:rPr>
                        <a:t>s  </a:t>
                      </a:r>
                      <a:r>
                        <a:rPr sz="2100" spc="-5" dirty="0">
                          <a:latin typeface="Times New Roman"/>
                          <a:cs typeface="Times New Roman"/>
                        </a:rPr>
                        <a:t>problem</a:t>
                      </a:r>
                      <a:r>
                        <a:rPr sz="2100" spc="-80" dirty="0">
                          <a:latin typeface="Times New Roman"/>
                          <a:cs typeface="Times New Roman"/>
                        </a:rPr>
                        <a:t> </a:t>
                      </a:r>
                      <a:r>
                        <a:rPr sz="2100" spc="-20" dirty="0">
                          <a:latin typeface="Times New Roman"/>
                          <a:cs typeface="Times New Roman"/>
                        </a:rPr>
                        <a:t>solving</a:t>
                      </a:r>
                      <a:r>
                        <a:rPr sz="2100" spc="-114" dirty="0">
                          <a:latin typeface="Times New Roman"/>
                          <a:cs typeface="Times New Roman"/>
                        </a:rPr>
                        <a:t> </a:t>
                      </a:r>
                      <a:r>
                        <a:rPr sz="2100" spc="5" dirty="0">
                          <a:latin typeface="Times New Roman"/>
                          <a:cs typeface="Times New Roman"/>
                        </a:rPr>
                        <a:t>and</a:t>
                      </a:r>
                      <a:r>
                        <a:rPr sz="2100" spc="-30" dirty="0">
                          <a:latin typeface="Times New Roman"/>
                          <a:cs typeface="Times New Roman"/>
                        </a:rPr>
                        <a:t> </a:t>
                      </a:r>
                      <a:r>
                        <a:rPr sz="2100" spc="-15" dirty="0">
                          <a:latin typeface="Times New Roman"/>
                          <a:cs typeface="Times New Roman"/>
                        </a:rPr>
                        <a:t>documents</a:t>
                      </a:r>
                      <a:r>
                        <a:rPr sz="2100" spc="-35" dirty="0">
                          <a:latin typeface="Times New Roman"/>
                          <a:cs typeface="Times New Roman"/>
                        </a:rPr>
                        <a:t> </a:t>
                      </a:r>
                      <a:r>
                        <a:rPr sz="2100" spc="-10" dirty="0">
                          <a:latin typeface="Times New Roman"/>
                          <a:cs typeface="Times New Roman"/>
                        </a:rPr>
                        <a:t>results</a:t>
                      </a:r>
                      <a:r>
                        <a:rPr sz="2100" spc="-100" dirty="0">
                          <a:latin typeface="Times New Roman"/>
                          <a:cs typeface="Times New Roman"/>
                        </a:rPr>
                        <a:t> </a:t>
                      </a:r>
                      <a:r>
                        <a:rPr sz="2100" spc="15" dirty="0">
                          <a:latin typeface="Times New Roman"/>
                          <a:cs typeface="Times New Roman"/>
                        </a:rPr>
                        <a:t>of</a:t>
                      </a:r>
                      <a:r>
                        <a:rPr sz="2100" spc="-75" dirty="0">
                          <a:latin typeface="Times New Roman"/>
                          <a:cs typeface="Times New Roman"/>
                        </a:rPr>
                        <a:t> </a:t>
                      </a:r>
                      <a:r>
                        <a:rPr sz="2100" spc="-20" dirty="0">
                          <a:latin typeface="Times New Roman"/>
                          <a:cs typeface="Times New Roman"/>
                        </a:rPr>
                        <a:t>QA</a:t>
                      </a:r>
                      <a:r>
                        <a:rPr sz="2100" spc="-35" dirty="0">
                          <a:latin typeface="Times New Roman"/>
                          <a:cs typeface="Times New Roman"/>
                        </a:rPr>
                        <a:t> </a:t>
                      </a:r>
                      <a:r>
                        <a:rPr sz="2100" spc="-25" dirty="0">
                          <a:latin typeface="Times New Roman"/>
                          <a:cs typeface="Times New Roman"/>
                        </a:rPr>
                        <a:t>activities.</a:t>
                      </a:r>
                      <a:endParaRPr sz="2100" dirty="0">
                        <a:latin typeface="Times New Roman"/>
                        <a:cs typeface="Times New Roman"/>
                      </a:endParaRPr>
                    </a:p>
                  </a:txBody>
                  <a:tcPr marL="0" marR="0" marT="5726" marB="0">
                    <a:lnL w="1270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2562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685" marR="62230">
                        <a:lnSpc>
                          <a:spcPts val="1490"/>
                        </a:lnSpc>
                        <a:spcBef>
                          <a:spcPts val="869"/>
                        </a:spcBef>
                      </a:pPr>
                      <a:r>
                        <a:rPr sz="1300" b="1" spc="55" dirty="0">
                          <a:solidFill>
                            <a:srgbClr val="FF0000"/>
                          </a:solidFill>
                          <a:latin typeface="Times New Roman"/>
                          <a:cs typeface="Times New Roman"/>
                        </a:rPr>
                        <a:t>M</a:t>
                      </a:r>
                      <a:r>
                        <a:rPr sz="1300" b="1" spc="-40" dirty="0">
                          <a:solidFill>
                            <a:srgbClr val="FF0000"/>
                          </a:solidFill>
                          <a:latin typeface="Times New Roman"/>
                          <a:cs typeface="Times New Roman"/>
                        </a:rPr>
                        <a:t>i</a:t>
                      </a:r>
                      <a:r>
                        <a:rPr sz="1300" b="1" spc="-15" dirty="0">
                          <a:solidFill>
                            <a:srgbClr val="FF0000"/>
                          </a:solidFill>
                          <a:latin typeface="Times New Roman"/>
                          <a:cs typeface="Times New Roman"/>
                        </a:rPr>
                        <a:t>c</a:t>
                      </a:r>
                      <a:r>
                        <a:rPr sz="1300" b="1" spc="-95" dirty="0">
                          <a:solidFill>
                            <a:srgbClr val="FF0000"/>
                          </a:solidFill>
                          <a:latin typeface="Times New Roman"/>
                          <a:cs typeface="Times New Roman"/>
                        </a:rPr>
                        <a:t>r</a:t>
                      </a:r>
                      <a:r>
                        <a:rPr sz="1300" b="1" spc="-10" dirty="0">
                          <a:solidFill>
                            <a:srgbClr val="FF0000"/>
                          </a:solidFill>
                          <a:latin typeface="Times New Roman"/>
                          <a:cs typeface="Times New Roman"/>
                        </a:rPr>
                        <a:t>o</a:t>
                      </a:r>
                      <a:r>
                        <a:rPr sz="1300" b="1" dirty="0">
                          <a:solidFill>
                            <a:srgbClr val="FF0000"/>
                          </a:solidFill>
                          <a:latin typeface="Times New Roman"/>
                          <a:cs typeface="Times New Roman"/>
                        </a:rPr>
                        <a:t>b</a:t>
                      </a:r>
                      <a:r>
                        <a:rPr sz="1300" b="1" spc="-40" dirty="0">
                          <a:solidFill>
                            <a:srgbClr val="FF0000"/>
                          </a:solidFill>
                          <a:latin typeface="Times New Roman"/>
                          <a:cs typeface="Times New Roman"/>
                        </a:rPr>
                        <a:t>i</a:t>
                      </a:r>
                      <a:r>
                        <a:rPr sz="1300" b="1" spc="-10" dirty="0">
                          <a:solidFill>
                            <a:srgbClr val="FF0000"/>
                          </a:solidFill>
                          <a:latin typeface="Times New Roman"/>
                          <a:cs typeface="Times New Roman"/>
                        </a:rPr>
                        <a:t>o</a:t>
                      </a:r>
                      <a:r>
                        <a:rPr sz="1300" b="1" spc="-45" dirty="0">
                          <a:solidFill>
                            <a:srgbClr val="FF0000"/>
                          </a:solidFill>
                          <a:latin typeface="Times New Roman"/>
                          <a:cs typeface="Times New Roman"/>
                        </a:rPr>
                        <a:t>l</a:t>
                      </a:r>
                      <a:r>
                        <a:rPr sz="1300" b="1" spc="-10" dirty="0">
                          <a:solidFill>
                            <a:srgbClr val="FF0000"/>
                          </a:solidFill>
                          <a:latin typeface="Times New Roman"/>
                          <a:cs typeface="Times New Roman"/>
                        </a:rPr>
                        <a:t>o</a:t>
                      </a:r>
                      <a:r>
                        <a:rPr sz="1300" b="1" spc="70" dirty="0">
                          <a:solidFill>
                            <a:srgbClr val="FF0000"/>
                          </a:solidFill>
                          <a:latin typeface="Times New Roman"/>
                          <a:cs typeface="Times New Roman"/>
                        </a:rPr>
                        <a:t>g</a:t>
                      </a:r>
                      <a:r>
                        <a:rPr sz="1300" b="1" dirty="0">
                          <a:solidFill>
                            <a:srgbClr val="FF0000"/>
                          </a:solidFill>
                          <a:latin typeface="Times New Roman"/>
                          <a:cs typeface="Times New Roman"/>
                        </a:rPr>
                        <a:t>-  ist</a:t>
                      </a:r>
                      <a:endParaRPr sz="1300" dirty="0">
                        <a:solidFill>
                          <a:srgbClr val="FF0000"/>
                        </a:solidFill>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765" marR="3175" algn="just">
                        <a:lnSpc>
                          <a:spcPts val="2295"/>
                        </a:lnSpc>
                      </a:pPr>
                      <a:r>
                        <a:rPr sz="2100" spc="-10" dirty="0">
                          <a:latin typeface="Times New Roman"/>
                          <a:cs typeface="Times New Roman"/>
                        </a:rPr>
                        <a:t>-Participates</a:t>
                      </a:r>
                      <a:r>
                        <a:rPr sz="2100" spc="1125" dirty="0">
                          <a:latin typeface="Times New Roman"/>
                          <a:cs typeface="Times New Roman"/>
                        </a:rPr>
                        <a:t> </a:t>
                      </a:r>
                      <a:r>
                        <a:rPr sz="2100" spc="-25" dirty="0">
                          <a:latin typeface="Times New Roman"/>
                          <a:cs typeface="Times New Roman"/>
                        </a:rPr>
                        <a:t>in</a:t>
                      </a:r>
                      <a:r>
                        <a:rPr sz="2100" spc="1205" dirty="0">
                          <a:latin typeface="Times New Roman"/>
                          <a:cs typeface="Times New Roman"/>
                        </a:rPr>
                        <a:t> </a:t>
                      </a:r>
                      <a:r>
                        <a:rPr sz="2100" spc="-15" dirty="0" smtClean="0">
                          <a:solidFill>
                            <a:srgbClr val="0070C0"/>
                          </a:solidFill>
                          <a:latin typeface="Times New Roman"/>
                          <a:cs typeface="Times New Roman"/>
                        </a:rPr>
                        <a:t>monitoring</a:t>
                      </a:r>
                      <a:r>
                        <a:rPr sz="2100" spc="1050" dirty="0" smtClean="0">
                          <a:solidFill>
                            <a:srgbClr val="0070C0"/>
                          </a:solidFill>
                          <a:latin typeface="Times New Roman"/>
                          <a:cs typeface="Times New Roman"/>
                        </a:rPr>
                        <a:t> </a:t>
                      </a:r>
                      <a:r>
                        <a:rPr sz="2100" spc="-20" dirty="0" smtClean="0">
                          <a:solidFill>
                            <a:srgbClr val="0070C0"/>
                          </a:solidFill>
                          <a:latin typeface="Times New Roman"/>
                          <a:cs typeface="Times New Roman"/>
                        </a:rPr>
                        <a:t>and</a:t>
                      </a:r>
                      <a:r>
                        <a:rPr sz="2100" spc="1290" dirty="0" smtClean="0">
                          <a:solidFill>
                            <a:srgbClr val="0070C0"/>
                          </a:solidFill>
                          <a:latin typeface="Times New Roman"/>
                          <a:cs typeface="Times New Roman"/>
                        </a:rPr>
                        <a:t> </a:t>
                      </a:r>
                      <a:r>
                        <a:rPr sz="2100" spc="-15" dirty="0" smtClean="0">
                          <a:solidFill>
                            <a:srgbClr val="0070C0"/>
                          </a:solidFill>
                          <a:latin typeface="Times New Roman"/>
                          <a:cs typeface="Times New Roman"/>
                        </a:rPr>
                        <a:t>evaluating</a:t>
                      </a:r>
                      <a:r>
                        <a:rPr sz="2100" spc="1125" dirty="0" smtClean="0">
                          <a:solidFill>
                            <a:srgbClr val="0070C0"/>
                          </a:solidFill>
                          <a:latin typeface="Times New Roman"/>
                          <a:cs typeface="Times New Roman"/>
                        </a:rPr>
                        <a:t> </a:t>
                      </a:r>
                      <a:r>
                        <a:rPr sz="2100" spc="-15" dirty="0" smtClean="0">
                          <a:solidFill>
                            <a:srgbClr val="0070C0"/>
                          </a:solidFill>
                          <a:latin typeface="Times New Roman"/>
                          <a:cs typeface="Times New Roman"/>
                        </a:rPr>
                        <a:t>laboratory</a:t>
                      </a:r>
                      <a:r>
                        <a:rPr lang="en-US" sz="2100" spc="-15" dirty="0" smtClean="0">
                          <a:solidFill>
                            <a:srgbClr val="0070C0"/>
                          </a:solidFill>
                          <a:latin typeface="Times New Roman"/>
                          <a:cs typeface="Times New Roman"/>
                        </a:rPr>
                        <a:t> </a:t>
                      </a:r>
                      <a:r>
                        <a:rPr sz="2100" spc="-25" dirty="0" smtClean="0">
                          <a:solidFill>
                            <a:srgbClr val="0070C0"/>
                          </a:solidFill>
                          <a:latin typeface="Times New Roman"/>
                          <a:cs typeface="Times New Roman"/>
                        </a:rPr>
                        <a:t>services.</a:t>
                      </a:r>
                      <a:endParaRPr lang="en-US" sz="2100" spc="-25" dirty="0" smtClean="0">
                        <a:solidFill>
                          <a:srgbClr val="0070C0"/>
                        </a:solidFill>
                        <a:latin typeface="Times New Roman"/>
                        <a:cs typeface="Times New Roman"/>
                      </a:endParaRPr>
                    </a:p>
                    <a:p>
                      <a:pPr marL="24765" marR="3175" algn="just">
                        <a:lnSpc>
                          <a:spcPts val="2295"/>
                        </a:lnSpc>
                      </a:pPr>
                      <a:r>
                        <a:rPr sz="2100" spc="-20" dirty="0" smtClean="0">
                          <a:latin typeface="Times New Roman"/>
                          <a:cs typeface="Times New Roman"/>
                        </a:rPr>
                        <a:t> </a:t>
                      </a:r>
                      <a:r>
                        <a:rPr sz="2100" spc="-20" dirty="0">
                          <a:latin typeface="Times New Roman"/>
                          <a:cs typeface="Times New Roman"/>
                        </a:rPr>
                        <a:t>Provides</a:t>
                      </a:r>
                      <a:r>
                        <a:rPr sz="2100" spc="-15" dirty="0">
                          <a:latin typeface="Times New Roman"/>
                          <a:cs typeface="Times New Roman"/>
                        </a:rPr>
                        <a:t> </a:t>
                      </a:r>
                      <a:r>
                        <a:rPr sz="2100" spc="-10" dirty="0">
                          <a:latin typeface="Times New Roman"/>
                          <a:cs typeface="Times New Roman"/>
                        </a:rPr>
                        <a:t>recommendations</a:t>
                      </a:r>
                      <a:r>
                        <a:rPr sz="2100" spc="509" dirty="0">
                          <a:latin typeface="Times New Roman"/>
                          <a:cs typeface="Times New Roman"/>
                        </a:rPr>
                        <a:t> </a:t>
                      </a:r>
                      <a:r>
                        <a:rPr sz="2100" spc="-20" dirty="0">
                          <a:latin typeface="Times New Roman"/>
                          <a:cs typeface="Times New Roman"/>
                        </a:rPr>
                        <a:t>for</a:t>
                      </a:r>
                      <a:r>
                        <a:rPr sz="2100" spc="490" dirty="0">
                          <a:latin typeface="Times New Roman"/>
                          <a:cs typeface="Times New Roman"/>
                        </a:rPr>
                        <a:t> </a:t>
                      </a:r>
                      <a:r>
                        <a:rPr sz="2100" spc="-15" dirty="0">
                          <a:latin typeface="Times New Roman"/>
                          <a:cs typeface="Times New Roman"/>
                        </a:rPr>
                        <a:t>improving </a:t>
                      </a:r>
                      <a:r>
                        <a:rPr sz="2100" spc="-10" dirty="0">
                          <a:latin typeface="Times New Roman"/>
                          <a:cs typeface="Times New Roman"/>
                        </a:rPr>
                        <a:t> </a:t>
                      </a:r>
                      <a:r>
                        <a:rPr sz="2100" spc="-25" dirty="0">
                          <a:latin typeface="Times New Roman"/>
                          <a:cs typeface="Times New Roman"/>
                        </a:rPr>
                        <a:t>services; </a:t>
                      </a:r>
                      <a:r>
                        <a:rPr sz="2100" spc="-20" dirty="0">
                          <a:latin typeface="Times New Roman"/>
                          <a:cs typeface="Times New Roman"/>
                        </a:rPr>
                        <a:t>for </a:t>
                      </a:r>
                      <a:r>
                        <a:rPr sz="2100" spc="-15" dirty="0">
                          <a:latin typeface="Times New Roman"/>
                          <a:cs typeface="Times New Roman"/>
                        </a:rPr>
                        <a:t>example; </a:t>
                      </a:r>
                      <a:r>
                        <a:rPr sz="2100" spc="-5" dirty="0">
                          <a:solidFill>
                            <a:srgbClr val="0070C0"/>
                          </a:solidFill>
                          <a:latin typeface="Times New Roman"/>
                          <a:cs typeface="Times New Roman"/>
                        </a:rPr>
                        <a:t>The </a:t>
                      </a:r>
                      <a:r>
                        <a:rPr sz="2100" spc="-25" dirty="0">
                          <a:solidFill>
                            <a:srgbClr val="0070C0"/>
                          </a:solidFill>
                          <a:latin typeface="Times New Roman"/>
                          <a:cs typeface="Times New Roman"/>
                        </a:rPr>
                        <a:t>microbiologist </a:t>
                      </a:r>
                      <a:r>
                        <a:rPr sz="2100" spc="-30" dirty="0">
                          <a:solidFill>
                            <a:srgbClr val="0070C0"/>
                          </a:solidFill>
                          <a:latin typeface="Times New Roman"/>
                          <a:cs typeface="Times New Roman"/>
                        </a:rPr>
                        <a:t>must </a:t>
                      </a:r>
                      <a:r>
                        <a:rPr sz="2100" spc="-35" dirty="0">
                          <a:solidFill>
                            <a:srgbClr val="0070C0"/>
                          </a:solidFill>
                          <a:latin typeface="Times New Roman"/>
                          <a:cs typeface="Times New Roman"/>
                        </a:rPr>
                        <a:t>make </a:t>
                      </a:r>
                      <a:r>
                        <a:rPr sz="2100" spc="-15" dirty="0">
                          <a:solidFill>
                            <a:srgbClr val="0070C0"/>
                          </a:solidFill>
                          <a:latin typeface="Times New Roman"/>
                          <a:cs typeface="Times New Roman"/>
                        </a:rPr>
                        <a:t>many </a:t>
                      </a:r>
                      <a:r>
                        <a:rPr sz="2100" spc="-10" dirty="0">
                          <a:solidFill>
                            <a:srgbClr val="0070C0"/>
                          </a:solidFill>
                          <a:latin typeface="Times New Roman"/>
                          <a:cs typeface="Times New Roman"/>
                        </a:rPr>
                        <a:t> clinical </a:t>
                      </a:r>
                      <a:r>
                        <a:rPr sz="2100" spc="-15" dirty="0">
                          <a:solidFill>
                            <a:srgbClr val="0070C0"/>
                          </a:solidFill>
                          <a:latin typeface="Times New Roman"/>
                          <a:cs typeface="Times New Roman"/>
                        </a:rPr>
                        <a:t>decisions </a:t>
                      </a:r>
                      <a:r>
                        <a:rPr sz="2100" spc="-20" dirty="0">
                          <a:solidFill>
                            <a:srgbClr val="0070C0"/>
                          </a:solidFill>
                          <a:latin typeface="Times New Roman"/>
                          <a:cs typeface="Times New Roman"/>
                        </a:rPr>
                        <a:t>regarding </a:t>
                      </a:r>
                      <a:r>
                        <a:rPr sz="2100" spc="-15" dirty="0">
                          <a:solidFill>
                            <a:srgbClr val="0070C0"/>
                          </a:solidFill>
                          <a:latin typeface="Times New Roman"/>
                          <a:cs typeface="Times New Roman"/>
                        </a:rPr>
                        <a:t>collection </a:t>
                      </a:r>
                      <a:r>
                        <a:rPr sz="2100" spc="-20" dirty="0">
                          <a:solidFill>
                            <a:srgbClr val="0070C0"/>
                          </a:solidFill>
                          <a:latin typeface="Times New Roman"/>
                          <a:cs typeface="Times New Roman"/>
                        </a:rPr>
                        <a:t>and </a:t>
                      </a:r>
                      <a:r>
                        <a:rPr sz="2100" spc="-30" dirty="0">
                          <a:solidFill>
                            <a:srgbClr val="0070C0"/>
                          </a:solidFill>
                          <a:latin typeface="Times New Roman"/>
                          <a:cs typeface="Times New Roman"/>
                        </a:rPr>
                        <a:t>transmission </a:t>
                      </a:r>
                      <a:r>
                        <a:rPr sz="2100" spc="25" dirty="0">
                          <a:solidFill>
                            <a:srgbClr val="0070C0"/>
                          </a:solidFill>
                          <a:latin typeface="Times New Roman"/>
                          <a:cs typeface="Times New Roman"/>
                        </a:rPr>
                        <a:t>of </a:t>
                      </a:r>
                      <a:r>
                        <a:rPr sz="2100" spc="30" dirty="0">
                          <a:solidFill>
                            <a:srgbClr val="0070C0"/>
                          </a:solidFill>
                          <a:latin typeface="Times New Roman"/>
                          <a:cs typeface="Times New Roman"/>
                        </a:rPr>
                        <a:t> </a:t>
                      </a:r>
                      <a:r>
                        <a:rPr sz="2100" spc="-20" dirty="0">
                          <a:solidFill>
                            <a:srgbClr val="0070C0"/>
                          </a:solidFill>
                          <a:latin typeface="Times New Roman"/>
                          <a:cs typeface="Times New Roman"/>
                        </a:rPr>
                        <a:t>specimens.</a:t>
                      </a:r>
                      <a:r>
                        <a:rPr sz="2100" spc="-20" dirty="0">
                          <a:latin typeface="Times New Roman"/>
                          <a:cs typeface="Times New Roman"/>
                        </a:rPr>
                        <a:t> </a:t>
                      </a:r>
                      <a:r>
                        <a:rPr sz="2100" spc="-5" dirty="0">
                          <a:latin typeface="Times New Roman"/>
                          <a:cs typeface="Times New Roman"/>
                        </a:rPr>
                        <a:t>The </a:t>
                      </a:r>
                      <a:r>
                        <a:rPr sz="2100" spc="-15" dirty="0">
                          <a:latin typeface="Times New Roman"/>
                          <a:cs typeface="Times New Roman"/>
                        </a:rPr>
                        <a:t>extent </a:t>
                      </a:r>
                      <a:r>
                        <a:rPr sz="2100" spc="10" dirty="0">
                          <a:latin typeface="Times New Roman"/>
                          <a:cs typeface="Times New Roman"/>
                        </a:rPr>
                        <a:t>of </a:t>
                      </a:r>
                      <a:r>
                        <a:rPr sz="2100" spc="-15" dirty="0">
                          <a:latin typeface="Times New Roman"/>
                          <a:cs typeface="Times New Roman"/>
                        </a:rPr>
                        <a:t>his/her </a:t>
                      </a:r>
                      <a:r>
                        <a:rPr sz="2100" spc="-25" dirty="0">
                          <a:latin typeface="Times New Roman"/>
                          <a:cs typeface="Times New Roman"/>
                        </a:rPr>
                        <a:t>role </a:t>
                      </a:r>
                      <a:r>
                        <a:rPr sz="2100" spc="-20" dirty="0">
                          <a:latin typeface="Times New Roman"/>
                          <a:cs typeface="Times New Roman"/>
                        </a:rPr>
                        <a:t>in </a:t>
                      </a:r>
                      <a:r>
                        <a:rPr sz="2100" spc="-5" dirty="0">
                          <a:latin typeface="Times New Roman"/>
                          <a:cs typeface="Times New Roman"/>
                        </a:rPr>
                        <a:t>the </a:t>
                      </a:r>
                      <a:r>
                        <a:rPr sz="2100" spc="-25" dirty="0">
                          <a:latin typeface="Times New Roman"/>
                          <a:cs typeface="Times New Roman"/>
                        </a:rPr>
                        <a:t>interpretation </a:t>
                      </a:r>
                      <a:r>
                        <a:rPr sz="2100" spc="-20" dirty="0">
                          <a:latin typeface="Times New Roman"/>
                          <a:cs typeface="Times New Roman"/>
                        </a:rPr>
                        <a:t> </a:t>
                      </a:r>
                      <a:r>
                        <a:rPr sz="2100" spc="10" dirty="0">
                          <a:latin typeface="Times New Roman"/>
                          <a:cs typeface="Times New Roman"/>
                        </a:rPr>
                        <a:t>and </a:t>
                      </a:r>
                      <a:r>
                        <a:rPr sz="2100" spc="-20" dirty="0">
                          <a:latin typeface="Times New Roman"/>
                          <a:cs typeface="Times New Roman"/>
                        </a:rPr>
                        <a:t>utilization </a:t>
                      </a:r>
                      <a:r>
                        <a:rPr sz="2100" spc="15" dirty="0">
                          <a:latin typeface="Times New Roman"/>
                          <a:cs typeface="Times New Roman"/>
                        </a:rPr>
                        <a:t>of </a:t>
                      </a:r>
                      <a:r>
                        <a:rPr sz="2100" spc="-25" dirty="0">
                          <a:latin typeface="Times New Roman"/>
                          <a:cs typeface="Times New Roman"/>
                        </a:rPr>
                        <a:t>microbiological </a:t>
                      </a:r>
                      <a:r>
                        <a:rPr sz="2100" spc="-15" dirty="0">
                          <a:latin typeface="Times New Roman"/>
                          <a:cs typeface="Times New Roman"/>
                        </a:rPr>
                        <a:t>information </a:t>
                      </a:r>
                      <a:r>
                        <a:rPr sz="2100" spc="-30" dirty="0">
                          <a:latin typeface="Times New Roman"/>
                          <a:cs typeface="Times New Roman"/>
                        </a:rPr>
                        <a:t>must </a:t>
                      </a:r>
                      <a:r>
                        <a:rPr sz="2100" spc="-25" dirty="0">
                          <a:latin typeface="Times New Roman"/>
                          <a:cs typeface="Times New Roman"/>
                        </a:rPr>
                        <a:t>also </a:t>
                      </a:r>
                      <a:r>
                        <a:rPr sz="2100" spc="15" dirty="0">
                          <a:latin typeface="Times New Roman"/>
                          <a:cs typeface="Times New Roman"/>
                        </a:rPr>
                        <a:t>be </a:t>
                      </a:r>
                      <a:r>
                        <a:rPr sz="2100" spc="20" dirty="0">
                          <a:latin typeface="Times New Roman"/>
                          <a:cs typeface="Times New Roman"/>
                        </a:rPr>
                        <a:t> </a:t>
                      </a:r>
                      <a:r>
                        <a:rPr sz="2100" spc="-15" dirty="0">
                          <a:latin typeface="Times New Roman"/>
                          <a:cs typeface="Times New Roman"/>
                        </a:rPr>
                        <a:t>considered</a:t>
                      </a:r>
                      <a:endParaRPr sz="2100" dirty="0">
                        <a:latin typeface="Times New Roman"/>
                        <a:cs typeface="Times New Roman"/>
                      </a:endParaRPr>
                    </a:p>
                  </a:txBody>
                  <a:tcPr marL="0" marR="0" marT="0" marB="0">
                    <a:lnL w="1270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96015">
                <a:tc>
                  <a:txBody>
                    <a:bodyPr/>
                    <a:lstStyle/>
                    <a:p>
                      <a:pPr>
                        <a:lnSpc>
                          <a:spcPct val="100000"/>
                        </a:lnSpc>
                      </a:pPr>
                      <a:endParaRPr sz="1400" dirty="0">
                        <a:latin typeface="Times New Roman"/>
                        <a:cs typeface="Times New Roman"/>
                      </a:endParaRPr>
                    </a:p>
                    <a:p>
                      <a:pPr>
                        <a:lnSpc>
                          <a:spcPct val="100000"/>
                        </a:lnSpc>
                        <a:spcBef>
                          <a:spcPts val="55"/>
                        </a:spcBef>
                      </a:pPr>
                      <a:endParaRPr sz="1100" dirty="0">
                        <a:latin typeface="Times New Roman"/>
                        <a:cs typeface="Times New Roman"/>
                      </a:endParaRPr>
                    </a:p>
                    <a:p>
                      <a:pPr marL="19685" marR="33655">
                        <a:lnSpc>
                          <a:spcPts val="1410"/>
                        </a:lnSpc>
                      </a:pPr>
                      <a:r>
                        <a:rPr sz="1300" b="1" spc="-140" dirty="0">
                          <a:solidFill>
                            <a:srgbClr val="FF0000"/>
                          </a:solidFill>
                          <a:latin typeface="Times New Roman"/>
                          <a:cs typeface="Times New Roman"/>
                        </a:rPr>
                        <a:t>T</a:t>
                      </a:r>
                      <a:r>
                        <a:rPr sz="1300" b="1" spc="60" dirty="0">
                          <a:solidFill>
                            <a:srgbClr val="FF0000"/>
                          </a:solidFill>
                          <a:latin typeface="Times New Roman"/>
                          <a:cs typeface="Times New Roman"/>
                        </a:rPr>
                        <a:t>e</a:t>
                      </a:r>
                      <a:r>
                        <a:rPr sz="1300" b="1" spc="-20" dirty="0">
                          <a:solidFill>
                            <a:srgbClr val="FF0000"/>
                          </a:solidFill>
                          <a:latin typeface="Times New Roman"/>
                          <a:cs typeface="Times New Roman"/>
                        </a:rPr>
                        <a:t>c</a:t>
                      </a:r>
                      <a:r>
                        <a:rPr sz="1300" b="1" spc="-80" dirty="0">
                          <a:solidFill>
                            <a:srgbClr val="FF0000"/>
                          </a:solidFill>
                          <a:latin typeface="Times New Roman"/>
                          <a:cs typeface="Times New Roman"/>
                        </a:rPr>
                        <a:t>hn</a:t>
                      </a:r>
                      <a:r>
                        <a:rPr sz="1300" b="1" spc="65" dirty="0">
                          <a:solidFill>
                            <a:srgbClr val="FF0000"/>
                          </a:solidFill>
                          <a:latin typeface="Times New Roman"/>
                          <a:cs typeface="Times New Roman"/>
                        </a:rPr>
                        <a:t>o</a:t>
                      </a:r>
                      <a:r>
                        <a:rPr sz="1300" b="1" spc="-40" dirty="0">
                          <a:solidFill>
                            <a:srgbClr val="FF0000"/>
                          </a:solidFill>
                          <a:latin typeface="Times New Roman"/>
                          <a:cs typeface="Times New Roman"/>
                        </a:rPr>
                        <a:t>l</a:t>
                      </a:r>
                      <a:r>
                        <a:rPr sz="1300" b="1" spc="-10" dirty="0">
                          <a:solidFill>
                            <a:srgbClr val="FF0000"/>
                          </a:solidFill>
                          <a:latin typeface="Times New Roman"/>
                          <a:cs typeface="Times New Roman"/>
                        </a:rPr>
                        <a:t>og</a:t>
                      </a:r>
                      <a:r>
                        <a:rPr sz="1300" b="1" spc="-40" dirty="0">
                          <a:solidFill>
                            <a:srgbClr val="FF0000"/>
                          </a:solidFill>
                          <a:latin typeface="Times New Roman"/>
                          <a:cs typeface="Times New Roman"/>
                        </a:rPr>
                        <a:t>i</a:t>
                      </a:r>
                      <a:r>
                        <a:rPr sz="1300" b="1" spc="50" dirty="0">
                          <a:solidFill>
                            <a:srgbClr val="FF0000"/>
                          </a:solidFill>
                          <a:latin typeface="Times New Roman"/>
                          <a:cs typeface="Times New Roman"/>
                        </a:rPr>
                        <a:t>s</a:t>
                      </a:r>
                      <a:r>
                        <a:rPr sz="1300" b="1" spc="-35" dirty="0">
                          <a:solidFill>
                            <a:srgbClr val="FF0000"/>
                          </a:solidFill>
                          <a:latin typeface="Times New Roman"/>
                          <a:cs typeface="Times New Roman"/>
                        </a:rPr>
                        <a:t>t</a:t>
                      </a:r>
                      <a:r>
                        <a:rPr sz="1300" b="1" dirty="0">
                          <a:solidFill>
                            <a:srgbClr val="FF0000"/>
                          </a:solidFill>
                          <a:latin typeface="Times New Roman"/>
                          <a:cs typeface="Times New Roman"/>
                        </a:rPr>
                        <a:t>s  &amp;</a:t>
                      </a:r>
                      <a:r>
                        <a:rPr sz="1300" b="1" spc="-45" dirty="0">
                          <a:solidFill>
                            <a:srgbClr val="FF0000"/>
                          </a:solidFill>
                          <a:latin typeface="Times New Roman"/>
                          <a:cs typeface="Times New Roman"/>
                        </a:rPr>
                        <a:t> </a:t>
                      </a:r>
                      <a:r>
                        <a:rPr sz="1300" b="1" spc="-140" dirty="0">
                          <a:solidFill>
                            <a:srgbClr val="FF0000"/>
                          </a:solidFill>
                          <a:latin typeface="Times New Roman"/>
                          <a:cs typeface="Times New Roman"/>
                        </a:rPr>
                        <a:t>T</a:t>
                      </a:r>
                      <a:r>
                        <a:rPr sz="1300" b="1" spc="60" dirty="0">
                          <a:solidFill>
                            <a:srgbClr val="FF0000"/>
                          </a:solidFill>
                          <a:latin typeface="Times New Roman"/>
                          <a:cs typeface="Times New Roman"/>
                        </a:rPr>
                        <a:t>e</a:t>
                      </a:r>
                      <a:r>
                        <a:rPr sz="1300" b="1" spc="-20" dirty="0">
                          <a:solidFill>
                            <a:srgbClr val="FF0000"/>
                          </a:solidFill>
                          <a:latin typeface="Times New Roman"/>
                          <a:cs typeface="Times New Roman"/>
                        </a:rPr>
                        <a:t>c</a:t>
                      </a:r>
                      <a:r>
                        <a:rPr sz="1300" b="1" spc="-5" dirty="0">
                          <a:solidFill>
                            <a:srgbClr val="FF0000"/>
                          </a:solidFill>
                          <a:latin typeface="Times New Roman"/>
                          <a:cs typeface="Times New Roman"/>
                        </a:rPr>
                        <a:t>h</a:t>
                      </a:r>
                      <a:r>
                        <a:rPr sz="1300" b="1" spc="-80" dirty="0">
                          <a:solidFill>
                            <a:srgbClr val="FF0000"/>
                          </a:solidFill>
                          <a:latin typeface="Times New Roman"/>
                          <a:cs typeface="Times New Roman"/>
                        </a:rPr>
                        <a:t>n</a:t>
                      </a:r>
                      <a:r>
                        <a:rPr sz="1300" b="1" spc="-40" dirty="0">
                          <a:solidFill>
                            <a:srgbClr val="FF0000"/>
                          </a:solidFill>
                          <a:latin typeface="Times New Roman"/>
                          <a:cs typeface="Times New Roman"/>
                        </a:rPr>
                        <a:t>i</a:t>
                      </a:r>
                      <a:r>
                        <a:rPr sz="1300" b="1" spc="60" dirty="0">
                          <a:solidFill>
                            <a:srgbClr val="FF0000"/>
                          </a:solidFill>
                          <a:latin typeface="Times New Roman"/>
                          <a:cs typeface="Times New Roman"/>
                        </a:rPr>
                        <a:t>c</a:t>
                      </a:r>
                      <a:r>
                        <a:rPr sz="1300" b="1" spc="-45" dirty="0">
                          <a:solidFill>
                            <a:srgbClr val="FF0000"/>
                          </a:solidFill>
                          <a:latin typeface="Times New Roman"/>
                          <a:cs typeface="Times New Roman"/>
                        </a:rPr>
                        <a:t>i</a:t>
                      </a:r>
                      <a:r>
                        <a:rPr sz="1300" b="1" spc="-10" dirty="0">
                          <a:solidFill>
                            <a:srgbClr val="FF0000"/>
                          </a:solidFill>
                          <a:latin typeface="Times New Roman"/>
                          <a:cs typeface="Times New Roman"/>
                        </a:rPr>
                        <a:t>a</a:t>
                      </a:r>
                      <a:r>
                        <a:rPr sz="1300" b="1" dirty="0">
                          <a:solidFill>
                            <a:srgbClr val="FF0000"/>
                          </a:solidFill>
                          <a:latin typeface="Times New Roman"/>
                          <a:cs typeface="Times New Roman"/>
                        </a:rPr>
                        <a:t>n</a:t>
                      </a:r>
                      <a:endParaRPr sz="1300" dirty="0">
                        <a:solidFill>
                          <a:srgbClr val="FF0000"/>
                        </a:solidFill>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4765" marR="3175">
                        <a:lnSpc>
                          <a:spcPts val="2220"/>
                        </a:lnSpc>
                        <a:tabLst>
                          <a:tab pos="1409065" algn="l"/>
                          <a:tab pos="2694940" algn="l"/>
                          <a:tab pos="3215005" algn="l"/>
                          <a:tab pos="4246880" algn="l"/>
                          <a:tab pos="4836160" algn="l"/>
                          <a:tab pos="5170170" algn="l"/>
                        </a:tabLst>
                      </a:pPr>
                      <a:r>
                        <a:rPr sz="2100" spc="-10" dirty="0">
                          <a:solidFill>
                            <a:srgbClr val="FF0000"/>
                          </a:solidFill>
                          <a:latin typeface="Times New Roman"/>
                          <a:cs typeface="Times New Roman"/>
                        </a:rPr>
                        <a:t>Implements	</a:t>
                      </a:r>
                      <a:r>
                        <a:rPr sz="2100" spc="-15" dirty="0">
                          <a:solidFill>
                            <a:srgbClr val="FF0000"/>
                          </a:solidFill>
                          <a:latin typeface="Times New Roman"/>
                          <a:cs typeface="Times New Roman"/>
                        </a:rPr>
                        <a:t>procedures	</a:t>
                      </a:r>
                      <a:r>
                        <a:rPr sz="2100" spc="-20" dirty="0">
                          <a:solidFill>
                            <a:srgbClr val="FF0000"/>
                          </a:solidFill>
                          <a:latin typeface="Times New Roman"/>
                          <a:cs typeface="Times New Roman"/>
                        </a:rPr>
                        <a:t>and	</a:t>
                      </a:r>
                      <a:r>
                        <a:rPr sz="2100" spc="-40" dirty="0">
                          <a:solidFill>
                            <a:srgbClr val="FF0000"/>
                          </a:solidFill>
                          <a:latin typeface="Times New Roman"/>
                          <a:cs typeface="Times New Roman"/>
                        </a:rPr>
                        <a:t>manages	</a:t>
                      </a:r>
                      <a:r>
                        <a:rPr sz="2100" spc="10" dirty="0">
                          <a:solidFill>
                            <a:srgbClr val="FF0000"/>
                          </a:solidFill>
                          <a:latin typeface="Times New Roman"/>
                          <a:cs typeface="Times New Roman"/>
                        </a:rPr>
                        <a:t>data</a:t>
                      </a:r>
                      <a:r>
                        <a:rPr sz="2100" spc="10" dirty="0">
                          <a:latin typeface="Times New Roman"/>
                          <a:cs typeface="Times New Roman"/>
                        </a:rPr>
                        <a:t>	</a:t>
                      </a:r>
                      <a:r>
                        <a:rPr sz="2100" spc="-65" dirty="0" smtClean="0">
                          <a:latin typeface="Times New Roman"/>
                          <a:cs typeface="Times New Roman"/>
                        </a:rPr>
                        <a:t>in</a:t>
                      </a:r>
                      <a:r>
                        <a:rPr lang="en-US" sz="2100" spc="-65" dirty="0" smtClean="0">
                          <a:latin typeface="Times New Roman"/>
                          <a:cs typeface="Times New Roman"/>
                        </a:rPr>
                        <a:t> </a:t>
                      </a:r>
                      <a:r>
                        <a:rPr sz="2100" spc="-20" dirty="0" smtClean="0">
                          <a:latin typeface="Times New Roman"/>
                          <a:cs typeface="Times New Roman"/>
                        </a:rPr>
                        <a:t>accordance</a:t>
                      </a:r>
                      <a:r>
                        <a:rPr lang="en-US" sz="2100" spc="-20" dirty="0" smtClean="0">
                          <a:latin typeface="Times New Roman"/>
                          <a:cs typeface="Times New Roman"/>
                        </a:rPr>
                        <a:t> </a:t>
                      </a:r>
                      <a:r>
                        <a:rPr sz="2100" spc="-15" dirty="0" smtClean="0">
                          <a:latin typeface="Times New Roman"/>
                          <a:cs typeface="Times New Roman"/>
                        </a:rPr>
                        <a:t>with</a:t>
                      </a:r>
                      <a:r>
                        <a:rPr sz="2100" spc="345" dirty="0" smtClean="0">
                          <a:latin typeface="Times New Roman"/>
                          <a:cs typeface="Times New Roman"/>
                        </a:rPr>
                        <a:t> </a:t>
                      </a:r>
                      <a:r>
                        <a:rPr sz="2100" spc="-25" dirty="0">
                          <a:latin typeface="Times New Roman"/>
                          <a:cs typeface="Times New Roman"/>
                        </a:rPr>
                        <a:t>QA</a:t>
                      </a:r>
                      <a:r>
                        <a:rPr sz="2100" spc="265" dirty="0">
                          <a:latin typeface="Times New Roman"/>
                          <a:cs typeface="Times New Roman"/>
                        </a:rPr>
                        <a:t> </a:t>
                      </a:r>
                      <a:r>
                        <a:rPr sz="2100" spc="-20" dirty="0">
                          <a:latin typeface="Times New Roman"/>
                          <a:cs typeface="Times New Roman"/>
                        </a:rPr>
                        <a:t>goals.</a:t>
                      </a:r>
                      <a:r>
                        <a:rPr sz="2100" spc="335" dirty="0">
                          <a:latin typeface="Times New Roman"/>
                          <a:cs typeface="Times New Roman"/>
                        </a:rPr>
                        <a:t> </a:t>
                      </a:r>
                      <a:r>
                        <a:rPr sz="2100" spc="-30" dirty="0">
                          <a:solidFill>
                            <a:srgbClr val="0070C0"/>
                          </a:solidFill>
                          <a:latin typeface="Times New Roman"/>
                          <a:cs typeface="Times New Roman"/>
                        </a:rPr>
                        <a:t>Provides</a:t>
                      </a:r>
                      <a:r>
                        <a:rPr sz="2100" spc="355" dirty="0">
                          <a:solidFill>
                            <a:srgbClr val="0070C0"/>
                          </a:solidFill>
                          <a:latin typeface="Times New Roman"/>
                          <a:cs typeface="Times New Roman"/>
                        </a:rPr>
                        <a:t> </a:t>
                      </a:r>
                      <a:r>
                        <a:rPr sz="2100" spc="-15" dirty="0">
                          <a:solidFill>
                            <a:srgbClr val="0070C0"/>
                          </a:solidFill>
                          <a:latin typeface="Times New Roman"/>
                          <a:cs typeface="Times New Roman"/>
                        </a:rPr>
                        <a:t>recommendations</a:t>
                      </a:r>
                      <a:r>
                        <a:rPr sz="2100" spc="275" dirty="0">
                          <a:solidFill>
                            <a:srgbClr val="0070C0"/>
                          </a:solidFill>
                          <a:latin typeface="Times New Roman"/>
                          <a:cs typeface="Times New Roman"/>
                        </a:rPr>
                        <a:t> </a:t>
                      </a:r>
                      <a:r>
                        <a:rPr sz="2100" spc="-20" dirty="0">
                          <a:solidFill>
                            <a:srgbClr val="0070C0"/>
                          </a:solidFill>
                          <a:latin typeface="Times New Roman"/>
                          <a:cs typeface="Times New Roman"/>
                        </a:rPr>
                        <a:t>to</a:t>
                      </a:r>
                      <a:r>
                        <a:rPr sz="2100" spc="270" dirty="0">
                          <a:solidFill>
                            <a:srgbClr val="0070C0"/>
                          </a:solidFill>
                          <a:latin typeface="Times New Roman"/>
                          <a:cs typeface="Times New Roman"/>
                        </a:rPr>
                        <a:t> </a:t>
                      </a:r>
                      <a:r>
                        <a:rPr sz="2100" spc="-10" dirty="0">
                          <a:solidFill>
                            <a:srgbClr val="0070C0"/>
                          </a:solidFill>
                          <a:latin typeface="Times New Roman"/>
                          <a:cs typeface="Times New Roman"/>
                        </a:rPr>
                        <a:t>director</a:t>
                      </a:r>
                      <a:r>
                        <a:rPr sz="2100" spc="320" dirty="0">
                          <a:solidFill>
                            <a:srgbClr val="0070C0"/>
                          </a:solidFill>
                          <a:latin typeface="Times New Roman"/>
                          <a:cs typeface="Times New Roman"/>
                        </a:rPr>
                        <a:t> </a:t>
                      </a:r>
                      <a:r>
                        <a:rPr sz="2100" spc="-20" dirty="0">
                          <a:solidFill>
                            <a:srgbClr val="0070C0"/>
                          </a:solidFill>
                          <a:latin typeface="Times New Roman"/>
                          <a:cs typeface="Times New Roman"/>
                        </a:rPr>
                        <a:t>for </a:t>
                      </a:r>
                      <a:r>
                        <a:rPr sz="2100" spc="-509" dirty="0">
                          <a:solidFill>
                            <a:srgbClr val="0070C0"/>
                          </a:solidFill>
                          <a:latin typeface="Times New Roman"/>
                          <a:cs typeface="Times New Roman"/>
                        </a:rPr>
                        <a:t> </a:t>
                      </a:r>
                      <a:r>
                        <a:rPr sz="2100" spc="-50" dirty="0">
                          <a:solidFill>
                            <a:srgbClr val="0070C0"/>
                          </a:solidFill>
                          <a:latin typeface="Times New Roman"/>
                          <a:cs typeface="Times New Roman"/>
                        </a:rPr>
                        <a:t>i</a:t>
                      </a:r>
                      <a:r>
                        <a:rPr sz="2100" spc="-95" dirty="0">
                          <a:solidFill>
                            <a:srgbClr val="0070C0"/>
                          </a:solidFill>
                          <a:latin typeface="Times New Roman"/>
                          <a:cs typeface="Times New Roman"/>
                        </a:rPr>
                        <a:t>m</a:t>
                      </a:r>
                      <a:r>
                        <a:rPr sz="2100" spc="20" dirty="0">
                          <a:solidFill>
                            <a:srgbClr val="0070C0"/>
                          </a:solidFill>
                          <a:latin typeface="Times New Roman"/>
                          <a:cs typeface="Times New Roman"/>
                        </a:rPr>
                        <a:t>p</a:t>
                      </a:r>
                      <a:r>
                        <a:rPr sz="2100" spc="-10" dirty="0">
                          <a:solidFill>
                            <a:srgbClr val="0070C0"/>
                          </a:solidFill>
                          <a:latin typeface="Times New Roman"/>
                          <a:cs typeface="Times New Roman"/>
                        </a:rPr>
                        <a:t>r</a:t>
                      </a:r>
                      <a:r>
                        <a:rPr sz="2100" spc="20" dirty="0">
                          <a:solidFill>
                            <a:srgbClr val="0070C0"/>
                          </a:solidFill>
                          <a:latin typeface="Times New Roman"/>
                          <a:cs typeface="Times New Roman"/>
                        </a:rPr>
                        <a:t>o</a:t>
                      </a:r>
                      <a:r>
                        <a:rPr sz="2100" spc="-130" dirty="0">
                          <a:solidFill>
                            <a:srgbClr val="0070C0"/>
                          </a:solidFill>
                          <a:latin typeface="Times New Roman"/>
                          <a:cs typeface="Times New Roman"/>
                        </a:rPr>
                        <a:t>v</a:t>
                      </a:r>
                      <a:r>
                        <a:rPr sz="2100" spc="-50" dirty="0">
                          <a:solidFill>
                            <a:srgbClr val="0070C0"/>
                          </a:solidFill>
                          <a:latin typeface="Times New Roman"/>
                          <a:cs typeface="Times New Roman"/>
                        </a:rPr>
                        <a:t>i</a:t>
                      </a:r>
                      <a:r>
                        <a:rPr sz="2100" spc="105" dirty="0">
                          <a:solidFill>
                            <a:srgbClr val="0070C0"/>
                          </a:solidFill>
                          <a:latin typeface="Times New Roman"/>
                          <a:cs typeface="Times New Roman"/>
                        </a:rPr>
                        <a:t>n</a:t>
                      </a:r>
                      <a:r>
                        <a:rPr sz="2100" dirty="0">
                          <a:solidFill>
                            <a:srgbClr val="0070C0"/>
                          </a:solidFill>
                          <a:latin typeface="Times New Roman"/>
                          <a:cs typeface="Times New Roman"/>
                        </a:rPr>
                        <a:t>g</a:t>
                      </a:r>
                      <a:r>
                        <a:rPr sz="2100" spc="-120" dirty="0">
                          <a:solidFill>
                            <a:srgbClr val="0070C0"/>
                          </a:solidFill>
                          <a:latin typeface="Times New Roman"/>
                          <a:cs typeface="Times New Roman"/>
                        </a:rPr>
                        <a:t> </a:t>
                      </a:r>
                      <a:r>
                        <a:rPr sz="2100" spc="-50" dirty="0">
                          <a:solidFill>
                            <a:srgbClr val="0070C0"/>
                          </a:solidFill>
                          <a:latin typeface="Times New Roman"/>
                          <a:cs typeface="Times New Roman"/>
                        </a:rPr>
                        <a:t>s</a:t>
                      </a:r>
                      <a:r>
                        <a:rPr sz="2100" spc="-10" dirty="0">
                          <a:solidFill>
                            <a:srgbClr val="0070C0"/>
                          </a:solidFill>
                          <a:latin typeface="Times New Roman"/>
                          <a:cs typeface="Times New Roman"/>
                        </a:rPr>
                        <a:t>e</a:t>
                      </a:r>
                      <a:r>
                        <a:rPr sz="2100" spc="70" dirty="0">
                          <a:solidFill>
                            <a:srgbClr val="0070C0"/>
                          </a:solidFill>
                          <a:latin typeface="Times New Roman"/>
                          <a:cs typeface="Times New Roman"/>
                        </a:rPr>
                        <a:t>r</a:t>
                      </a:r>
                      <a:r>
                        <a:rPr sz="2100" spc="-55" dirty="0">
                          <a:solidFill>
                            <a:srgbClr val="0070C0"/>
                          </a:solidFill>
                          <a:latin typeface="Times New Roman"/>
                          <a:cs typeface="Times New Roman"/>
                        </a:rPr>
                        <a:t>v</a:t>
                      </a:r>
                      <a:r>
                        <a:rPr sz="2100" spc="-45" dirty="0">
                          <a:solidFill>
                            <a:srgbClr val="0070C0"/>
                          </a:solidFill>
                          <a:latin typeface="Times New Roman"/>
                          <a:cs typeface="Times New Roman"/>
                        </a:rPr>
                        <a:t>i</a:t>
                      </a:r>
                      <a:r>
                        <a:rPr sz="2100" spc="-15" dirty="0">
                          <a:solidFill>
                            <a:srgbClr val="0070C0"/>
                          </a:solidFill>
                          <a:latin typeface="Times New Roman"/>
                          <a:cs typeface="Times New Roman"/>
                        </a:rPr>
                        <a:t>c</a:t>
                      </a:r>
                      <a:r>
                        <a:rPr sz="2100" spc="-10" dirty="0">
                          <a:solidFill>
                            <a:srgbClr val="0070C0"/>
                          </a:solidFill>
                          <a:latin typeface="Times New Roman"/>
                          <a:cs typeface="Times New Roman"/>
                        </a:rPr>
                        <a:t>e</a:t>
                      </a:r>
                      <a:r>
                        <a:rPr sz="2100" dirty="0">
                          <a:solidFill>
                            <a:srgbClr val="0070C0"/>
                          </a:solidFill>
                          <a:latin typeface="Times New Roman"/>
                          <a:cs typeface="Times New Roman"/>
                        </a:rPr>
                        <a:t>s</a:t>
                      </a:r>
                    </a:p>
                  </a:txBody>
                  <a:tcPr marL="0" marR="0" marT="0" marB="0">
                    <a:lnL w="1270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3298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2985" y="259306"/>
            <a:ext cx="3346933" cy="849934"/>
          </a:xfrm>
          <a:prstGeom prst="rect">
            <a:avLst/>
          </a:prstGeom>
        </p:spPr>
        <p:txBody>
          <a:bodyPr vert="horz" wrap="square" lIns="0" tIns="12724" rIns="0" bIns="0" rtlCol="0" anchor="ctr">
            <a:spAutoFit/>
          </a:bodyPr>
          <a:lstStyle/>
          <a:p>
            <a:pPr marL="12724">
              <a:lnSpc>
                <a:spcPct val="100000"/>
              </a:lnSpc>
              <a:spcBef>
                <a:spcPts val="100"/>
              </a:spcBef>
            </a:pPr>
            <a:r>
              <a:rPr sz="5410" spc="-5" dirty="0"/>
              <a:t>Personnel</a:t>
            </a:r>
            <a:endParaRPr sz="5410"/>
          </a:p>
        </p:txBody>
      </p:sp>
      <p:sp>
        <p:nvSpPr>
          <p:cNvPr id="3" name="object 3"/>
          <p:cNvSpPr txBox="1"/>
          <p:nvPr/>
        </p:nvSpPr>
        <p:spPr>
          <a:xfrm>
            <a:off x="2024339" y="1661696"/>
            <a:ext cx="7828807" cy="5252573"/>
          </a:xfrm>
          <a:prstGeom prst="rect">
            <a:avLst/>
          </a:prstGeom>
        </p:spPr>
        <p:txBody>
          <a:bodyPr vert="horz" wrap="square" lIns="0" tIns="12087" rIns="0" bIns="0" rtlCol="0">
            <a:spAutoFit/>
          </a:bodyPr>
          <a:lstStyle/>
          <a:p>
            <a:pPr marL="355639" marR="755177" indent="-343552">
              <a:spcBef>
                <a:spcPts val="95"/>
              </a:spcBef>
              <a:buFont typeface="Arial MT"/>
              <a:buChar char="•"/>
              <a:tabLst>
                <a:tab pos="355639" algn="l"/>
                <a:tab pos="356276" algn="l"/>
              </a:tabLst>
            </a:pPr>
            <a:r>
              <a:rPr sz="3206" b="1" spc="-5" dirty="0">
                <a:solidFill>
                  <a:srgbClr val="FF0000"/>
                </a:solidFill>
                <a:latin typeface="Arial"/>
                <a:cs typeface="Arial"/>
              </a:rPr>
              <a:t>The </a:t>
            </a:r>
            <a:r>
              <a:rPr sz="3206" b="1" spc="-10" dirty="0">
                <a:solidFill>
                  <a:srgbClr val="FF0000"/>
                </a:solidFill>
                <a:latin typeface="Arial"/>
                <a:cs typeface="Arial"/>
              </a:rPr>
              <a:t>employee’s</a:t>
            </a:r>
            <a:r>
              <a:rPr sz="3206" b="1" dirty="0">
                <a:solidFill>
                  <a:srgbClr val="FF0000"/>
                </a:solidFill>
                <a:latin typeface="Arial"/>
                <a:cs typeface="Arial"/>
              </a:rPr>
              <a:t> </a:t>
            </a:r>
            <a:r>
              <a:rPr sz="3206" b="1" spc="-10" dirty="0">
                <a:solidFill>
                  <a:srgbClr val="FF0000"/>
                </a:solidFill>
                <a:latin typeface="Arial"/>
                <a:cs typeface="Arial"/>
              </a:rPr>
              <a:t>personnel</a:t>
            </a:r>
            <a:r>
              <a:rPr sz="3206" b="1" dirty="0">
                <a:solidFill>
                  <a:srgbClr val="FF0000"/>
                </a:solidFill>
                <a:latin typeface="Arial"/>
                <a:cs typeface="Arial"/>
              </a:rPr>
              <a:t> </a:t>
            </a:r>
            <a:r>
              <a:rPr sz="3206" b="1" spc="-10" dirty="0">
                <a:solidFill>
                  <a:srgbClr val="FF0000"/>
                </a:solidFill>
                <a:latin typeface="Arial"/>
                <a:cs typeface="Arial"/>
              </a:rPr>
              <a:t>records </a:t>
            </a:r>
            <a:r>
              <a:rPr sz="3206" b="1" spc="-877" dirty="0">
                <a:solidFill>
                  <a:srgbClr val="FF0000"/>
                </a:solidFill>
                <a:latin typeface="Arial"/>
                <a:cs typeface="Arial"/>
              </a:rPr>
              <a:t> </a:t>
            </a:r>
            <a:r>
              <a:rPr sz="3206" b="1" spc="-10" dirty="0">
                <a:solidFill>
                  <a:srgbClr val="FF0000"/>
                </a:solidFill>
                <a:latin typeface="Arial"/>
                <a:cs typeface="Arial"/>
              </a:rPr>
              <a:t>contain:</a:t>
            </a:r>
            <a:endParaRPr sz="3206" dirty="0">
              <a:solidFill>
                <a:srgbClr val="FF0000"/>
              </a:solidFill>
              <a:latin typeface="Arial"/>
              <a:cs typeface="Arial"/>
            </a:endParaRPr>
          </a:p>
          <a:p>
            <a:pPr marL="756450" lvl="1" indent="-286293">
              <a:spcBef>
                <a:spcPts val="691"/>
              </a:spcBef>
              <a:buChar char="–"/>
              <a:tabLst>
                <a:tab pos="757086" algn="l"/>
              </a:tabLst>
            </a:pPr>
            <a:r>
              <a:rPr sz="2805" dirty="0">
                <a:latin typeface="Arial MT"/>
                <a:cs typeface="Arial MT"/>
              </a:rPr>
              <a:t>Qualification</a:t>
            </a:r>
            <a:r>
              <a:rPr sz="2805" spc="-30" dirty="0">
                <a:latin typeface="Arial MT"/>
                <a:cs typeface="Arial MT"/>
              </a:rPr>
              <a:t> </a:t>
            </a:r>
            <a:r>
              <a:rPr sz="2805" dirty="0">
                <a:latin typeface="Arial MT"/>
                <a:cs typeface="Arial MT"/>
              </a:rPr>
              <a:t>&amp;</a:t>
            </a:r>
            <a:r>
              <a:rPr sz="2805" spc="-30" dirty="0">
                <a:latin typeface="Arial MT"/>
                <a:cs typeface="Arial MT"/>
              </a:rPr>
              <a:t> </a:t>
            </a:r>
            <a:r>
              <a:rPr sz="2805" dirty="0">
                <a:latin typeface="Arial MT"/>
                <a:cs typeface="Arial MT"/>
              </a:rPr>
              <a:t>experience</a:t>
            </a:r>
          </a:p>
          <a:p>
            <a:pPr marL="757086" marR="5090" lvl="1" indent="-286293">
              <a:spcBef>
                <a:spcPts val="676"/>
              </a:spcBef>
              <a:buChar char="–"/>
              <a:tabLst>
                <a:tab pos="757086" algn="l"/>
              </a:tabLst>
            </a:pPr>
            <a:r>
              <a:rPr sz="2805" spc="-5" dirty="0">
                <a:solidFill>
                  <a:srgbClr val="0070C0"/>
                </a:solidFill>
                <a:latin typeface="Arial MT"/>
                <a:cs typeface="Arial MT"/>
              </a:rPr>
              <a:t>The</a:t>
            </a:r>
            <a:r>
              <a:rPr sz="2805" spc="-10" dirty="0">
                <a:solidFill>
                  <a:srgbClr val="0070C0"/>
                </a:solidFill>
                <a:latin typeface="Arial MT"/>
                <a:cs typeface="Arial MT"/>
              </a:rPr>
              <a:t> </a:t>
            </a:r>
            <a:r>
              <a:rPr sz="2805" dirty="0">
                <a:solidFill>
                  <a:srgbClr val="0070C0"/>
                </a:solidFill>
                <a:latin typeface="Arial MT"/>
                <a:cs typeface="Arial MT"/>
              </a:rPr>
              <a:t>tasks</a:t>
            </a:r>
            <a:r>
              <a:rPr sz="2805" spc="-10" dirty="0">
                <a:solidFill>
                  <a:srgbClr val="0070C0"/>
                </a:solidFill>
                <a:latin typeface="Arial MT"/>
                <a:cs typeface="Arial MT"/>
              </a:rPr>
              <a:t> </a:t>
            </a:r>
            <a:r>
              <a:rPr sz="2805" dirty="0">
                <a:solidFill>
                  <a:srgbClr val="0070C0"/>
                </a:solidFill>
                <a:latin typeface="Arial MT"/>
                <a:cs typeface="Arial MT"/>
              </a:rPr>
              <a:t>&amp;</a:t>
            </a:r>
            <a:r>
              <a:rPr sz="2805" spc="-10" dirty="0">
                <a:solidFill>
                  <a:srgbClr val="0070C0"/>
                </a:solidFill>
                <a:latin typeface="Arial MT"/>
                <a:cs typeface="Arial MT"/>
              </a:rPr>
              <a:t> </a:t>
            </a:r>
            <a:r>
              <a:rPr sz="2805" dirty="0">
                <a:solidFill>
                  <a:srgbClr val="0070C0"/>
                </a:solidFill>
                <a:latin typeface="Arial MT"/>
                <a:cs typeface="Arial MT"/>
              </a:rPr>
              <a:t>procedures</a:t>
            </a:r>
            <a:r>
              <a:rPr sz="2805" spc="-5" dirty="0">
                <a:solidFill>
                  <a:srgbClr val="0070C0"/>
                </a:solidFill>
                <a:latin typeface="Arial MT"/>
                <a:cs typeface="Arial MT"/>
              </a:rPr>
              <a:t> </a:t>
            </a:r>
            <a:r>
              <a:rPr sz="2805" dirty="0">
                <a:latin typeface="Arial MT"/>
                <a:cs typeface="Arial MT"/>
              </a:rPr>
              <a:t>that</a:t>
            </a:r>
            <a:r>
              <a:rPr sz="2805" spc="-10" dirty="0">
                <a:latin typeface="Arial MT"/>
                <a:cs typeface="Arial MT"/>
              </a:rPr>
              <a:t> </a:t>
            </a:r>
            <a:r>
              <a:rPr sz="2805" dirty="0">
                <a:latin typeface="Arial MT"/>
                <a:cs typeface="Arial MT"/>
              </a:rPr>
              <a:t>the</a:t>
            </a:r>
            <a:r>
              <a:rPr sz="2805" spc="-10" dirty="0">
                <a:latin typeface="Arial MT"/>
                <a:cs typeface="Arial MT"/>
              </a:rPr>
              <a:t> </a:t>
            </a:r>
            <a:r>
              <a:rPr sz="2805" dirty="0">
                <a:latin typeface="Arial MT"/>
                <a:cs typeface="Arial MT"/>
              </a:rPr>
              <a:t>employee</a:t>
            </a:r>
            <a:r>
              <a:rPr sz="2805" spc="-5" dirty="0">
                <a:latin typeface="Arial MT"/>
                <a:cs typeface="Arial MT"/>
              </a:rPr>
              <a:t> </a:t>
            </a:r>
            <a:r>
              <a:rPr sz="2805" dirty="0">
                <a:latin typeface="Arial MT"/>
                <a:cs typeface="Arial MT"/>
              </a:rPr>
              <a:t>is </a:t>
            </a:r>
            <a:r>
              <a:rPr sz="2805" spc="-766" dirty="0">
                <a:latin typeface="Arial MT"/>
                <a:cs typeface="Arial MT"/>
              </a:rPr>
              <a:t> </a:t>
            </a:r>
            <a:r>
              <a:rPr sz="2805" dirty="0">
                <a:latin typeface="Arial MT"/>
                <a:cs typeface="Arial MT"/>
              </a:rPr>
              <a:t>authorized to perform (dates of received </a:t>
            </a:r>
            <a:r>
              <a:rPr sz="2805" spc="5" dirty="0">
                <a:latin typeface="Arial MT"/>
                <a:cs typeface="Arial MT"/>
              </a:rPr>
              <a:t> </a:t>
            </a:r>
            <a:r>
              <a:rPr sz="2805" dirty="0">
                <a:latin typeface="Arial MT"/>
                <a:cs typeface="Arial MT"/>
              </a:rPr>
              <a:t>training</a:t>
            </a:r>
            <a:r>
              <a:rPr sz="2805" spc="-5" dirty="0">
                <a:latin typeface="Arial MT"/>
                <a:cs typeface="Arial MT"/>
              </a:rPr>
              <a:t> </a:t>
            </a:r>
            <a:r>
              <a:rPr sz="2805" dirty="0">
                <a:latin typeface="Arial MT"/>
                <a:cs typeface="Arial MT"/>
              </a:rPr>
              <a:t>&amp;</a:t>
            </a:r>
            <a:r>
              <a:rPr sz="2805" spc="-5" dirty="0">
                <a:latin typeface="Arial MT"/>
                <a:cs typeface="Arial MT"/>
              </a:rPr>
              <a:t> </a:t>
            </a:r>
            <a:r>
              <a:rPr sz="2805" dirty="0">
                <a:latin typeface="Arial MT"/>
                <a:cs typeface="Arial MT"/>
              </a:rPr>
              <a:t>competence tests)</a:t>
            </a:r>
          </a:p>
          <a:p>
            <a:pPr marL="757086" marR="61076" lvl="1" indent="-286293">
              <a:spcBef>
                <a:spcPts val="681"/>
              </a:spcBef>
              <a:buChar char="–"/>
              <a:tabLst>
                <a:tab pos="757086" algn="l"/>
              </a:tabLst>
            </a:pPr>
            <a:r>
              <a:rPr sz="2805" dirty="0">
                <a:solidFill>
                  <a:srgbClr val="0070C0"/>
                </a:solidFill>
                <a:latin typeface="Arial MT"/>
                <a:cs typeface="Arial MT"/>
              </a:rPr>
              <a:t>Continuing</a:t>
            </a:r>
            <a:r>
              <a:rPr sz="2805" spc="-20" dirty="0">
                <a:solidFill>
                  <a:srgbClr val="0070C0"/>
                </a:solidFill>
                <a:latin typeface="Arial MT"/>
                <a:cs typeface="Arial MT"/>
              </a:rPr>
              <a:t> </a:t>
            </a:r>
            <a:r>
              <a:rPr sz="2805" dirty="0">
                <a:solidFill>
                  <a:srgbClr val="0070C0"/>
                </a:solidFill>
                <a:latin typeface="Arial MT"/>
                <a:cs typeface="Arial MT"/>
              </a:rPr>
              <a:t>education</a:t>
            </a:r>
            <a:r>
              <a:rPr sz="2805" spc="-20" dirty="0">
                <a:solidFill>
                  <a:srgbClr val="0070C0"/>
                </a:solidFill>
                <a:latin typeface="Arial MT"/>
                <a:cs typeface="Arial MT"/>
              </a:rPr>
              <a:t> </a:t>
            </a:r>
            <a:r>
              <a:rPr sz="2805" dirty="0">
                <a:solidFill>
                  <a:srgbClr val="0070C0"/>
                </a:solidFill>
                <a:latin typeface="Arial MT"/>
                <a:cs typeface="Arial MT"/>
              </a:rPr>
              <a:t>activities</a:t>
            </a:r>
            <a:r>
              <a:rPr sz="2805" spc="-20" dirty="0">
                <a:solidFill>
                  <a:srgbClr val="0070C0"/>
                </a:solidFill>
                <a:latin typeface="Arial MT"/>
                <a:cs typeface="Arial MT"/>
              </a:rPr>
              <a:t> </a:t>
            </a:r>
            <a:r>
              <a:rPr sz="2805" dirty="0">
                <a:latin typeface="Arial MT"/>
                <a:cs typeface="Arial MT"/>
              </a:rPr>
              <a:t>(attend</a:t>
            </a:r>
            <a:r>
              <a:rPr sz="2805" spc="-15" dirty="0">
                <a:latin typeface="Arial MT"/>
                <a:cs typeface="Arial MT"/>
              </a:rPr>
              <a:t> </a:t>
            </a:r>
            <a:r>
              <a:rPr sz="2805" dirty="0">
                <a:latin typeface="Arial MT"/>
                <a:cs typeface="Arial MT"/>
              </a:rPr>
              <a:t>some </a:t>
            </a:r>
            <a:r>
              <a:rPr sz="2805" spc="-766" dirty="0">
                <a:latin typeface="Arial MT"/>
                <a:cs typeface="Arial MT"/>
              </a:rPr>
              <a:t> </a:t>
            </a:r>
            <a:r>
              <a:rPr sz="2805" dirty="0">
                <a:latin typeface="Arial MT"/>
                <a:cs typeface="Arial MT"/>
              </a:rPr>
              <a:t>training</a:t>
            </a:r>
            <a:r>
              <a:rPr sz="2805" spc="-5" dirty="0">
                <a:latin typeface="Arial MT"/>
                <a:cs typeface="Arial MT"/>
              </a:rPr>
              <a:t> </a:t>
            </a:r>
            <a:r>
              <a:rPr sz="2805" dirty="0">
                <a:latin typeface="Arial MT"/>
                <a:cs typeface="Arial MT"/>
              </a:rPr>
              <a:t>program</a:t>
            </a:r>
            <a:r>
              <a:rPr sz="2805" spc="-5" dirty="0">
                <a:latin typeface="Arial MT"/>
                <a:cs typeface="Arial MT"/>
              </a:rPr>
              <a:t> </a:t>
            </a:r>
            <a:r>
              <a:rPr sz="2805" dirty="0">
                <a:latin typeface="Arial MT"/>
                <a:cs typeface="Arial MT"/>
              </a:rPr>
              <a:t>or workshop)</a:t>
            </a:r>
          </a:p>
          <a:p>
            <a:pPr marL="757086" marR="518508" lvl="1" indent="-286293">
              <a:spcBef>
                <a:spcPts val="686"/>
              </a:spcBef>
              <a:buChar char="–"/>
              <a:tabLst>
                <a:tab pos="757086" algn="l"/>
              </a:tabLst>
            </a:pPr>
            <a:r>
              <a:rPr sz="2805" dirty="0">
                <a:solidFill>
                  <a:srgbClr val="0070C0"/>
                </a:solidFill>
                <a:latin typeface="Arial MT"/>
                <a:cs typeface="Arial MT"/>
              </a:rPr>
              <a:t>Regular</a:t>
            </a:r>
            <a:r>
              <a:rPr sz="2805" spc="-15" dirty="0">
                <a:solidFill>
                  <a:srgbClr val="0070C0"/>
                </a:solidFill>
                <a:latin typeface="Arial MT"/>
                <a:cs typeface="Arial MT"/>
              </a:rPr>
              <a:t> </a:t>
            </a:r>
            <a:r>
              <a:rPr sz="2805" dirty="0">
                <a:solidFill>
                  <a:srgbClr val="0070C0"/>
                </a:solidFill>
                <a:latin typeface="Arial MT"/>
                <a:cs typeface="Arial MT"/>
              </a:rPr>
              <a:t>meeting</a:t>
            </a:r>
            <a:r>
              <a:rPr sz="2805" spc="-15" dirty="0">
                <a:solidFill>
                  <a:srgbClr val="0070C0"/>
                </a:solidFill>
                <a:latin typeface="Arial MT"/>
                <a:cs typeface="Arial MT"/>
              </a:rPr>
              <a:t> </a:t>
            </a:r>
            <a:r>
              <a:rPr sz="2805" dirty="0">
                <a:latin typeface="Arial MT"/>
                <a:cs typeface="Arial MT"/>
              </a:rPr>
              <a:t>to</a:t>
            </a:r>
            <a:r>
              <a:rPr sz="2805" spc="-10" dirty="0">
                <a:latin typeface="Arial MT"/>
                <a:cs typeface="Arial MT"/>
              </a:rPr>
              <a:t> </a:t>
            </a:r>
            <a:r>
              <a:rPr sz="2805" dirty="0">
                <a:latin typeface="Arial MT"/>
                <a:cs typeface="Arial MT"/>
              </a:rPr>
              <a:t>keep</a:t>
            </a:r>
            <a:r>
              <a:rPr sz="2805" spc="-15" dirty="0">
                <a:latin typeface="Arial MT"/>
                <a:cs typeface="Arial MT"/>
              </a:rPr>
              <a:t> </a:t>
            </a:r>
            <a:r>
              <a:rPr sz="2805" dirty="0">
                <a:latin typeface="Arial MT"/>
                <a:cs typeface="Arial MT"/>
              </a:rPr>
              <a:t>staff</a:t>
            </a:r>
            <a:r>
              <a:rPr sz="2805" spc="-10" dirty="0">
                <a:latin typeface="Arial MT"/>
                <a:cs typeface="Arial MT"/>
              </a:rPr>
              <a:t> </a:t>
            </a:r>
            <a:r>
              <a:rPr sz="2805" dirty="0">
                <a:latin typeface="Arial MT"/>
                <a:cs typeface="Arial MT"/>
              </a:rPr>
              <a:t>informed</a:t>
            </a:r>
            <a:r>
              <a:rPr sz="2805" spc="-15" dirty="0">
                <a:latin typeface="Arial MT"/>
                <a:cs typeface="Arial MT"/>
              </a:rPr>
              <a:t> </a:t>
            </a:r>
            <a:r>
              <a:rPr sz="2805" dirty="0">
                <a:latin typeface="Arial MT"/>
                <a:cs typeface="Arial MT"/>
              </a:rPr>
              <a:t>of </a:t>
            </a:r>
            <a:r>
              <a:rPr sz="2805" spc="-761" dirty="0">
                <a:latin typeface="Arial MT"/>
                <a:cs typeface="Arial MT"/>
              </a:rPr>
              <a:t> </a:t>
            </a:r>
            <a:r>
              <a:rPr sz="2805" dirty="0">
                <a:latin typeface="Arial MT"/>
                <a:cs typeface="Arial MT"/>
              </a:rPr>
              <a:t>changes &amp; to solicit their suggestion for </a:t>
            </a:r>
            <a:r>
              <a:rPr sz="2805" spc="5" dirty="0">
                <a:latin typeface="Arial MT"/>
                <a:cs typeface="Arial MT"/>
              </a:rPr>
              <a:t> </a:t>
            </a:r>
            <a:r>
              <a:rPr sz="2805" dirty="0">
                <a:latin typeface="Arial MT"/>
                <a:cs typeface="Arial MT"/>
              </a:rPr>
              <a:t>improving</a:t>
            </a:r>
            <a:r>
              <a:rPr sz="2805" spc="-5" dirty="0">
                <a:latin typeface="Arial MT"/>
                <a:cs typeface="Arial MT"/>
              </a:rPr>
              <a:t> </a:t>
            </a:r>
            <a:r>
              <a:rPr sz="2805" dirty="0">
                <a:latin typeface="Arial MT"/>
                <a:cs typeface="Arial MT"/>
              </a:rPr>
              <a:t>the</a:t>
            </a:r>
            <a:r>
              <a:rPr sz="2805" spc="-5" dirty="0">
                <a:latin typeface="Arial MT"/>
                <a:cs typeface="Arial MT"/>
              </a:rPr>
              <a:t> </a:t>
            </a:r>
            <a:r>
              <a:rPr sz="2805" dirty="0">
                <a:latin typeface="Arial MT"/>
                <a:cs typeface="Arial MT"/>
              </a:rPr>
              <a:t>lab. service</a:t>
            </a:r>
          </a:p>
        </p:txBody>
      </p:sp>
    </p:spTree>
    <p:extLst>
      <p:ext uri="{BB962C8B-B14F-4D97-AF65-F5344CB8AC3E}">
        <p14:creationId xmlns:p14="http://schemas.microsoft.com/office/powerpoint/2010/main" val="43826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GB" altLang="en-US" dirty="0" smtClean="0"/>
              <a:t>         </a:t>
            </a:r>
            <a:r>
              <a:rPr lang="en-GB" altLang="en-US" dirty="0" smtClean="0">
                <a:latin typeface="Times New Roman" panose="02020503050405090304" pitchFamily="18" charset="0"/>
                <a:cs typeface="Times New Roman" panose="02020503050405090304" pitchFamily="18" charset="0"/>
              </a:rPr>
              <a:t>Culture Media </a:t>
            </a:r>
          </a:p>
        </p:txBody>
      </p:sp>
      <p:sp>
        <p:nvSpPr>
          <p:cNvPr id="5123" name="Rectangle 3"/>
          <p:cNvSpPr>
            <a:spLocks noGrp="1"/>
          </p:cNvSpPr>
          <p:nvPr>
            <p:ph type="body" idx="1"/>
          </p:nvPr>
        </p:nvSpPr>
        <p:spPr/>
        <p:txBody>
          <a:bodyPr/>
          <a:lstStyle/>
          <a:p>
            <a:r>
              <a:rPr lang="en-GB" altLang="en-US" smtClean="0"/>
              <a:t>Definitions of culture media</a:t>
            </a:r>
          </a:p>
          <a:p>
            <a:r>
              <a:rPr lang="en-GB" altLang="en-US" smtClean="0"/>
              <a:t>Types of culture media</a:t>
            </a:r>
          </a:p>
          <a:p>
            <a:r>
              <a:rPr lang="en-GB" altLang="en-US" smtClean="0"/>
              <a:t>Significant culture media used within Microbiology QC</a:t>
            </a:r>
          </a:p>
          <a:p>
            <a:r>
              <a:rPr lang="en-GB" altLang="en-US" smtClean="0"/>
              <a:t>Approaches to the QC testing of media</a:t>
            </a:r>
          </a:p>
          <a:p>
            <a:r>
              <a:rPr lang="en-GB" altLang="en-US" smtClean="0"/>
              <a:t>Selecting microorganisms</a:t>
            </a:r>
          </a:p>
          <a:p>
            <a:r>
              <a:rPr lang="en-GB" altLang="en-US" smtClean="0"/>
              <a:t>Supplier audits</a:t>
            </a:r>
          </a:p>
        </p:txBody>
      </p:sp>
    </p:spTree>
    <p:extLst>
      <p:ext uri="{BB962C8B-B14F-4D97-AF65-F5344CB8AC3E}">
        <p14:creationId xmlns:p14="http://schemas.microsoft.com/office/powerpoint/2010/main" val="2448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Microbiologist </a:t>
            </a:r>
            <a:r>
              <a:rPr lang="en-US" b="1" dirty="0" smtClean="0">
                <a:latin typeface="Times New Roman" panose="02020503050405090304" pitchFamily="18" charset="0"/>
                <a:cs typeface="Times New Roman" panose="02020503050405090304" pitchFamily="18" charset="0"/>
              </a:rPr>
              <a:t>Responsibility </a:t>
            </a:r>
            <a:endParaRPr lang="en-US" b="1"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000" dirty="0" smtClean="0">
                <a:latin typeface="Times New Roman" panose="02020503050405090304" pitchFamily="18" charset="0"/>
                <a:cs typeface="Times New Roman" panose="02020503050405090304" pitchFamily="18" charset="0"/>
              </a:rPr>
              <a:t>1- Provide </a:t>
            </a:r>
            <a:r>
              <a:rPr lang="en-US" sz="3000" dirty="0">
                <a:latin typeface="Times New Roman" panose="02020503050405090304" pitchFamily="18" charset="0"/>
                <a:cs typeface="Times New Roman" panose="02020503050405090304" pitchFamily="18" charset="0"/>
              </a:rPr>
              <a:t>an </a:t>
            </a:r>
            <a:r>
              <a:rPr lang="en-US" sz="3000" dirty="0">
                <a:solidFill>
                  <a:srgbClr val="0070C0"/>
                </a:solidFill>
                <a:latin typeface="Times New Roman" panose="02020503050405090304" pitchFamily="18" charset="0"/>
                <a:cs typeface="Times New Roman" panose="02020503050405090304" pitchFamily="18" charset="0"/>
              </a:rPr>
              <a:t>appropriate, comprehensive test menu </a:t>
            </a:r>
            <a:r>
              <a:rPr lang="en-US" sz="3000" dirty="0">
                <a:latin typeface="Times New Roman" panose="02020503050405090304" pitchFamily="18" charset="0"/>
                <a:cs typeface="Times New Roman" panose="02020503050405090304" pitchFamily="18" charset="0"/>
              </a:rPr>
              <a:t>that is responsive to physician</a:t>
            </a:r>
          </a:p>
          <a:p>
            <a:pPr marL="0" indent="0">
              <a:buNone/>
            </a:pPr>
            <a:r>
              <a:rPr lang="en-US" sz="3000" dirty="0">
                <a:latin typeface="Times New Roman" panose="02020503050405090304" pitchFamily="18" charset="0"/>
                <a:cs typeface="Times New Roman" panose="02020503050405090304" pitchFamily="18" charset="0"/>
              </a:rPr>
              <a:t>needs</a:t>
            </a:r>
          </a:p>
          <a:p>
            <a:pPr marL="0" indent="0">
              <a:buNone/>
            </a:pPr>
            <a:r>
              <a:rPr lang="en-US" sz="3000" dirty="0" smtClean="0">
                <a:solidFill>
                  <a:srgbClr val="0070C0"/>
                </a:solidFill>
                <a:latin typeface="Times New Roman" panose="02020503050405090304" pitchFamily="18" charset="0"/>
                <a:cs typeface="Times New Roman" panose="02020503050405090304" pitchFamily="18" charset="0"/>
              </a:rPr>
              <a:t>2-Establish </a:t>
            </a:r>
            <a:r>
              <a:rPr lang="en-US" sz="3000" dirty="0">
                <a:solidFill>
                  <a:srgbClr val="0070C0"/>
                </a:solidFill>
                <a:latin typeface="Times New Roman" panose="02020503050405090304" pitchFamily="18" charset="0"/>
                <a:cs typeface="Times New Roman" panose="02020503050405090304" pitchFamily="18" charset="0"/>
              </a:rPr>
              <a:t>a relationship </a:t>
            </a:r>
            <a:r>
              <a:rPr lang="en-US" sz="3000" dirty="0">
                <a:solidFill>
                  <a:srgbClr val="FF0000"/>
                </a:solidFill>
                <a:latin typeface="Times New Roman" panose="02020503050405090304" pitchFamily="18" charset="0"/>
                <a:cs typeface="Times New Roman" panose="02020503050405090304" pitchFamily="18" charset="0"/>
              </a:rPr>
              <a:t>with an external laboratory </a:t>
            </a:r>
            <a:r>
              <a:rPr lang="en-US" sz="3000" dirty="0">
                <a:latin typeface="Times New Roman" panose="02020503050405090304" pitchFamily="18" charset="0"/>
                <a:cs typeface="Times New Roman" panose="02020503050405090304" pitchFamily="18" charset="0"/>
              </a:rPr>
              <a:t>for performance of infrequent</a:t>
            </a:r>
            <a:r>
              <a:rPr lang="en-US" sz="3000" dirty="0" smtClean="0">
                <a:latin typeface="Times New Roman" panose="02020503050405090304" pitchFamily="18" charset="0"/>
                <a:cs typeface="Times New Roman" panose="02020503050405090304" pitchFamily="18" charset="0"/>
              </a:rPr>
              <a:t>,   expensive</a:t>
            </a:r>
            <a:r>
              <a:rPr lang="en-US" sz="3000" dirty="0">
                <a:latin typeface="Times New Roman" panose="02020503050405090304" pitchFamily="18" charset="0"/>
                <a:cs typeface="Times New Roman" panose="02020503050405090304" pitchFamily="18" charset="0"/>
              </a:rPr>
              <a:t>, or sophisticated testing that cannot be performed on </a:t>
            </a:r>
            <a:r>
              <a:rPr lang="en-US" sz="3000" dirty="0" smtClean="0">
                <a:latin typeface="Times New Roman" panose="02020503050405090304" pitchFamily="18" charset="0"/>
                <a:cs typeface="Times New Roman" panose="02020503050405090304" pitchFamily="18" charset="0"/>
              </a:rPr>
              <a:t>site.</a:t>
            </a:r>
            <a:endParaRPr lang="en-US" sz="3000" dirty="0">
              <a:latin typeface="Times New Roman" panose="02020503050405090304" pitchFamily="18" charset="0"/>
              <a:cs typeface="Times New Roman" panose="02020503050405090304" pitchFamily="18" charset="0"/>
            </a:endParaRPr>
          </a:p>
          <a:p>
            <a:pPr marL="0" indent="0">
              <a:buNone/>
            </a:pPr>
            <a:r>
              <a:rPr lang="en-US" sz="3000" dirty="0" smtClean="0">
                <a:latin typeface="Times New Roman" panose="02020503050405090304" pitchFamily="18" charset="0"/>
                <a:cs typeface="Times New Roman" panose="02020503050405090304" pitchFamily="18" charset="0"/>
              </a:rPr>
              <a:t>3-Provide </a:t>
            </a:r>
            <a:r>
              <a:rPr lang="en-US" sz="3000" dirty="0">
                <a:solidFill>
                  <a:srgbClr val="0070C0"/>
                </a:solidFill>
                <a:latin typeface="Times New Roman" panose="02020503050405090304" pitchFamily="18" charset="0"/>
                <a:cs typeface="Times New Roman" panose="02020503050405090304" pitchFamily="18" charset="0"/>
              </a:rPr>
              <a:t>cut-off times for </a:t>
            </a:r>
            <a:r>
              <a:rPr lang="en-US" sz="3000" dirty="0">
                <a:latin typeface="Times New Roman" panose="02020503050405090304" pitchFamily="18" charset="0"/>
                <a:cs typeface="Times New Roman" panose="02020503050405090304" pitchFamily="18" charset="0"/>
              </a:rPr>
              <a:t>processing test requests and turnaround times </a:t>
            </a:r>
            <a:r>
              <a:rPr lang="en-US" sz="3000" dirty="0" smtClean="0">
                <a:latin typeface="Times New Roman" panose="02020503050405090304" pitchFamily="18" charset="0"/>
                <a:cs typeface="Times New Roman" panose="02020503050405090304" pitchFamily="18" charset="0"/>
              </a:rPr>
              <a:t>for reporting </a:t>
            </a:r>
            <a:r>
              <a:rPr lang="en-US" sz="3000" dirty="0">
                <a:latin typeface="Times New Roman" panose="02020503050405090304" pitchFamily="18" charset="0"/>
                <a:cs typeface="Times New Roman" panose="02020503050405090304" pitchFamily="18" charset="0"/>
              </a:rPr>
              <a:t>results</a:t>
            </a:r>
          </a:p>
          <a:p>
            <a:pPr marL="0" indent="0">
              <a:buNone/>
            </a:pPr>
            <a:r>
              <a:rPr lang="en-US" sz="3000" dirty="0" smtClean="0">
                <a:latin typeface="Times New Roman" panose="02020503050405090304" pitchFamily="18" charset="0"/>
                <a:cs typeface="Times New Roman" panose="02020503050405090304" pitchFamily="18" charset="0"/>
              </a:rPr>
              <a:t>4-Provide </a:t>
            </a:r>
            <a:r>
              <a:rPr lang="en-US" sz="3000" dirty="0">
                <a:solidFill>
                  <a:srgbClr val="0070C0"/>
                </a:solidFill>
                <a:latin typeface="Times New Roman" panose="02020503050405090304" pitchFamily="18" charset="0"/>
                <a:cs typeface="Times New Roman" panose="02020503050405090304" pitchFamily="18" charset="0"/>
              </a:rPr>
              <a:t>guidelines for specimen collection </a:t>
            </a:r>
            <a:r>
              <a:rPr lang="en-US" sz="3000" dirty="0">
                <a:latin typeface="Times New Roman" panose="02020503050405090304" pitchFamily="18" charset="0"/>
                <a:cs typeface="Times New Roman" panose="02020503050405090304" pitchFamily="18" charset="0"/>
              </a:rPr>
              <a:t>and transport</a:t>
            </a:r>
          </a:p>
          <a:p>
            <a:pPr marL="0" indent="0">
              <a:buNone/>
            </a:pPr>
            <a:r>
              <a:rPr lang="en-US" dirty="0" smtClean="0"/>
              <a:t> </a:t>
            </a:r>
            <a:endParaRPr lang="en-US" dirty="0"/>
          </a:p>
        </p:txBody>
      </p:sp>
    </p:spTree>
    <p:extLst>
      <p:ext uri="{BB962C8B-B14F-4D97-AF65-F5344CB8AC3E}">
        <p14:creationId xmlns:p14="http://schemas.microsoft.com/office/powerpoint/2010/main" val="1666365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GB" altLang="en-US" dirty="0" smtClean="0">
                <a:latin typeface="Times New Roman" panose="02020503050405090304" pitchFamily="18" charset="0"/>
                <a:cs typeface="Times New Roman" panose="02020503050405090304" pitchFamily="18" charset="0"/>
              </a:rPr>
              <a:t> Definition of Culture medium </a:t>
            </a:r>
            <a:endParaRPr lang="en-US" altLang="en-US" dirty="0" smtClean="0">
              <a:latin typeface="Times New Roman" panose="02020503050405090304" pitchFamily="18" charset="0"/>
              <a:cs typeface="Times New Roman" panose="02020503050405090304" pitchFamily="18" charset="0"/>
            </a:endParaRPr>
          </a:p>
        </p:txBody>
      </p:sp>
      <p:sp>
        <p:nvSpPr>
          <p:cNvPr id="7171" name="Content Placeholder 2"/>
          <p:cNvSpPr>
            <a:spLocks noGrp="1"/>
          </p:cNvSpPr>
          <p:nvPr>
            <p:ph idx="1"/>
          </p:nvPr>
        </p:nvSpPr>
        <p:spPr/>
        <p:txBody>
          <a:bodyPr/>
          <a:lstStyle/>
          <a:p>
            <a:pPr eaLnBrk="1" hangingPunct="1"/>
            <a:r>
              <a:rPr lang="en-GB" altLang="en-US" dirty="0" smtClean="0"/>
              <a:t>Microbiological culture medium</a:t>
            </a:r>
          </a:p>
          <a:p>
            <a:pPr eaLnBrk="1" hangingPunct="1"/>
            <a:r>
              <a:rPr lang="en-GB" altLang="en-US" dirty="0" smtClean="0"/>
              <a:t>A </a:t>
            </a:r>
            <a:r>
              <a:rPr lang="en-GB" altLang="en-US" dirty="0" smtClean="0">
                <a:solidFill>
                  <a:srgbClr val="00B0F0"/>
                </a:solidFill>
              </a:rPr>
              <a:t>substance which encourages the growth</a:t>
            </a:r>
            <a:r>
              <a:rPr lang="en-GB" altLang="en-US" dirty="0" smtClean="0"/>
              <a:t>, support and survival of micro-organisms.</a:t>
            </a:r>
          </a:p>
          <a:p>
            <a:pPr lvl="1" eaLnBrk="1" hangingPunct="1"/>
            <a:r>
              <a:rPr lang="en-GB" altLang="en-US" dirty="0" smtClean="0"/>
              <a:t>Contains </a:t>
            </a:r>
            <a:r>
              <a:rPr lang="en-GB" altLang="en-US" dirty="0" smtClean="0">
                <a:solidFill>
                  <a:srgbClr val="00B0F0"/>
                </a:solidFill>
              </a:rPr>
              <a:t>nutrients, growth promoting factors, energy sources, buffer salts, minerals, metals and gelling agents (for solid media). </a:t>
            </a:r>
          </a:p>
          <a:p>
            <a:pPr lvl="2" eaLnBrk="1" hangingPunct="1"/>
            <a:r>
              <a:rPr lang="en-US" altLang="en-US" sz="1800" dirty="0" smtClean="0">
                <a:solidFill>
                  <a:srgbClr val="66FF66"/>
                </a:solidFill>
              </a:rPr>
              <a:t> </a:t>
            </a:r>
            <a:endParaRPr lang="en-US" altLang="en-US" sz="1800" dirty="0">
              <a:solidFill>
                <a:srgbClr val="66FF66"/>
              </a:solidFill>
            </a:endParaRPr>
          </a:p>
          <a:p>
            <a:pPr eaLnBrk="1" hangingPunct="1"/>
            <a:endParaRPr lang="en-US" altLang="en-US" dirty="0" smtClean="0"/>
          </a:p>
        </p:txBody>
      </p:sp>
    </p:spTree>
    <p:extLst>
      <p:ext uri="{BB962C8B-B14F-4D97-AF65-F5344CB8AC3E}">
        <p14:creationId xmlns:p14="http://schemas.microsoft.com/office/powerpoint/2010/main" val="1177181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GB" altLang="en-US" dirty="0" smtClean="0"/>
              <a:t>Introduction</a:t>
            </a:r>
          </a:p>
        </p:txBody>
      </p:sp>
      <p:sp>
        <p:nvSpPr>
          <p:cNvPr id="5123" name="Rectangle 3"/>
          <p:cNvSpPr>
            <a:spLocks noGrp="1"/>
          </p:cNvSpPr>
          <p:nvPr>
            <p:ph type="body" idx="1"/>
          </p:nvPr>
        </p:nvSpPr>
        <p:spPr/>
        <p:txBody>
          <a:bodyPr/>
          <a:lstStyle/>
          <a:p>
            <a:r>
              <a:rPr lang="en-GB" altLang="en-US" smtClean="0"/>
              <a:t>Definitions of culture media</a:t>
            </a:r>
          </a:p>
          <a:p>
            <a:r>
              <a:rPr lang="en-GB" altLang="en-US" smtClean="0"/>
              <a:t>Types of culture media</a:t>
            </a:r>
          </a:p>
          <a:p>
            <a:r>
              <a:rPr lang="en-GB" altLang="en-US" smtClean="0"/>
              <a:t>Significant culture media used within Microbiology QC</a:t>
            </a:r>
          </a:p>
          <a:p>
            <a:r>
              <a:rPr lang="en-GB" altLang="en-US" smtClean="0"/>
              <a:t>Approaches to the QC testing of media</a:t>
            </a:r>
          </a:p>
          <a:p>
            <a:r>
              <a:rPr lang="en-GB" altLang="en-US" smtClean="0"/>
              <a:t>Selecting microorganisms</a:t>
            </a:r>
          </a:p>
          <a:p>
            <a:r>
              <a:rPr lang="en-GB" altLang="en-US" smtClean="0"/>
              <a:t>Supplier audits</a:t>
            </a:r>
          </a:p>
        </p:txBody>
      </p:sp>
    </p:spTree>
    <p:extLst>
      <p:ext uri="{BB962C8B-B14F-4D97-AF65-F5344CB8AC3E}">
        <p14:creationId xmlns:p14="http://schemas.microsoft.com/office/powerpoint/2010/main" val="49016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GB" altLang="en-US" dirty="0" smtClean="0">
                <a:latin typeface="Times New Roman" panose="02020503050405090304" pitchFamily="18" charset="0"/>
                <a:cs typeface="Times New Roman" panose="02020503050405090304" pitchFamily="18" charset="0"/>
              </a:rPr>
              <a:t>Culture Media: Types</a:t>
            </a:r>
            <a:endParaRPr lang="en-US" altLang="en-US" dirty="0" smtClean="0">
              <a:latin typeface="Times New Roman" panose="02020503050405090304" pitchFamily="18" charset="0"/>
              <a:cs typeface="Times New Roman" panose="02020503050405090304" pitchFamily="18" charset="0"/>
            </a:endParaRPr>
          </a:p>
        </p:txBody>
      </p:sp>
      <p:sp>
        <p:nvSpPr>
          <p:cNvPr id="11267" name="Content Placeholder 2"/>
          <p:cNvSpPr>
            <a:spLocks noGrp="1"/>
          </p:cNvSpPr>
          <p:nvPr>
            <p:ph sz="half" idx="1"/>
          </p:nvPr>
        </p:nvSpPr>
        <p:spPr/>
        <p:txBody>
          <a:bodyPr>
            <a:normAutofit/>
          </a:bodyPr>
          <a:lstStyle/>
          <a:p>
            <a:pPr eaLnBrk="1" hangingPunct="1"/>
            <a:r>
              <a:rPr lang="en-GB" altLang="en-US" sz="2400" dirty="0" smtClean="0">
                <a:latin typeface="Times New Roman" panose="02020503050405090304" pitchFamily="18" charset="0"/>
                <a:cs typeface="Times New Roman" panose="02020503050405090304" pitchFamily="18" charset="0"/>
              </a:rPr>
              <a:t>Culture media is divided into:</a:t>
            </a:r>
            <a:endParaRPr lang="en-US" altLang="en-US" sz="2400" dirty="0" smtClean="0">
              <a:latin typeface="Times New Roman" panose="02020503050405090304" pitchFamily="18" charset="0"/>
              <a:cs typeface="Times New Roman" panose="02020503050405090304" pitchFamily="18" charset="0"/>
            </a:endParaRPr>
          </a:p>
          <a:p>
            <a:pPr lvl="1" eaLnBrk="1" hangingPunct="1"/>
            <a:r>
              <a:rPr lang="en-GB" altLang="en-US" dirty="0" smtClean="0">
                <a:latin typeface="Times New Roman" panose="02020503050405090304" pitchFamily="18" charset="0"/>
                <a:cs typeface="Times New Roman" panose="02020503050405090304" pitchFamily="18" charset="0"/>
              </a:rPr>
              <a:t>Liquid culture media. This is commonly called ‘broth’.eg TSB </a:t>
            </a:r>
          </a:p>
          <a:p>
            <a:pPr lvl="1" eaLnBrk="1" hangingPunct="1"/>
            <a:r>
              <a:rPr lang="en-GB" altLang="en-US" dirty="0" smtClean="0">
                <a:latin typeface="Times New Roman" panose="02020503050405090304" pitchFamily="18" charset="0"/>
                <a:cs typeface="Times New Roman" panose="02020503050405090304" pitchFamily="18" charset="0"/>
              </a:rPr>
              <a:t>Nutrient broth and </a:t>
            </a:r>
            <a:endParaRPr lang="en-US" altLang="en-US" dirty="0" smtClean="0">
              <a:latin typeface="Times New Roman" panose="02020503050405090304" pitchFamily="18" charset="0"/>
              <a:cs typeface="Times New Roman" panose="02020503050405090304" pitchFamily="18" charset="0"/>
            </a:endParaRPr>
          </a:p>
        </p:txBody>
      </p:sp>
      <p:pic>
        <p:nvPicPr>
          <p:cNvPr id="1126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15101" y="1484313"/>
            <a:ext cx="3465513" cy="4608512"/>
          </a:xfrm>
          <a:noFill/>
        </p:spPr>
      </p:pic>
    </p:spTree>
    <p:extLst>
      <p:ext uri="{BB962C8B-B14F-4D97-AF65-F5344CB8AC3E}">
        <p14:creationId xmlns:p14="http://schemas.microsoft.com/office/powerpoint/2010/main" val="1863552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GB" altLang="en-US" dirty="0" smtClean="0">
                <a:latin typeface="Times New Roman" panose="02020503050405090304" pitchFamily="18" charset="0"/>
                <a:cs typeface="Times New Roman" panose="02020503050405090304" pitchFamily="18" charset="0"/>
              </a:rPr>
              <a:t>Culture Media: Types</a:t>
            </a:r>
            <a:endParaRPr lang="en-US" altLang="en-US" dirty="0" smtClean="0">
              <a:latin typeface="Times New Roman" panose="02020503050405090304" pitchFamily="18" charset="0"/>
              <a:cs typeface="Times New Roman" panose="02020503050405090304" pitchFamily="18" charset="0"/>
            </a:endParaRPr>
          </a:p>
        </p:txBody>
      </p:sp>
      <p:sp>
        <p:nvSpPr>
          <p:cNvPr id="13315" name="Content Placeholder 3"/>
          <p:cNvSpPr>
            <a:spLocks noGrp="1"/>
          </p:cNvSpPr>
          <p:nvPr>
            <p:ph sz="half" idx="2"/>
          </p:nvPr>
        </p:nvSpPr>
        <p:spPr/>
        <p:txBody>
          <a:bodyPr/>
          <a:lstStyle/>
          <a:p>
            <a:pPr lvl="1" eaLnBrk="1" hangingPunct="1"/>
            <a:r>
              <a:rPr lang="en-GB" altLang="en-US" dirty="0" smtClean="0">
                <a:latin typeface="Times New Roman" panose="02020503050405090304" pitchFamily="18" charset="0"/>
                <a:cs typeface="Times New Roman" panose="02020503050405090304" pitchFamily="18" charset="0"/>
              </a:rPr>
              <a:t>Solid and semi-solid culture media. </a:t>
            </a:r>
          </a:p>
          <a:p>
            <a:pPr lvl="2" eaLnBrk="1" hangingPunct="1"/>
            <a:r>
              <a:rPr lang="en-GB" altLang="en-US" dirty="0" smtClean="0">
                <a:latin typeface="Times New Roman" panose="02020503050405090304" pitchFamily="18" charset="0"/>
                <a:cs typeface="Times New Roman" panose="02020503050405090304" pitchFamily="18" charset="0"/>
              </a:rPr>
              <a:t>Contains a solidifying material which may be agar-agar or gelatine or some other analogous substance. </a:t>
            </a:r>
          </a:p>
          <a:p>
            <a:pPr lvl="2" eaLnBrk="1" hangingPunct="1"/>
            <a:r>
              <a:rPr lang="en-GB" altLang="en-US" dirty="0" smtClean="0">
                <a:latin typeface="Times New Roman" panose="02020503050405090304" pitchFamily="18" charset="0"/>
                <a:cs typeface="Times New Roman" panose="02020503050405090304" pitchFamily="18" charset="0"/>
              </a:rPr>
              <a:t>This media is commonly called ‘agar’, irrespective of the type of solidifying agent used.</a:t>
            </a:r>
            <a:endParaRPr lang="en-US" altLang="en-US" dirty="0" smtClean="0">
              <a:latin typeface="Times New Roman" panose="02020503050405090304" pitchFamily="18" charset="0"/>
              <a:cs typeface="Times New Roman" panose="02020503050405090304" pitchFamily="18" charset="0"/>
            </a:endParaRPr>
          </a:p>
          <a:p>
            <a:pPr eaLnBrk="1" hangingPunct="1"/>
            <a:endParaRPr lang="en-US" altLang="en-US" dirty="0" smtClean="0"/>
          </a:p>
          <a:p>
            <a:pPr eaLnBrk="1" hangingPunct="1"/>
            <a:endParaRPr lang="en-US" altLang="en-US" dirty="0" smtClean="0"/>
          </a:p>
        </p:txBody>
      </p:sp>
      <p:pic>
        <p:nvPicPr>
          <p:cNvPr id="1331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075363" y="2349501"/>
            <a:ext cx="4521200" cy="3382963"/>
          </a:xfrm>
          <a:noFill/>
        </p:spPr>
      </p:pic>
    </p:spTree>
    <p:extLst>
      <p:ext uri="{BB962C8B-B14F-4D97-AF65-F5344CB8AC3E}">
        <p14:creationId xmlns:p14="http://schemas.microsoft.com/office/powerpoint/2010/main" val="2532724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dirty="0" smtClean="0">
                <a:latin typeface="Times New Roman" panose="02020503050405090304" pitchFamily="18" charset="0"/>
                <a:cs typeface="Times New Roman" panose="02020503050405090304" pitchFamily="18" charset="0"/>
              </a:rPr>
              <a:t>Culture Media: Types</a:t>
            </a:r>
            <a:endParaRPr lang="en-US" altLang="en-US" dirty="0" smtClean="0">
              <a:latin typeface="Times New Roman" panose="02020503050405090304" pitchFamily="18" charset="0"/>
              <a:cs typeface="Times New Roman" panose="02020503050405090304" pitchFamily="18" charset="0"/>
            </a:endParaRPr>
          </a:p>
        </p:txBody>
      </p:sp>
      <p:sp>
        <p:nvSpPr>
          <p:cNvPr id="15363" name="Content Placeholder 2"/>
          <p:cNvSpPr>
            <a:spLocks noGrp="1"/>
          </p:cNvSpPr>
          <p:nvPr>
            <p:ph idx="1"/>
          </p:nvPr>
        </p:nvSpPr>
        <p:spPr/>
        <p:txBody>
          <a:bodyPr>
            <a:normAutofit lnSpcReduction="10000"/>
          </a:bodyPr>
          <a:lstStyle/>
          <a:p>
            <a:pPr eaLnBrk="1" hangingPunct="1"/>
            <a:r>
              <a:rPr lang="en-GB" altLang="en-US" dirty="0" smtClean="0">
                <a:latin typeface="Times New Roman" panose="02020503050405090304" pitchFamily="18" charset="0"/>
                <a:cs typeface="Times New Roman" panose="02020503050405090304" pitchFamily="18" charset="0"/>
              </a:rPr>
              <a:t>Further divisions:</a:t>
            </a:r>
          </a:p>
          <a:p>
            <a:pPr lvl="1" eaLnBrk="1" hangingPunct="1"/>
            <a:r>
              <a:rPr lang="en-GB" altLang="en-US" sz="2800" dirty="0">
                <a:latin typeface="Times New Roman" panose="02020503050405090304" pitchFamily="18" charset="0"/>
                <a:cs typeface="Times New Roman" panose="02020503050405090304" pitchFamily="18" charset="0"/>
              </a:rPr>
              <a:t>Growth media</a:t>
            </a:r>
            <a:endParaRPr lang="en-US" altLang="en-US" sz="2800" dirty="0">
              <a:latin typeface="Times New Roman" panose="02020503050405090304" pitchFamily="18" charset="0"/>
              <a:cs typeface="Times New Roman" panose="02020503050405090304" pitchFamily="18" charset="0"/>
            </a:endParaRPr>
          </a:p>
          <a:p>
            <a:pPr lvl="1" eaLnBrk="1" hangingPunct="1"/>
            <a:r>
              <a:rPr lang="en-GB" altLang="en-US" sz="2800" dirty="0">
                <a:latin typeface="Times New Roman" panose="02020503050405090304" pitchFamily="18" charset="0"/>
                <a:cs typeface="Times New Roman" panose="02020503050405090304" pitchFamily="18" charset="0"/>
              </a:rPr>
              <a:t>Transport media (e.g. </a:t>
            </a:r>
            <a:r>
              <a:rPr lang="en-GB" altLang="en-US" sz="2800" dirty="0" smtClean="0">
                <a:latin typeface="Times New Roman" panose="02020503050405090304" pitchFamily="18" charset="0"/>
                <a:cs typeface="Times New Roman" panose="02020503050405090304" pitchFamily="18" charset="0"/>
              </a:rPr>
              <a:t> Carry Blair .Stuart   …)</a:t>
            </a:r>
            <a:endParaRPr lang="en-US" altLang="en-US" sz="2800" dirty="0">
              <a:latin typeface="Times New Roman" panose="02020503050405090304" pitchFamily="18" charset="0"/>
              <a:cs typeface="Times New Roman" panose="02020503050405090304" pitchFamily="18" charset="0"/>
            </a:endParaRPr>
          </a:p>
          <a:p>
            <a:pPr lvl="1" eaLnBrk="1" hangingPunct="1"/>
            <a:r>
              <a:rPr lang="en-GB" altLang="en-US" sz="2800" dirty="0">
                <a:latin typeface="Times New Roman" panose="02020503050405090304" pitchFamily="18" charset="0"/>
                <a:cs typeface="Times New Roman" panose="02020503050405090304" pitchFamily="18" charset="0"/>
              </a:rPr>
              <a:t>Preservation media</a:t>
            </a:r>
            <a:endParaRPr lang="en-US" altLang="en-US" sz="2800" dirty="0">
              <a:latin typeface="Times New Roman" panose="02020503050405090304" pitchFamily="18" charset="0"/>
              <a:cs typeface="Times New Roman" panose="02020503050405090304" pitchFamily="18" charset="0"/>
            </a:endParaRPr>
          </a:p>
          <a:p>
            <a:pPr lvl="1" eaLnBrk="1" hangingPunct="1"/>
            <a:r>
              <a:rPr lang="en-GB" altLang="en-US" sz="2800" dirty="0">
                <a:latin typeface="Times New Roman" panose="02020503050405090304" pitchFamily="18" charset="0"/>
                <a:cs typeface="Times New Roman" panose="02020503050405090304" pitchFamily="18" charset="0"/>
              </a:rPr>
              <a:t>Resuscitation media</a:t>
            </a:r>
            <a:endParaRPr lang="en-US" altLang="en-US" sz="2800" dirty="0">
              <a:latin typeface="Times New Roman" panose="02020503050405090304" pitchFamily="18" charset="0"/>
              <a:cs typeface="Times New Roman" panose="02020503050405090304" pitchFamily="18" charset="0"/>
            </a:endParaRPr>
          </a:p>
          <a:p>
            <a:pPr lvl="1" eaLnBrk="1" hangingPunct="1"/>
            <a:r>
              <a:rPr lang="en-GB" altLang="en-US" sz="2800" dirty="0">
                <a:latin typeface="Times New Roman" panose="02020503050405090304" pitchFamily="18" charset="0"/>
                <a:cs typeface="Times New Roman" panose="02020503050405090304" pitchFamily="18" charset="0"/>
              </a:rPr>
              <a:t>Enrichment media (e.g. blood </a:t>
            </a:r>
            <a:r>
              <a:rPr lang="en-GB" altLang="en-US" sz="2800" dirty="0" smtClean="0">
                <a:latin typeface="Times New Roman" panose="02020503050405090304" pitchFamily="18" charset="0"/>
                <a:cs typeface="Times New Roman" panose="02020503050405090304" pitchFamily="18" charset="0"/>
              </a:rPr>
              <a:t>agar ,</a:t>
            </a:r>
            <a:r>
              <a:rPr lang="en-GB" altLang="en-US" sz="2800" dirty="0" err="1" smtClean="0">
                <a:latin typeface="Times New Roman" panose="02020503050405090304" pitchFamily="18" charset="0"/>
                <a:cs typeface="Times New Roman" panose="02020503050405090304" pitchFamily="18" charset="0"/>
              </a:rPr>
              <a:t>chacholate</a:t>
            </a:r>
            <a:r>
              <a:rPr lang="en-GB" altLang="en-US" sz="2800" dirty="0" smtClean="0">
                <a:latin typeface="Times New Roman" panose="02020503050405090304" pitchFamily="18" charset="0"/>
                <a:cs typeface="Times New Roman" panose="02020503050405090304" pitchFamily="18" charset="0"/>
              </a:rPr>
              <a:t> agar)</a:t>
            </a:r>
            <a:endParaRPr lang="en-US" altLang="en-US" sz="2800" dirty="0">
              <a:latin typeface="Times New Roman" panose="02020503050405090304" pitchFamily="18" charset="0"/>
              <a:cs typeface="Times New Roman" panose="02020503050405090304" pitchFamily="18" charset="0"/>
            </a:endParaRPr>
          </a:p>
          <a:p>
            <a:pPr lvl="1" eaLnBrk="1" hangingPunct="1"/>
            <a:r>
              <a:rPr lang="en-GB" altLang="en-US" sz="2800" dirty="0">
                <a:latin typeface="Times New Roman" panose="02020503050405090304" pitchFamily="18" charset="0"/>
                <a:cs typeface="Times New Roman" panose="02020503050405090304" pitchFamily="18" charset="0"/>
              </a:rPr>
              <a:t>Selective growth media (e.g. </a:t>
            </a:r>
            <a:r>
              <a:rPr lang="en-US" altLang="en-US" sz="2800" dirty="0" err="1">
                <a:latin typeface="Times New Roman" panose="02020503050405090304" pitchFamily="18" charset="0"/>
                <a:cs typeface="Times New Roman" panose="02020503050405090304" pitchFamily="18" charset="0"/>
              </a:rPr>
              <a:t>MacConkey</a:t>
            </a:r>
            <a:r>
              <a:rPr lang="en-US" altLang="en-US" sz="2800" dirty="0">
                <a:latin typeface="Times New Roman" panose="02020503050405090304" pitchFamily="18" charset="0"/>
                <a:cs typeface="Times New Roman" panose="02020503050405090304" pitchFamily="18" charset="0"/>
              </a:rPr>
              <a:t> agar)</a:t>
            </a:r>
          </a:p>
          <a:p>
            <a:pPr lvl="1" eaLnBrk="1" hangingPunct="1"/>
            <a:r>
              <a:rPr lang="en-GB" altLang="en-US" sz="2800" dirty="0">
                <a:latin typeface="Times New Roman" panose="02020503050405090304" pitchFamily="18" charset="0"/>
                <a:cs typeface="Times New Roman" panose="02020503050405090304" pitchFamily="18" charset="0"/>
              </a:rPr>
              <a:t>Differential media (with some sort of indicator, typically a dye)</a:t>
            </a:r>
          </a:p>
          <a:p>
            <a:pPr lvl="1" eaLnBrk="1" hangingPunct="1"/>
            <a:r>
              <a:rPr lang="en-GB" altLang="en-US" sz="2800" dirty="0">
                <a:latin typeface="Times New Roman" panose="02020503050405090304" pitchFamily="18" charset="0"/>
                <a:cs typeface="Times New Roman" panose="02020503050405090304" pitchFamily="18" charset="0"/>
              </a:rPr>
              <a:t>Minimal media (for ‘</a:t>
            </a:r>
            <a:r>
              <a:rPr lang="en-GB" altLang="en-US" sz="2800" dirty="0" err="1">
                <a:latin typeface="Times New Roman" panose="02020503050405090304" pitchFamily="18" charset="0"/>
                <a:cs typeface="Times New Roman" panose="02020503050405090304" pitchFamily="18" charset="0"/>
              </a:rPr>
              <a:t>wildtypes</a:t>
            </a:r>
            <a:r>
              <a:rPr lang="en-GB" altLang="en-US" sz="2800" dirty="0">
                <a:latin typeface="Times New Roman" panose="02020503050405090304" pitchFamily="18" charset="0"/>
                <a:cs typeface="Times New Roman" panose="02020503050405090304" pitchFamily="18" charset="0"/>
              </a:rPr>
              <a:t>’)</a:t>
            </a:r>
          </a:p>
          <a:p>
            <a:pPr eaLnBrk="1" hangingPunct="1"/>
            <a:r>
              <a:rPr lang="en-GB" altLang="en-US" dirty="0" smtClean="0">
                <a:latin typeface="Times New Roman" panose="02020503050405090304" pitchFamily="18" charset="0"/>
                <a:cs typeface="Times New Roman" panose="02020503050405090304" pitchFamily="18" charset="0"/>
              </a:rPr>
              <a:t>Some of the above media may have multiple </a:t>
            </a:r>
            <a:r>
              <a:rPr lang="en-GB" altLang="en-US" dirty="0" err="1" smtClean="0">
                <a:latin typeface="Times New Roman" panose="02020503050405090304" pitchFamily="18" charset="0"/>
                <a:cs typeface="Times New Roman" panose="02020503050405090304" pitchFamily="18" charset="0"/>
              </a:rPr>
              <a:t>uses</a:t>
            </a:r>
            <a:r>
              <a:rPr lang="en-GB" altLang="en-US" dirty="0" err="1" smtClean="0"/>
              <a:t>.e.g</a:t>
            </a:r>
            <a:r>
              <a:rPr lang="en-GB" altLang="en-US" dirty="0" smtClean="0"/>
              <a:t>. </a:t>
            </a:r>
            <a:r>
              <a:rPr lang="en-GB" altLang="en-US" dirty="0" smtClean="0">
                <a:solidFill>
                  <a:srgbClr val="0070C0"/>
                </a:solidFill>
                <a:latin typeface="Times New Roman" panose="02020503050405090304" pitchFamily="18" charset="0"/>
                <a:cs typeface="Times New Roman" panose="02020503050405090304" pitchFamily="18" charset="0"/>
              </a:rPr>
              <a:t>Blood agar</a:t>
            </a:r>
            <a:endParaRPr lang="en-US" altLang="en-US" sz="2000" dirty="0">
              <a:solidFill>
                <a:srgbClr val="0070C0"/>
              </a:solidFill>
              <a:latin typeface="Times New Roman" panose="02020503050405090304" pitchFamily="18" charset="0"/>
              <a:cs typeface="Times New Roman" panose="02020503050405090304" pitchFamily="18" charset="0"/>
            </a:endParaRPr>
          </a:p>
          <a:p>
            <a:pPr lvl="1" eaLnBrk="1" hangingPunct="1"/>
            <a:endParaRPr lang="en-US" altLang="en-US" dirty="0" smtClean="0"/>
          </a:p>
        </p:txBody>
      </p:sp>
    </p:spTree>
    <p:extLst>
      <p:ext uri="{BB962C8B-B14F-4D97-AF65-F5344CB8AC3E}">
        <p14:creationId xmlns:p14="http://schemas.microsoft.com/office/powerpoint/2010/main" val="2499518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 </a:t>
            </a:r>
            <a:r>
              <a:rPr lang="en-US" sz="3600" dirty="0" smtClean="0">
                <a:latin typeface="Times New Roman" panose="02020503050405090304" pitchFamily="18" charset="0"/>
                <a:cs typeface="Times New Roman" panose="02020503050405090304" pitchFamily="18" charset="0"/>
              </a:rPr>
              <a:t>Culture media preparation </a:t>
            </a:r>
            <a:endParaRPr lang="en-US" sz="3600"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Choice of media, selection of brand and </a:t>
            </a:r>
            <a:r>
              <a:rPr lang="en-US" dirty="0" smtClean="0">
                <a:latin typeface="Times New Roman" panose="02020503050405090304" pitchFamily="18" charset="0"/>
                <a:cs typeface="Times New Roman" panose="02020503050405090304" pitchFamily="18" charset="0"/>
              </a:rPr>
              <a:t>formulation</a:t>
            </a:r>
          </a:p>
          <a:p>
            <a:r>
              <a:rPr lang="en-US" dirty="0">
                <a:latin typeface="Times New Roman" panose="02020503050405090304" pitchFamily="18" charset="0"/>
                <a:cs typeface="Times New Roman" panose="02020503050405090304" pitchFamily="18" charset="0"/>
              </a:rPr>
              <a:t>Calculation and weighing of dehydrated </a:t>
            </a:r>
            <a:r>
              <a:rPr lang="en-US" dirty="0" smtClean="0">
                <a:latin typeface="Times New Roman" panose="02020503050405090304" pitchFamily="18" charset="0"/>
                <a:cs typeface="Times New Roman" panose="02020503050405090304" pitchFamily="18" charset="0"/>
              </a:rPr>
              <a:t>media</a:t>
            </a:r>
          </a:p>
          <a:p>
            <a:r>
              <a:rPr lang="en-US" dirty="0">
                <a:latin typeface="Times New Roman" panose="02020503050405090304" pitchFamily="18" charset="0"/>
                <a:cs typeface="Times New Roman" panose="02020503050405090304" pitchFamily="18" charset="0"/>
              </a:rPr>
              <a:t>Mixing with water and </a:t>
            </a:r>
            <a:r>
              <a:rPr lang="en-US" dirty="0" smtClean="0">
                <a:latin typeface="Times New Roman" panose="02020503050405090304" pitchFamily="18" charset="0"/>
                <a:cs typeface="Times New Roman" panose="02020503050405090304" pitchFamily="18" charset="0"/>
              </a:rPr>
              <a:t>heating</a:t>
            </a:r>
          </a:p>
          <a:p>
            <a:r>
              <a:rPr lang="en-US" dirty="0" smtClean="0">
                <a:latin typeface="Times New Roman" panose="02020503050405090304" pitchFamily="18" charset="0"/>
                <a:cs typeface="Times New Roman" panose="02020503050405090304" pitchFamily="18" charset="0"/>
              </a:rPr>
              <a:t>Sterilization</a:t>
            </a:r>
          </a:p>
          <a:p>
            <a:r>
              <a:rPr lang="en-US" dirty="0">
                <a:latin typeface="Times New Roman" panose="02020503050405090304" pitchFamily="18" charset="0"/>
                <a:cs typeface="Times New Roman" panose="02020503050405090304" pitchFamily="18" charset="0"/>
              </a:rPr>
              <a:t>Fine-tuning: Adding supplements, pH </a:t>
            </a:r>
            <a:r>
              <a:rPr lang="en-US" dirty="0" smtClean="0">
                <a:latin typeface="Times New Roman" panose="02020503050405090304" pitchFamily="18" charset="0"/>
                <a:cs typeface="Times New Roman" panose="02020503050405090304" pitchFamily="18" charset="0"/>
              </a:rPr>
              <a:t>verification</a:t>
            </a:r>
          </a:p>
          <a:p>
            <a:r>
              <a:rPr lang="en-US" dirty="0">
                <a:latin typeface="Times New Roman" panose="02020503050405090304" pitchFamily="18" charset="0"/>
                <a:cs typeface="Times New Roman" panose="02020503050405090304" pitchFamily="18" charset="0"/>
              </a:rPr>
              <a:t>Dispensing of prepared culture </a:t>
            </a:r>
            <a:r>
              <a:rPr lang="en-US" dirty="0" smtClean="0">
                <a:latin typeface="Times New Roman" panose="02020503050405090304" pitchFamily="18" charset="0"/>
                <a:cs typeface="Times New Roman" panose="02020503050405090304" pitchFamily="18" charset="0"/>
              </a:rPr>
              <a:t>media</a:t>
            </a:r>
          </a:p>
          <a:p>
            <a:r>
              <a:rPr lang="en-US" dirty="0">
                <a:latin typeface="Times New Roman" panose="02020503050405090304" pitchFamily="18" charset="0"/>
                <a:cs typeface="Times New Roman" panose="02020503050405090304" pitchFamily="18" charset="0"/>
              </a:rPr>
              <a:t>Packing and </a:t>
            </a:r>
            <a:r>
              <a:rPr lang="en-US" dirty="0" smtClean="0">
                <a:latin typeface="Times New Roman" panose="02020503050405090304" pitchFamily="18" charset="0"/>
                <a:cs typeface="Times New Roman" panose="02020503050405090304" pitchFamily="18" charset="0"/>
              </a:rPr>
              <a:t>storage</a:t>
            </a:r>
          </a:p>
          <a:p>
            <a:r>
              <a:rPr lang="en-US" dirty="0">
                <a:latin typeface="Times New Roman" panose="02020503050405090304" pitchFamily="18" charset="0"/>
                <a:cs typeface="Times New Roman" panose="02020503050405090304" pitchFamily="18" charset="0"/>
              </a:rPr>
              <a:t>Sterility check</a:t>
            </a:r>
          </a:p>
        </p:txBody>
      </p:sp>
    </p:spTree>
    <p:extLst>
      <p:ext uri="{BB962C8B-B14F-4D97-AF65-F5344CB8AC3E}">
        <p14:creationId xmlns:p14="http://schemas.microsoft.com/office/powerpoint/2010/main" val="2003095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br>
              <a:rPr lang="en-US" dirty="0"/>
            </a:br>
            <a:r>
              <a:rPr lang="en-US" dirty="0">
                <a:latin typeface="Times New Roman" panose="02020503050405090304" pitchFamily="18" charset="0"/>
                <a:cs typeface="Times New Roman" panose="02020503050405090304" pitchFamily="18" charset="0"/>
              </a:rPr>
              <a:t>Quality Assurance</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Quality </a:t>
            </a:r>
            <a:r>
              <a:rPr lang="en-US" dirty="0" smtClean="0">
                <a:latin typeface="Times New Roman" panose="02020503050405090304" pitchFamily="18" charset="0"/>
                <a:cs typeface="Times New Roman" panose="02020503050405090304" pitchFamily="18" charset="0"/>
              </a:rPr>
              <a:t>Assurance</a:t>
            </a:r>
          </a:p>
          <a:p>
            <a:r>
              <a:rPr lang="en-US" dirty="0">
                <a:latin typeface="Times New Roman" panose="02020503050405090304" pitchFamily="18" charset="0"/>
                <a:cs typeface="Times New Roman" panose="02020503050405090304" pitchFamily="18" charset="0"/>
              </a:rPr>
              <a:t>Those processes before, during and after the manufacture of medical microbiological culture media that verify the </a:t>
            </a:r>
            <a:r>
              <a:rPr lang="en-US" dirty="0">
                <a:solidFill>
                  <a:srgbClr val="0070C0"/>
                </a:solidFill>
                <a:latin typeface="Times New Roman" panose="02020503050405090304" pitchFamily="18" charset="0"/>
                <a:cs typeface="Times New Roman" panose="02020503050405090304" pitchFamily="18" charset="0"/>
              </a:rPr>
              <a:t>adequacy of the media for its intended purpose</a:t>
            </a:r>
            <a:r>
              <a:rPr lang="en-US" dirty="0" smtClean="0">
                <a:solidFill>
                  <a:srgbClr val="0070C0"/>
                </a:solidFill>
                <a:latin typeface="Times New Roman" panose="02020503050405090304" pitchFamily="18" charset="0"/>
                <a:cs typeface="Times New Roman" panose="02020503050405090304" pitchFamily="18" charset="0"/>
              </a:rPr>
              <a:t>.</a:t>
            </a:r>
          </a:p>
          <a:p>
            <a:r>
              <a:rPr lang="en-US" b="1" dirty="0">
                <a:solidFill>
                  <a:srgbClr val="0070C0"/>
                </a:solidFill>
                <a:latin typeface="Times New Roman" panose="02020503050405090304" pitchFamily="18" charset="0"/>
                <a:cs typeface="Times New Roman" panose="02020503050405090304" pitchFamily="18" charset="0"/>
              </a:rPr>
              <a:t>Quality Control:</a:t>
            </a:r>
          </a:p>
          <a:p>
            <a:r>
              <a:rPr lang="en-US" dirty="0">
                <a:solidFill>
                  <a:srgbClr val="0070C0"/>
                </a:solidFill>
                <a:latin typeface="Times New Roman" panose="02020503050405090304" pitchFamily="18" charset="0"/>
                <a:cs typeface="Times New Roman" panose="02020503050405090304" pitchFamily="18" charset="0"/>
              </a:rPr>
              <a:t>The final inspection and testing of the finished product </a:t>
            </a:r>
            <a:r>
              <a:rPr lang="en-US" dirty="0">
                <a:latin typeface="Times New Roman" panose="02020503050405090304" pitchFamily="18" charset="0"/>
                <a:cs typeface="Times New Roman" panose="02020503050405090304" pitchFamily="18" charset="0"/>
              </a:rPr>
              <a:t>to ensure its compliance with predetermined performance criteria</a:t>
            </a:r>
          </a:p>
          <a:p>
            <a:endParaRPr lang="en-US" dirty="0"/>
          </a:p>
        </p:txBody>
      </p:sp>
    </p:spTree>
    <p:extLst>
      <p:ext uri="{BB962C8B-B14F-4D97-AF65-F5344CB8AC3E}">
        <p14:creationId xmlns:p14="http://schemas.microsoft.com/office/powerpoint/2010/main" val="3429995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14" y="321582"/>
            <a:ext cx="10515600" cy="1325563"/>
          </a:xfrm>
        </p:spPr>
        <p:txBody>
          <a:bodyPr>
            <a:normAutofit/>
          </a:bodyPr>
          <a:lstStyle/>
          <a:p>
            <a:r>
              <a:rPr lang="en-US" dirty="0">
                <a:latin typeface="Times New Roman" panose="02020503050405090304" pitchFamily="18" charset="0"/>
                <a:cs typeface="Times New Roman" panose="02020503050405090304" pitchFamily="18" charset="0"/>
              </a:rPr>
              <a:t>Quality control requirements for culture media preparation</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Should be based on a pragmatic, risk-based approach</a:t>
            </a:r>
          </a:p>
          <a:p>
            <a:r>
              <a:rPr lang="en-US" dirty="0">
                <a:latin typeface="Times New Roman" panose="02020503050405090304" pitchFamily="18" charset="0"/>
                <a:cs typeface="Times New Roman" panose="02020503050405090304" pitchFamily="18" charset="0"/>
              </a:rPr>
              <a:t>✓ Perform QC for each newly prepared batch</a:t>
            </a:r>
          </a:p>
          <a:p>
            <a:r>
              <a:rPr lang="en-US" dirty="0">
                <a:latin typeface="Times New Roman" panose="02020503050405090304" pitchFamily="18" charset="0"/>
                <a:cs typeface="Times New Roman" panose="02020503050405090304" pitchFamily="18" charset="0"/>
              </a:rPr>
              <a:t>✓ Quarantine newly prepared and dispensed media until they pass </a:t>
            </a:r>
            <a:r>
              <a:rPr lang="en-US" dirty="0" smtClean="0">
                <a:latin typeface="Times New Roman" panose="02020503050405090304" pitchFamily="18" charset="0"/>
                <a:cs typeface="Times New Roman" panose="02020503050405090304" pitchFamily="18" charset="0"/>
              </a:rPr>
              <a:t>Q</a:t>
            </a:r>
          </a:p>
          <a:p>
            <a:r>
              <a:rPr lang="en-US" dirty="0" smtClean="0">
                <a:latin typeface="Times New Roman" panose="02020503050405090304" pitchFamily="18" charset="0"/>
                <a:cs typeface="Times New Roman" panose="02020503050405090304" pitchFamily="18" charset="0"/>
              </a:rPr>
              <a:t> pH verification.</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59270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      Visual </a:t>
            </a:r>
            <a:r>
              <a:rPr lang="en-US" dirty="0">
                <a:latin typeface="Times New Roman" panose="02020503050405090304" pitchFamily="18" charset="0"/>
                <a:cs typeface="Times New Roman" panose="02020503050405090304" pitchFamily="18" charset="0"/>
              </a:rPr>
              <a:t>inspection</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Cracked</a:t>
            </a:r>
            <a:r>
              <a:rPr lang="en-US" dirty="0">
                <a:latin typeface="Times New Roman" panose="02020503050405090304" pitchFamily="18" charset="0"/>
                <a:cs typeface="Times New Roman" panose="02020503050405090304" pitchFamily="18" charset="0"/>
              </a:rPr>
              <a:t> or damaged plates</a:t>
            </a:r>
          </a:p>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Agar detached </a:t>
            </a:r>
            <a:r>
              <a:rPr lang="en-US" dirty="0">
                <a:latin typeface="Times New Roman" panose="02020503050405090304" pitchFamily="18" charset="0"/>
                <a:cs typeface="Times New Roman" panose="02020503050405090304" pitchFamily="18" charset="0"/>
              </a:rPr>
              <a:t>from the plates</a:t>
            </a:r>
          </a:p>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Frozen </a:t>
            </a:r>
            <a:r>
              <a:rPr lang="en-US" dirty="0">
                <a:latin typeface="Times New Roman" panose="02020503050405090304" pitchFamily="18" charset="0"/>
                <a:cs typeface="Times New Roman" panose="02020503050405090304" pitchFamily="18" charset="0"/>
              </a:rPr>
              <a:t>or melted agar</a:t>
            </a:r>
          </a:p>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Unequal filling </a:t>
            </a:r>
            <a:r>
              <a:rPr lang="en-US" dirty="0">
                <a:latin typeface="Times New Roman" panose="02020503050405090304" pitchFamily="18" charset="0"/>
                <a:cs typeface="Times New Roman" panose="02020503050405090304" pitchFamily="18" charset="0"/>
              </a:rPr>
              <a:t>of the plates</a:t>
            </a:r>
          </a:p>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Insufficient amount </a:t>
            </a:r>
            <a:r>
              <a:rPr lang="en-US" dirty="0">
                <a:latin typeface="Times New Roman" panose="02020503050405090304" pitchFamily="18" charset="0"/>
                <a:cs typeface="Times New Roman" panose="02020503050405090304" pitchFamily="18" charset="0"/>
              </a:rPr>
              <a:t>of agar (&lt;3 mm)</a:t>
            </a:r>
          </a:p>
          <a:p>
            <a:r>
              <a:rPr lang="en-US" dirty="0">
                <a:latin typeface="Times New Roman" panose="02020503050405090304" pitchFamily="18" charset="0"/>
                <a:cs typeface="Times New Roman" panose="02020503050405090304" pitchFamily="18" charset="0"/>
              </a:rPr>
              <a:t>(</a:t>
            </a:r>
            <a:r>
              <a:rPr lang="en-US" dirty="0">
                <a:solidFill>
                  <a:srgbClr val="FF0000"/>
                </a:solidFill>
                <a:latin typeface="Times New Roman" panose="02020503050405090304" pitchFamily="18" charset="0"/>
                <a:cs typeface="Times New Roman" panose="02020503050405090304" pitchFamily="18" charset="0"/>
              </a:rPr>
              <a:t>Note: For </a:t>
            </a:r>
            <a:r>
              <a:rPr lang="en-US" dirty="0" err="1" smtClean="0">
                <a:solidFill>
                  <a:srgbClr val="FF0000"/>
                </a:solidFill>
                <a:latin typeface="Times New Roman" panose="02020503050405090304" pitchFamily="18" charset="0"/>
                <a:cs typeface="Times New Roman" panose="02020503050405090304" pitchFamily="18" charset="0"/>
              </a:rPr>
              <a:t>Muellere</a:t>
            </a:r>
            <a:r>
              <a:rPr lang="en-US" dirty="0" smtClean="0">
                <a:solidFill>
                  <a:srgbClr val="FF0000"/>
                </a:solidFill>
                <a:latin typeface="Times New Roman" panose="02020503050405090304" pitchFamily="18" charset="0"/>
                <a:cs typeface="Times New Roman" panose="02020503050405090304" pitchFamily="18" charset="0"/>
              </a:rPr>
              <a:t> Hinton agar</a:t>
            </a:r>
            <a:r>
              <a:rPr lang="en-US" dirty="0">
                <a:solidFill>
                  <a:srgbClr val="FF0000"/>
                </a:solidFill>
                <a:latin typeface="Times New Roman" panose="02020503050405090304" pitchFamily="18" charset="0"/>
                <a:cs typeface="Times New Roman" panose="02020503050405090304" pitchFamily="18" charset="0"/>
              </a:rPr>
              <a:t>, the agar depth should be 4 ± 0.5 mm</a:t>
            </a:r>
            <a:r>
              <a:rPr lang="en-US"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3612260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Visual inspection</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503050405090304" pitchFamily="18" charset="0"/>
                <a:cs typeface="Times New Roman" panose="02020503050405090304" pitchFamily="18" charset="0"/>
              </a:rPr>
              <a:t>✓ </a:t>
            </a:r>
            <a:r>
              <a:rPr lang="en-US" dirty="0" err="1">
                <a:solidFill>
                  <a:srgbClr val="FF0000"/>
                </a:solidFill>
                <a:latin typeface="Times New Roman" panose="02020503050405090304" pitchFamily="18" charset="0"/>
                <a:cs typeface="Times New Roman" panose="02020503050405090304" pitchFamily="18" charset="0"/>
              </a:rPr>
              <a:t>Haemolysis</a:t>
            </a:r>
            <a:r>
              <a:rPr lang="en-US" dirty="0">
                <a:latin typeface="Times New Roman" panose="02020503050405090304" pitchFamily="18" charset="0"/>
                <a:cs typeface="Times New Roman" panose="02020503050405090304" pitchFamily="18" charset="0"/>
              </a:rPr>
              <a:t> of blood-containing media</a:t>
            </a:r>
          </a:p>
          <a:p>
            <a:r>
              <a:rPr lang="en-US" dirty="0">
                <a:latin typeface="Times New Roman" panose="02020503050405090304" pitchFamily="18" charset="0"/>
                <a:cs typeface="Times New Roman" panose="02020503050405090304" pitchFamily="18" charset="0"/>
              </a:rPr>
              <a:t>✓ Changes in the expected </a:t>
            </a:r>
            <a:r>
              <a:rPr lang="en-US" dirty="0" err="1">
                <a:solidFill>
                  <a:srgbClr val="FF0000"/>
                </a:solidFill>
                <a:latin typeface="Times New Roman" panose="02020503050405090304" pitchFamily="18" charset="0"/>
                <a:cs typeface="Times New Roman" panose="02020503050405090304" pitchFamily="18" charset="0"/>
              </a:rPr>
              <a:t>colour</a:t>
            </a:r>
            <a:r>
              <a:rPr lang="en-US" dirty="0">
                <a:latin typeface="Times New Roman" panose="02020503050405090304" pitchFamily="18" charset="0"/>
                <a:cs typeface="Times New Roman" panose="02020503050405090304" pitchFamily="18" charset="0"/>
              </a:rPr>
              <a:t> of the media</a:t>
            </a:r>
          </a:p>
          <a:p>
            <a:r>
              <a:rPr lang="en-US" dirty="0">
                <a:latin typeface="Times New Roman" panose="02020503050405090304" pitchFamily="18" charset="0"/>
                <a:cs typeface="Times New Roman" panose="02020503050405090304" pitchFamily="18" charset="0"/>
              </a:rPr>
              <a:t>✓ Excessive </a:t>
            </a:r>
            <a:r>
              <a:rPr lang="en-US" dirty="0">
                <a:solidFill>
                  <a:srgbClr val="FF0000"/>
                </a:solidFill>
                <a:latin typeface="Times New Roman" panose="02020503050405090304" pitchFamily="18" charset="0"/>
                <a:cs typeface="Times New Roman" panose="02020503050405090304" pitchFamily="18" charset="0"/>
              </a:rPr>
              <a:t>bubbles</a:t>
            </a:r>
            <a:r>
              <a:rPr lang="en-US" dirty="0">
                <a:latin typeface="Times New Roman" panose="02020503050405090304" pitchFamily="18" charset="0"/>
                <a:cs typeface="Times New Roman" panose="02020503050405090304" pitchFamily="18" charset="0"/>
              </a:rPr>
              <a:t> or rough surfaces</a:t>
            </a:r>
          </a:p>
          <a:p>
            <a:r>
              <a:rPr lang="en-US" dirty="0">
                <a:latin typeface="Times New Roman" panose="02020503050405090304" pitchFamily="18" charset="0"/>
                <a:cs typeface="Times New Roman" panose="02020503050405090304" pitchFamily="18" charset="0"/>
              </a:rPr>
              <a:t>✓ Excessive </a:t>
            </a:r>
            <a:r>
              <a:rPr lang="en-US" dirty="0">
                <a:solidFill>
                  <a:srgbClr val="FF0000"/>
                </a:solidFill>
                <a:latin typeface="Times New Roman" panose="02020503050405090304" pitchFamily="18" charset="0"/>
                <a:cs typeface="Times New Roman" panose="02020503050405090304" pitchFamily="18" charset="0"/>
              </a:rPr>
              <a:t>moisture</a:t>
            </a:r>
            <a:r>
              <a:rPr lang="en-US" dirty="0">
                <a:latin typeface="Times New Roman" panose="02020503050405090304" pitchFamily="18" charset="0"/>
                <a:cs typeface="Times New Roman" panose="02020503050405090304" pitchFamily="18" charset="0"/>
              </a:rPr>
              <a:t> or dehydration</a:t>
            </a:r>
          </a:p>
          <a:p>
            <a:r>
              <a:rPr lang="en-US" dirty="0">
                <a:latin typeface="Times New Roman" panose="02020503050405090304" pitchFamily="18" charset="0"/>
                <a:cs typeface="Times New Roman" panose="02020503050405090304" pitchFamily="18" charset="0"/>
              </a:rPr>
              <a:t>✓ Obvious </a:t>
            </a:r>
            <a:r>
              <a:rPr lang="en-US" dirty="0">
                <a:solidFill>
                  <a:srgbClr val="FF0000"/>
                </a:solidFill>
                <a:latin typeface="Times New Roman" panose="02020503050405090304" pitchFamily="18" charset="0"/>
                <a:cs typeface="Times New Roman" panose="02020503050405090304" pitchFamily="18" charset="0"/>
              </a:rPr>
              <a:t>contamination</a:t>
            </a:r>
          </a:p>
          <a:p>
            <a:pPr marL="0" indent="0">
              <a:buNone/>
            </a:pPr>
            <a:r>
              <a:rPr lang="en-US" dirty="0" smtClean="0">
                <a:latin typeface="Times New Roman" panose="02020503050405090304" pitchFamily="18" charset="0"/>
                <a:cs typeface="Times New Roman" panose="02020503050405090304" pitchFamily="18" charset="0"/>
              </a:rPr>
              <a:t> </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45101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a:latin typeface="Times New Roman" panose="02020503050405090304" pitchFamily="18" charset="0"/>
                <a:cs typeface="Times New Roman" panose="02020503050405090304" pitchFamily="18" charset="0"/>
              </a:rPr>
              <a:t>Microbiologist Responsibility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503050405090304" pitchFamily="18" charset="0"/>
                <a:cs typeface="Times New Roman" panose="02020503050405090304" pitchFamily="18" charset="0"/>
              </a:rPr>
              <a:t>5-Maintain an effective </a:t>
            </a:r>
            <a:r>
              <a:rPr lang="en-US" sz="3200" dirty="0">
                <a:solidFill>
                  <a:srgbClr val="0070C0"/>
                </a:solidFill>
                <a:latin typeface="Times New Roman" panose="02020503050405090304" pitchFamily="18" charset="0"/>
                <a:cs typeface="Times New Roman" panose="02020503050405090304" pitchFamily="18" charset="0"/>
              </a:rPr>
              <a:t>computerized system </a:t>
            </a:r>
            <a:r>
              <a:rPr lang="en-US" sz="3200" dirty="0">
                <a:latin typeface="Times New Roman" panose="02020503050405090304" pitchFamily="18" charset="0"/>
                <a:cs typeface="Times New Roman" panose="02020503050405090304" pitchFamily="18" charset="0"/>
              </a:rPr>
              <a:t>for acknowledging </a:t>
            </a:r>
            <a:r>
              <a:rPr lang="en-US" sz="3200" dirty="0">
                <a:solidFill>
                  <a:srgbClr val="0070C0"/>
                </a:solidFill>
                <a:latin typeface="Times New Roman" panose="02020503050405090304" pitchFamily="18" charset="0"/>
                <a:cs typeface="Times New Roman" panose="02020503050405090304" pitchFamily="18" charset="0"/>
              </a:rPr>
              <a:t>receipt </a:t>
            </a:r>
            <a:r>
              <a:rPr lang="en-US" sz="3200" dirty="0" smtClean="0">
                <a:solidFill>
                  <a:srgbClr val="0070C0"/>
                </a:solidFill>
                <a:latin typeface="Times New Roman" panose="02020503050405090304" pitchFamily="18" charset="0"/>
                <a:cs typeface="Times New Roman" panose="02020503050405090304" pitchFamily="18" charset="0"/>
              </a:rPr>
              <a:t>of specimens</a:t>
            </a:r>
            <a:r>
              <a:rPr lang="en-US" sz="3200" dirty="0">
                <a:solidFill>
                  <a:srgbClr val="0070C0"/>
                </a:solidFill>
                <a:latin typeface="Times New Roman" panose="02020503050405090304" pitchFamily="18" charset="0"/>
                <a:cs typeface="Times New Roman" panose="02020503050405090304" pitchFamily="18" charset="0"/>
              </a:rPr>
              <a:t>, testing in-progress</a:t>
            </a:r>
            <a:r>
              <a:rPr lang="en-US" sz="3200" dirty="0">
                <a:latin typeface="Times New Roman" panose="02020503050405090304" pitchFamily="18" charset="0"/>
                <a:cs typeface="Times New Roman" panose="02020503050405090304" pitchFamily="18" charset="0"/>
              </a:rPr>
              <a:t>, and reporting of results; </a:t>
            </a:r>
            <a:r>
              <a:rPr lang="en-US" sz="3200" dirty="0">
                <a:solidFill>
                  <a:srgbClr val="00B0F0"/>
                </a:solidFill>
                <a:latin typeface="Times New Roman" panose="02020503050405090304" pitchFamily="18" charset="0"/>
                <a:cs typeface="Times New Roman" panose="02020503050405090304" pitchFamily="18" charset="0"/>
              </a:rPr>
              <a:t>immediate notification to the physician of critical results should be a component of an overall </a:t>
            </a:r>
            <a:r>
              <a:rPr lang="en-US" sz="3200" dirty="0">
                <a:latin typeface="Times New Roman" panose="02020503050405090304" pitchFamily="18" charset="0"/>
                <a:cs typeface="Times New Roman" panose="02020503050405090304" pitchFamily="18" charset="0"/>
              </a:rPr>
              <a:t>communication </a:t>
            </a:r>
            <a:r>
              <a:rPr lang="en-US" sz="3200" dirty="0" smtClean="0">
                <a:latin typeface="Times New Roman" panose="02020503050405090304" pitchFamily="18" charset="0"/>
                <a:cs typeface="Times New Roman" panose="02020503050405090304" pitchFamily="18" charset="0"/>
              </a:rPr>
              <a:t>system</a:t>
            </a:r>
          </a:p>
          <a:p>
            <a:pPr marL="0" indent="0">
              <a:buNone/>
            </a:pPr>
            <a:r>
              <a:rPr lang="en-US" sz="3200" dirty="0" smtClean="0">
                <a:latin typeface="Times New Roman" panose="02020503050405090304" pitchFamily="18" charset="0"/>
                <a:cs typeface="Times New Roman" panose="02020503050405090304" pitchFamily="18" charset="0"/>
              </a:rPr>
              <a:t>6-</a:t>
            </a:r>
            <a:r>
              <a:rPr lang="en-US" sz="3200" dirty="0">
                <a:latin typeface="Times New Roman" panose="02020503050405090304" pitchFamily="18" charset="0"/>
                <a:cs typeface="Times New Roman" panose="02020503050405090304" pitchFamily="18" charset="0"/>
              </a:rPr>
              <a:t>Periodic </a:t>
            </a:r>
            <a:r>
              <a:rPr lang="en-US" sz="3200" dirty="0">
                <a:solidFill>
                  <a:srgbClr val="0070C0"/>
                </a:solidFill>
                <a:latin typeface="Times New Roman" panose="02020503050405090304" pitchFamily="18" charset="0"/>
                <a:cs typeface="Times New Roman" panose="02020503050405090304" pitchFamily="18" charset="0"/>
              </a:rPr>
              <a:t>publication of antimicrobial </a:t>
            </a:r>
            <a:r>
              <a:rPr lang="en-US" sz="3200" dirty="0">
                <a:latin typeface="Times New Roman" panose="02020503050405090304" pitchFamily="18" charset="0"/>
                <a:cs typeface="Times New Roman" panose="02020503050405090304" pitchFamily="18" charset="0"/>
              </a:rPr>
              <a:t>susceptibility patterns for the </a:t>
            </a:r>
            <a:r>
              <a:rPr lang="en-US" sz="3200" dirty="0" smtClean="0">
                <a:latin typeface="Times New Roman" panose="02020503050405090304" pitchFamily="18" charset="0"/>
                <a:cs typeface="Times New Roman" panose="02020503050405090304" pitchFamily="18" charset="0"/>
              </a:rPr>
              <a:t>most </a:t>
            </a:r>
            <a:r>
              <a:rPr lang="en-US" sz="3200" dirty="0" smtClean="0">
                <a:solidFill>
                  <a:srgbClr val="0070C0"/>
                </a:solidFill>
                <a:latin typeface="Times New Roman" panose="02020503050405090304" pitchFamily="18" charset="0"/>
                <a:cs typeface="Times New Roman" panose="02020503050405090304" pitchFamily="18" charset="0"/>
              </a:rPr>
              <a:t>commonly </a:t>
            </a:r>
            <a:r>
              <a:rPr lang="en-US" sz="3200" dirty="0">
                <a:solidFill>
                  <a:srgbClr val="0070C0"/>
                </a:solidFill>
                <a:latin typeface="Times New Roman" panose="02020503050405090304" pitchFamily="18" charset="0"/>
                <a:cs typeface="Times New Roman" panose="02020503050405090304" pitchFamily="18" charset="0"/>
              </a:rPr>
              <a:t>isolated bacteria in the institution</a:t>
            </a:r>
          </a:p>
          <a:p>
            <a:endParaRPr lang="en-US" dirty="0">
              <a:solidFill>
                <a:srgbClr val="0070C0"/>
              </a:solidFill>
            </a:endParaRPr>
          </a:p>
        </p:txBody>
      </p:sp>
    </p:spTree>
    <p:extLst>
      <p:ext uri="{BB962C8B-B14F-4D97-AF65-F5344CB8AC3E}">
        <p14:creationId xmlns:p14="http://schemas.microsoft.com/office/powerpoint/2010/main" val="447905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      Visual </a:t>
            </a:r>
            <a:r>
              <a:rPr lang="en-US" dirty="0">
                <a:latin typeface="Times New Roman" panose="02020503050405090304" pitchFamily="18" charset="0"/>
                <a:cs typeface="Times New Roman" panose="02020503050405090304" pitchFamily="18" charset="0"/>
              </a:rPr>
              <a:t>inspection</a:t>
            </a:r>
            <a:endParaRPr lang="en-US" dirty="0"/>
          </a:p>
        </p:txBody>
      </p:sp>
      <p:sp>
        <p:nvSpPr>
          <p:cNvPr id="3" name="Content Placeholder 2"/>
          <p:cNvSpPr>
            <a:spLocks noGrp="1"/>
          </p:cNvSpPr>
          <p:nvPr>
            <p:ph idx="1"/>
          </p:nvPr>
        </p:nvSpPr>
        <p:spPr/>
        <p:txBody>
          <a:bodyPr/>
          <a:lstStyle/>
          <a:p>
            <a:r>
              <a:rPr lang="en-US" i="1" dirty="0">
                <a:latin typeface="Times New Roman" panose="02020503050405090304" pitchFamily="18" charset="0"/>
                <a:cs typeface="Times New Roman" panose="02020503050405090304" pitchFamily="18" charset="0"/>
              </a:rPr>
              <a:t>✓ Presence of </a:t>
            </a:r>
            <a:r>
              <a:rPr lang="en-US" i="1" dirty="0">
                <a:solidFill>
                  <a:srgbClr val="FF0000"/>
                </a:solidFill>
                <a:latin typeface="Times New Roman" panose="02020503050405090304" pitchFamily="18" charset="0"/>
                <a:cs typeface="Times New Roman" panose="02020503050405090304" pitchFamily="18" charset="0"/>
              </a:rPr>
              <a:t>precipitates</a:t>
            </a:r>
          </a:p>
          <a:p>
            <a:r>
              <a:rPr lang="en-US" i="1" dirty="0">
                <a:latin typeface="Times New Roman" panose="02020503050405090304" pitchFamily="18" charset="0"/>
                <a:cs typeface="Times New Roman" panose="02020503050405090304" pitchFamily="18" charset="0"/>
              </a:rPr>
              <a:t>✓ </a:t>
            </a:r>
            <a:r>
              <a:rPr lang="en-US" i="1" dirty="0">
                <a:solidFill>
                  <a:srgbClr val="FF0000"/>
                </a:solidFill>
                <a:latin typeface="Times New Roman" panose="02020503050405090304" pitchFamily="18" charset="0"/>
                <a:cs typeface="Times New Roman" panose="02020503050405090304" pitchFamily="18" charset="0"/>
              </a:rPr>
              <a:t>Integrity of the packaging</a:t>
            </a:r>
          </a:p>
          <a:p>
            <a:r>
              <a:rPr lang="en-US" i="1" dirty="0">
                <a:latin typeface="Times New Roman" panose="02020503050405090304" pitchFamily="18" charset="0"/>
                <a:cs typeface="Times New Roman" panose="02020503050405090304" pitchFamily="18" charset="0"/>
              </a:rPr>
              <a:t>✓ Presence of </a:t>
            </a:r>
            <a:r>
              <a:rPr lang="en-US" i="1" dirty="0">
                <a:solidFill>
                  <a:srgbClr val="FF0000"/>
                </a:solidFill>
                <a:latin typeface="Times New Roman" panose="02020503050405090304" pitchFamily="18" charset="0"/>
                <a:cs typeface="Times New Roman" panose="02020503050405090304" pitchFamily="18" charset="0"/>
              </a:rPr>
              <a:t>broken or cracked </a:t>
            </a:r>
            <a:r>
              <a:rPr lang="en-US" i="1" dirty="0">
                <a:latin typeface="Times New Roman" panose="02020503050405090304" pitchFamily="18" charset="0"/>
                <a:cs typeface="Times New Roman" panose="02020503050405090304" pitchFamily="18" charset="0"/>
              </a:rPr>
              <a:t>Petri plates or tubes</a:t>
            </a:r>
          </a:p>
          <a:p>
            <a:r>
              <a:rPr lang="en-US" i="1" dirty="0">
                <a:latin typeface="Times New Roman" panose="02020503050405090304" pitchFamily="18" charset="0"/>
                <a:cs typeface="Times New Roman" panose="02020503050405090304" pitchFamily="18" charset="0"/>
              </a:rPr>
              <a:t>✓ Presence of </a:t>
            </a:r>
            <a:r>
              <a:rPr lang="en-US" i="1" dirty="0">
                <a:solidFill>
                  <a:srgbClr val="FF0000"/>
                </a:solidFill>
                <a:latin typeface="Times New Roman" panose="02020503050405090304" pitchFamily="18" charset="0"/>
                <a:cs typeface="Times New Roman" panose="02020503050405090304" pitchFamily="18" charset="0"/>
              </a:rPr>
              <a:t>leakage from the </a:t>
            </a:r>
            <a:r>
              <a:rPr lang="en-US" i="1" dirty="0">
                <a:latin typeface="Times New Roman" panose="02020503050405090304" pitchFamily="18" charset="0"/>
                <a:cs typeface="Times New Roman" panose="02020503050405090304" pitchFamily="18" charset="0"/>
              </a:rPr>
              <a:t>Petri plates or tubes</a:t>
            </a:r>
          </a:p>
          <a:p>
            <a:r>
              <a:rPr lang="en-US" i="1" dirty="0">
                <a:latin typeface="Times New Roman" panose="02020503050405090304" pitchFamily="18" charset="0"/>
                <a:cs typeface="Times New Roman" panose="02020503050405090304" pitchFamily="18" charset="0"/>
              </a:rPr>
              <a:t>✓ </a:t>
            </a:r>
            <a:r>
              <a:rPr lang="en-US" i="1" dirty="0">
                <a:solidFill>
                  <a:srgbClr val="FF0000"/>
                </a:solidFill>
                <a:latin typeface="Times New Roman" panose="02020503050405090304" pitchFamily="18" charset="0"/>
                <a:cs typeface="Times New Roman" panose="02020503050405090304" pitchFamily="18" charset="0"/>
              </a:rPr>
              <a:t>Accuracy of the labelling</a:t>
            </a:r>
          </a:p>
          <a:p>
            <a:endParaRPr lang="en-US" i="1" dirty="0"/>
          </a:p>
        </p:txBody>
      </p:sp>
    </p:spTree>
    <p:extLst>
      <p:ext uri="{BB962C8B-B14F-4D97-AF65-F5344CB8AC3E}">
        <p14:creationId xmlns:p14="http://schemas.microsoft.com/office/powerpoint/2010/main" val="3500278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Sterility </a:t>
            </a:r>
            <a:r>
              <a:rPr lang="en-US" dirty="0">
                <a:latin typeface="Times New Roman" panose="02020503050405090304" pitchFamily="18" charset="0"/>
                <a:cs typeface="Times New Roman" panose="02020503050405090304" pitchFamily="18" charset="0"/>
              </a:rPr>
              <a:t>check</a:t>
            </a:r>
            <a:br>
              <a:rPr lang="en-US" dirty="0">
                <a:latin typeface="Times New Roman" panose="02020503050405090304" pitchFamily="18" charset="0"/>
                <a:cs typeface="Times New Roman" panose="02020503050405090304" pitchFamily="18" charset="0"/>
              </a:rPr>
            </a:b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503050405090304" pitchFamily="18" charset="0"/>
                <a:cs typeface="Times New Roman" panose="02020503050405090304" pitchFamily="18" charset="0"/>
              </a:rPr>
              <a:t> </a:t>
            </a:r>
            <a:endParaRPr lang="en-US" dirty="0">
              <a:latin typeface="Times New Roman" panose="02020503050405090304" pitchFamily="18" charset="0"/>
              <a:cs typeface="Times New Roman" panose="02020503050405090304" pitchFamily="18" charset="0"/>
            </a:endParaRPr>
          </a:p>
          <a:p>
            <a:r>
              <a:rPr lang="en-US" dirty="0">
                <a:latin typeface="Times New Roman" panose="02020503050405090304" pitchFamily="18" charset="0"/>
                <a:cs typeface="Times New Roman" panose="02020503050405090304" pitchFamily="18" charset="0"/>
              </a:rPr>
              <a:t>✓ </a:t>
            </a:r>
            <a:r>
              <a:rPr lang="en-US" dirty="0">
                <a:solidFill>
                  <a:srgbClr val="0070C0"/>
                </a:solidFill>
                <a:latin typeface="Times New Roman" panose="02020503050405090304" pitchFamily="18" charset="0"/>
                <a:cs typeface="Times New Roman" panose="02020503050405090304" pitchFamily="18" charset="0"/>
              </a:rPr>
              <a:t>48 h incubation at </a:t>
            </a:r>
            <a:r>
              <a:rPr lang="en-US" dirty="0" smtClean="0">
                <a:solidFill>
                  <a:srgbClr val="0070C0"/>
                </a:solidFill>
                <a:latin typeface="Times New Roman" panose="02020503050405090304" pitchFamily="18" charset="0"/>
                <a:cs typeface="Times New Roman" panose="02020503050405090304" pitchFamily="18" charset="0"/>
              </a:rPr>
              <a:t>35±2C </a:t>
            </a:r>
            <a:r>
              <a:rPr lang="en-US" dirty="0">
                <a:latin typeface="Times New Roman" panose="02020503050405090304" pitchFamily="18" charset="0"/>
                <a:cs typeface="Times New Roman" panose="02020503050405090304" pitchFamily="18" charset="0"/>
              </a:rPr>
              <a:t>(varying </a:t>
            </a:r>
            <a:r>
              <a:rPr lang="en-US" dirty="0">
                <a:solidFill>
                  <a:srgbClr val="0070C0"/>
                </a:solidFill>
                <a:latin typeface="Times New Roman" panose="02020503050405090304" pitchFamily="18" charset="0"/>
                <a:cs typeface="Times New Roman" panose="02020503050405090304" pitchFamily="18" charset="0"/>
              </a:rPr>
              <a:t>from 24 h to 5 days </a:t>
            </a:r>
            <a:r>
              <a:rPr lang="en-US" dirty="0">
                <a:latin typeface="Times New Roman" panose="02020503050405090304" pitchFamily="18" charset="0"/>
                <a:cs typeface="Times New Roman" panose="02020503050405090304" pitchFamily="18" charset="0"/>
              </a:rPr>
              <a:t>depending on the</a:t>
            </a:r>
          </a:p>
          <a:p>
            <a:r>
              <a:rPr lang="en-US" dirty="0">
                <a:latin typeface="Times New Roman" panose="02020503050405090304" pitchFamily="18" charset="0"/>
                <a:cs typeface="Times New Roman" panose="02020503050405090304" pitchFamily="18" charset="0"/>
              </a:rPr>
              <a:t>reference)</a:t>
            </a:r>
          </a:p>
          <a:p>
            <a:r>
              <a:rPr lang="en-US" dirty="0">
                <a:latin typeface="Times New Roman" panose="02020503050405090304" pitchFamily="18" charset="0"/>
                <a:cs typeface="Times New Roman" panose="02020503050405090304" pitchFamily="18" charset="0"/>
              </a:rPr>
              <a:t>✓ </a:t>
            </a:r>
            <a:r>
              <a:rPr lang="en-US" dirty="0">
                <a:solidFill>
                  <a:srgbClr val="0070C0"/>
                </a:solidFill>
                <a:latin typeface="Times New Roman" panose="02020503050405090304" pitchFamily="18" charset="0"/>
                <a:cs typeface="Times New Roman" panose="02020503050405090304" pitchFamily="18" charset="0"/>
              </a:rPr>
              <a:t>Batch with &lt;100 units: 2% sample; batch with &gt;100 units</a:t>
            </a:r>
            <a:r>
              <a:rPr lang="en-US" dirty="0">
                <a:latin typeface="Times New Roman" panose="02020503050405090304" pitchFamily="18" charset="0"/>
                <a:cs typeface="Times New Roman" panose="02020503050405090304" pitchFamily="18" charset="0"/>
              </a:rPr>
              <a:t>: ten random units</a:t>
            </a:r>
          </a:p>
          <a:p>
            <a:r>
              <a:rPr lang="en-US" dirty="0">
                <a:latin typeface="Times New Roman" panose="02020503050405090304" pitchFamily="18" charset="0"/>
                <a:cs typeface="Times New Roman" panose="02020503050405090304" pitchFamily="18" charset="0"/>
              </a:rPr>
              <a:t>✓ In case of contamination, reject the batch and prepare a new one</a:t>
            </a:r>
          </a:p>
          <a:p>
            <a:r>
              <a:rPr lang="en-US" dirty="0">
                <a:latin typeface="Times New Roman" panose="02020503050405090304" pitchFamily="18" charset="0"/>
                <a:cs typeface="Times New Roman" panose="02020503050405090304" pitchFamily="18" charset="0"/>
              </a:rPr>
              <a:t>✓ Do not re-use the plates used for sterility check</a:t>
            </a:r>
          </a:p>
          <a:p>
            <a:r>
              <a:rPr lang="en-US" dirty="0">
                <a:latin typeface="Times New Roman" panose="02020503050405090304" pitchFamily="18" charset="0"/>
                <a:cs typeface="Times New Roman" panose="02020503050405090304" pitchFamily="18" charset="0"/>
              </a:rPr>
              <a:t>✓ Note that an additional visual check should always be done right before use</a:t>
            </a:r>
          </a:p>
        </p:txBody>
      </p:sp>
    </p:spTree>
    <p:extLst>
      <p:ext uri="{BB962C8B-B14F-4D97-AF65-F5344CB8AC3E}">
        <p14:creationId xmlns:p14="http://schemas.microsoft.com/office/powerpoint/2010/main" val="2787983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Performance </a:t>
            </a:r>
            <a:r>
              <a:rPr lang="en-US" dirty="0">
                <a:latin typeface="Times New Roman" panose="02020503050405090304" pitchFamily="18" charset="0"/>
                <a:cs typeface="Times New Roman" panose="02020503050405090304" pitchFamily="18" charset="0"/>
              </a:rPr>
              <a:t>check:</a:t>
            </a:r>
            <a:br>
              <a:rPr lang="en-US" dirty="0">
                <a:latin typeface="Times New Roman" panose="02020503050405090304" pitchFamily="18" charset="0"/>
                <a:cs typeface="Times New Roman" panose="02020503050405090304" pitchFamily="18" charset="0"/>
              </a:rPr>
            </a:b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503050405090304" pitchFamily="18" charset="0"/>
                <a:cs typeface="Times New Roman" panose="02020503050405090304" pitchFamily="18" charset="0"/>
              </a:rPr>
              <a:t>✓ Use QC organisms:</a:t>
            </a:r>
          </a:p>
          <a:p>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Choose appropriate QC organisms based on standards, guidelines or</a:t>
            </a:r>
          </a:p>
          <a:p>
            <a:r>
              <a:rPr lang="en-US" dirty="0">
                <a:latin typeface="Times New Roman" panose="02020503050405090304" pitchFamily="18" charset="0"/>
                <a:cs typeface="Times New Roman" panose="02020503050405090304" pitchFamily="18" charset="0"/>
              </a:rPr>
              <a:t>manufacturer's instructions</a:t>
            </a:r>
          </a:p>
          <a:p>
            <a:r>
              <a:rPr lang="en-US" dirty="0">
                <a:latin typeface="Times New Roman" panose="02020503050405090304" pitchFamily="18" charset="0"/>
                <a:cs typeface="Times New Roman" panose="02020503050405090304" pitchFamily="18" charset="0"/>
              </a:rPr>
              <a:t> Type culture collection organisms (e.g. ATCC) are recommended but previously</a:t>
            </a:r>
          </a:p>
          <a:p>
            <a:r>
              <a:rPr lang="en-US" dirty="0">
                <a:latin typeface="Times New Roman" panose="02020503050405090304" pitchFamily="18" charset="0"/>
                <a:cs typeface="Times New Roman" panose="02020503050405090304" pitchFamily="18" charset="0"/>
              </a:rPr>
              <a:t>characterized clinical organisms or EQA strains shown to be phenotypically</a:t>
            </a:r>
          </a:p>
          <a:p>
            <a:r>
              <a:rPr lang="en-US" dirty="0">
                <a:latin typeface="Times New Roman" panose="02020503050405090304" pitchFamily="18" charset="0"/>
                <a:cs typeface="Times New Roman" panose="02020503050405090304" pitchFamily="18" charset="0"/>
              </a:rPr>
              <a:t>stable (documentation required) are also accepted</a:t>
            </a:r>
          </a:p>
          <a:p>
            <a:r>
              <a:rPr lang="en-US" dirty="0">
                <a:latin typeface="Times New Roman" panose="02020503050405090304" pitchFamily="18" charset="0"/>
                <a:cs typeface="Times New Roman" panose="02020503050405090304" pitchFamily="18" charset="0"/>
              </a:rPr>
              <a:t> QC organisms should be correctly maintained and stored (refer to CLSI M22-A3</a:t>
            </a:r>
          </a:p>
        </p:txBody>
      </p:sp>
    </p:spTree>
    <p:extLst>
      <p:ext uri="{BB962C8B-B14F-4D97-AF65-F5344CB8AC3E}">
        <p14:creationId xmlns:p14="http://schemas.microsoft.com/office/powerpoint/2010/main" val="3928334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overview of the most common errors and possible causes</a:t>
            </a:r>
          </a:p>
        </p:txBody>
      </p:sp>
      <p:sp>
        <p:nvSpPr>
          <p:cNvPr id="3" name="Content Placeholder 2"/>
          <p:cNvSpPr>
            <a:spLocks noGrp="1"/>
          </p:cNvSpPr>
          <p:nvPr>
            <p:ph idx="1"/>
          </p:nvPr>
        </p:nvSpPr>
        <p:spPr/>
        <p:txBody>
          <a:bodyPr/>
          <a:lstStyle/>
          <a:p>
            <a:r>
              <a:rPr lang="en-US" dirty="0"/>
              <a:t>✓ Humidity too high during storage</a:t>
            </a:r>
          </a:p>
          <a:p>
            <a:r>
              <a:rPr lang="en-US" dirty="0"/>
              <a:t>✓ Container left open for too long</a:t>
            </a:r>
          </a:p>
          <a:p>
            <a:r>
              <a:rPr lang="en-US" dirty="0"/>
              <a:t>✓ Container not tightly closed after opening</a:t>
            </a:r>
          </a:p>
          <a:p>
            <a:r>
              <a:rPr lang="en-US" dirty="0"/>
              <a:t>✓ Dehydrated culture medium beyond shelf life</a:t>
            </a:r>
          </a:p>
        </p:txBody>
      </p:sp>
    </p:spTree>
    <p:extLst>
      <p:ext uri="{BB962C8B-B14F-4D97-AF65-F5344CB8AC3E}">
        <p14:creationId xmlns:p14="http://schemas.microsoft.com/office/powerpoint/2010/main" val="1990370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Wrong pH</a:t>
            </a:r>
          </a:p>
        </p:txBody>
      </p:sp>
      <p:sp>
        <p:nvSpPr>
          <p:cNvPr id="3" name="Content Placeholder 2"/>
          <p:cNvSpPr>
            <a:spLocks noGrp="1"/>
          </p:cNvSpPr>
          <p:nvPr>
            <p:ph idx="1"/>
          </p:nvPr>
        </p:nvSpPr>
        <p:spPr/>
        <p:txBody>
          <a:bodyPr>
            <a:normAutofit fontScale="92500"/>
          </a:bodyPr>
          <a:lstStyle/>
          <a:p>
            <a:r>
              <a:rPr lang="en-US" dirty="0">
                <a:latin typeface="Times New Roman" panose="02020503050405090304" pitchFamily="18" charset="0"/>
                <a:cs typeface="Times New Roman" panose="02020503050405090304" pitchFamily="18" charset="0"/>
              </a:rPr>
              <a:t>✓ pH meter not calibrated</a:t>
            </a:r>
          </a:p>
          <a:p>
            <a:r>
              <a:rPr lang="en-US" dirty="0">
                <a:latin typeface="Times New Roman" panose="02020503050405090304" pitchFamily="18" charset="0"/>
                <a:cs typeface="Times New Roman" panose="02020503050405090304" pitchFamily="18" charset="0"/>
              </a:rPr>
              <a:t>✓ pH verification done on too hot medium (generally to be done at 25C)</a:t>
            </a:r>
          </a:p>
          <a:p>
            <a:r>
              <a:rPr lang="en-US" dirty="0">
                <a:latin typeface="Times New Roman" panose="02020503050405090304" pitchFamily="18" charset="0"/>
                <a:cs typeface="Times New Roman" panose="02020503050405090304" pitchFamily="18" charset="0"/>
              </a:rPr>
              <a:t>✓ Overheating: excessive sterilization, heterogeneous mixing, medium kept at 50C for too long</a:t>
            </a:r>
            <a:r>
              <a:rPr lang="en-US" dirty="0" smtClean="0">
                <a:latin typeface="Times New Roman" panose="02020503050405090304" pitchFamily="18" charset="0"/>
                <a:cs typeface="Times New Roman" panose="02020503050405090304" pitchFamily="18" charset="0"/>
              </a:rPr>
              <a:t>, repeated </a:t>
            </a:r>
            <a:r>
              <a:rPr lang="en-US" dirty="0">
                <a:latin typeface="Times New Roman" panose="02020503050405090304" pitchFamily="18" charset="0"/>
                <a:cs typeface="Times New Roman" panose="02020503050405090304" pitchFamily="18" charset="0"/>
              </a:rPr>
              <a:t>re-melting or at too high temperature</a:t>
            </a:r>
          </a:p>
          <a:p>
            <a:r>
              <a:rPr lang="en-US" dirty="0">
                <a:latin typeface="Times New Roman" panose="02020503050405090304" pitchFamily="18" charset="0"/>
                <a:cs typeface="Times New Roman" panose="02020503050405090304" pitchFamily="18" charset="0"/>
              </a:rPr>
              <a:t>✓ Use of poor-quality water or container</a:t>
            </a:r>
          </a:p>
          <a:p>
            <a:r>
              <a:rPr lang="en-US" dirty="0">
                <a:latin typeface="Times New Roman" panose="02020503050405090304" pitchFamily="18" charset="0"/>
                <a:cs typeface="Times New Roman" panose="02020503050405090304" pitchFamily="18" charset="0"/>
              </a:rPr>
              <a:t>✓ Use of chemically contaminated containers</a:t>
            </a:r>
          </a:p>
          <a:p>
            <a:r>
              <a:rPr lang="en-US" dirty="0">
                <a:latin typeface="Times New Roman" panose="02020503050405090304" pitchFamily="18" charset="0"/>
                <a:cs typeface="Times New Roman" panose="02020503050405090304" pitchFamily="18" charset="0"/>
              </a:rPr>
              <a:t>✓ Incomplete dissolution/mixture of medium</a:t>
            </a:r>
          </a:p>
          <a:p>
            <a:r>
              <a:rPr lang="en-US" dirty="0">
                <a:latin typeface="Times New Roman" panose="02020503050405090304" pitchFamily="18" charset="0"/>
                <a:cs typeface="Times New Roman" panose="02020503050405090304" pitchFamily="18" charset="0"/>
              </a:rPr>
              <a:t>✓ Dehydrated medium stored incorrectly (e.g. not tightly closed) or beyond shelf life</a:t>
            </a:r>
          </a:p>
        </p:txBody>
      </p:sp>
    </p:spTree>
    <p:extLst>
      <p:ext uri="{BB962C8B-B14F-4D97-AF65-F5344CB8AC3E}">
        <p14:creationId xmlns:p14="http://schemas.microsoft.com/office/powerpoint/2010/main" val="25542799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       Incomplete </a:t>
            </a:r>
            <a:r>
              <a:rPr lang="en-US" dirty="0">
                <a:latin typeface="Times New Roman" panose="02020503050405090304" pitchFamily="18" charset="0"/>
                <a:cs typeface="Times New Roman" panose="02020503050405090304" pitchFamily="18" charset="0"/>
              </a:rPr>
              <a:t>solubility</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Use of inadequate water</a:t>
            </a:r>
          </a:p>
          <a:p>
            <a:r>
              <a:rPr lang="en-US" dirty="0">
                <a:latin typeface="Times New Roman" panose="02020503050405090304" pitchFamily="18" charset="0"/>
                <a:cs typeface="Times New Roman" panose="02020503050405090304" pitchFamily="18" charset="0"/>
              </a:rPr>
              <a:t>✓ Inadequate heating/inadequate timing for dissolution</a:t>
            </a:r>
          </a:p>
          <a:p>
            <a:r>
              <a:rPr lang="en-US" dirty="0">
                <a:latin typeface="Times New Roman" panose="02020503050405090304" pitchFamily="18" charset="0"/>
                <a:cs typeface="Times New Roman" panose="02020503050405090304" pitchFamily="18" charset="0"/>
              </a:rPr>
              <a:t>✓ Insufficient soaking or incomplete mixing</a:t>
            </a:r>
          </a:p>
          <a:p>
            <a:r>
              <a:rPr lang="en-US" dirty="0">
                <a:latin typeface="Times New Roman" panose="02020503050405090304" pitchFamily="18" charset="0"/>
                <a:cs typeface="Times New Roman" panose="02020503050405090304" pitchFamily="18" charset="0"/>
              </a:rPr>
              <a:t>✓ Flask too small to allow adequate mixing and/or convection</a:t>
            </a:r>
          </a:p>
        </p:txBody>
      </p:sp>
    </p:spTree>
    <p:extLst>
      <p:ext uri="{BB962C8B-B14F-4D97-AF65-F5344CB8AC3E}">
        <p14:creationId xmlns:p14="http://schemas.microsoft.com/office/powerpoint/2010/main" val="1189506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6" y="365125"/>
            <a:ext cx="10515600" cy="1325563"/>
          </a:xfrm>
        </p:spPr>
        <p:txBody>
          <a:bodyPr/>
          <a:lstStyle/>
          <a:p>
            <a:r>
              <a:rPr lang="en-US" dirty="0">
                <a:latin typeface="Times New Roman" panose="02020503050405090304" pitchFamily="18" charset="0"/>
                <a:cs typeface="Times New Roman" panose="02020503050405090304" pitchFamily="18" charset="0"/>
              </a:rPr>
              <a:t>Darkening, </a:t>
            </a:r>
            <a:r>
              <a:rPr lang="en-US" dirty="0" err="1">
                <a:latin typeface="Times New Roman" panose="02020503050405090304" pitchFamily="18" charset="0"/>
                <a:cs typeface="Times New Roman" panose="02020503050405090304" pitchFamily="18" charset="0"/>
              </a:rPr>
              <a:t>caramelization</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a:t>
            </a:r>
            <a:r>
              <a:rPr lang="en-US" dirty="0">
                <a:solidFill>
                  <a:srgbClr val="0070C0"/>
                </a:solidFill>
                <a:latin typeface="Times New Roman" panose="02020503050405090304" pitchFamily="18" charset="0"/>
                <a:cs typeface="Times New Roman" panose="02020503050405090304" pitchFamily="18" charset="0"/>
              </a:rPr>
              <a:t>Overheating: excessive sterilization, heterogeneous mixing, medium kept at 50C for too long,</a:t>
            </a:r>
          </a:p>
          <a:p>
            <a:r>
              <a:rPr lang="en-US" dirty="0">
                <a:latin typeface="Times New Roman" panose="02020503050405090304" pitchFamily="18" charset="0"/>
                <a:cs typeface="Times New Roman" panose="02020503050405090304" pitchFamily="18" charset="0"/>
              </a:rPr>
              <a:t>repeated re-melting or at too high </a:t>
            </a:r>
            <a:r>
              <a:rPr lang="en-US" dirty="0" smtClean="0">
                <a:latin typeface="Times New Roman" panose="02020503050405090304" pitchFamily="18" charset="0"/>
                <a:cs typeface="Times New Roman" panose="02020503050405090304" pitchFamily="18" charset="0"/>
              </a:rPr>
              <a:t>temperature </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458312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     </a:t>
            </a:r>
            <a:r>
              <a:rPr lang="en-US" dirty="0" smtClean="0">
                <a:solidFill>
                  <a:srgbClr val="C00000"/>
                </a:solidFill>
                <a:latin typeface="Times New Roman" panose="02020503050405090304" pitchFamily="18" charset="0"/>
                <a:cs typeface="Times New Roman" panose="02020503050405090304" pitchFamily="18" charset="0"/>
              </a:rPr>
              <a:t>Incomplete </a:t>
            </a:r>
            <a:r>
              <a:rPr lang="en-US" dirty="0">
                <a:solidFill>
                  <a:srgbClr val="C00000"/>
                </a:solidFill>
                <a:latin typeface="Times New Roman" panose="02020503050405090304" pitchFamily="18" charset="0"/>
                <a:cs typeface="Times New Roman" panose="02020503050405090304" pitchFamily="18" charset="0"/>
              </a:rPr>
              <a:t>gelling </a:t>
            </a:r>
            <a:r>
              <a:rPr lang="en-US" dirty="0">
                <a:latin typeface="Times New Roman" panose="02020503050405090304" pitchFamily="18" charset="0"/>
                <a:cs typeface="Times New Roman" panose="02020503050405090304" pitchFamily="18" charset="0"/>
              </a:rPr>
              <a:t>or soft agar</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Incorrect proportions of product to water: error in weighing or over-dilution</a:t>
            </a:r>
          </a:p>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Agar not properly dissolved</a:t>
            </a:r>
            <a:r>
              <a:rPr lang="en-US" dirty="0">
                <a:latin typeface="Times New Roman" panose="02020503050405090304" pitchFamily="18" charset="0"/>
                <a:cs typeface="Times New Roman" panose="02020503050405090304" pitchFamily="18" charset="0"/>
              </a:rPr>
              <a:t>: poor mixing, prolonged storage at 50C</a:t>
            </a:r>
          </a:p>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Overheating of culture medium, possibly at low pH</a:t>
            </a:r>
          </a:p>
          <a:p>
            <a:r>
              <a:rPr lang="en-US" dirty="0">
                <a:solidFill>
                  <a:srgbClr val="C00000"/>
                </a:solidFill>
                <a:latin typeface="Times New Roman" panose="02020503050405090304" pitchFamily="18" charset="0"/>
                <a:cs typeface="Times New Roman" panose="02020503050405090304" pitchFamily="18" charset="0"/>
              </a:rPr>
              <a:t>✓ Repeated re-melting causing overheating</a:t>
            </a:r>
          </a:p>
        </p:txBody>
      </p:sp>
    </p:spTree>
    <p:extLst>
      <p:ext uri="{BB962C8B-B14F-4D97-AF65-F5344CB8AC3E}">
        <p14:creationId xmlns:p14="http://schemas.microsoft.com/office/powerpoint/2010/main" val="2166962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     Turbidity</a:t>
            </a:r>
            <a:r>
              <a:rPr lang="en-US" dirty="0">
                <a:latin typeface="Times New Roman" panose="02020503050405090304" pitchFamily="18" charset="0"/>
                <a:cs typeface="Times New Roman" panose="02020503050405090304" pitchFamily="18" charset="0"/>
              </a:rPr>
              <a:t>, precipitation</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Poor quality of dehydrated media</a:t>
            </a:r>
          </a:p>
          <a:p>
            <a:r>
              <a:rPr lang="en-US" dirty="0">
                <a:latin typeface="Times New Roman" panose="02020503050405090304" pitchFamily="18" charset="0"/>
                <a:cs typeface="Times New Roman" panose="02020503050405090304" pitchFamily="18" charset="0"/>
              </a:rPr>
              <a:t>✓ Use of poor quality of water or container</a:t>
            </a:r>
          </a:p>
          <a:p>
            <a:r>
              <a:rPr lang="en-US" dirty="0">
                <a:latin typeface="Times New Roman" panose="02020503050405090304" pitchFamily="18" charset="0"/>
                <a:cs typeface="Times New Roman" panose="02020503050405090304" pitchFamily="18" charset="0"/>
              </a:rPr>
              <a:t>✓ Overheating: excessive sterilization, heterogeneous mixing, medium kept at 50C for too long, repeated</a:t>
            </a:r>
          </a:p>
          <a:p>
            <a:r>
              <a:rPr lang="en-US" dirty="0">
                <a:latin typeface="Times New Roman" panose="02020503050405090304" pitchFamily="18" charset="0"/>
                <a:cs typeface="Times New Roman" panose="02020503050405090304" pitchFamily="18" charset="0"/>
              </a:rPr>
              <a:t>re-melting or at too high temperature</a:t>
            </a:r>
          </a:p>
          <a:p>
            <a:r>
              <a:rPr lang="en-US" dirty="0">
                <a:latin typeface="Times New Roman" panose="02020503050405090304" pitchFamily="18" charset="0"/>
                <a:cs typeface="Times New Roman" panose="02020503050405090304" pitchFamily="18" charset="0"/>
              </a:rPr>
              <a:t>✓ Wrong pH</a:t>
            </a:r>
          </a:p>
          <a:p>
            <a:r>
              <a:rPr lang="en-US" dirty="0">
                <a:latin typeface="Times New Roman" panose="02020503050405090304" pitchFamily="18" charset="0"/>
                <a:cs typeface="Times New Roman" panose="02020503050405090304" pitchFamily="18" charset="0"/>
              </a:rPr>
              <a:t>✓ Incomplete dissolution/mixture of medium</a:t>
            </a:r>
          </a:p>
          <a:p>
            <a:r>
              <a:rPr lang="en-US" dirty="0"/>
              <a:t>✓ Loss of water of the prepared culture medium due to evaporation</a:t>
            </a:r>
          </a:p>
        </p:txBody>
      </p:sp>
    </p:spTree>
    <p:extLst>
      <p:ext uri="{BB962C8B-B14F-4D97-AF65-F5344CB8AC3E}">
        <p14:creationId xmlns:p14="http://schemas.microsoft.com/office/powerpoint/2010/main" val="3608953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Poor growth or loss of differential</a:t>
            </a:r>
            <a:br>
              <a:rPr lang="en-US" dirty="0">
                <a:latin typeface="Times New Roman" panose="02020503050405090304" pitchFamily="18" charset="0"/>
                <a:cs typeface="Times New Roman" panose="02020503050405090304" pitchFamily="18" charset="0"/>
              </a:rPr>
            </a:br>
            <a:r>
              <a:rPr lang="en-US" dirty="0">
                <a:latin typeface="Times New Roman" panose="02020503050405090304" pitchFamily="18" charset="0"/>
                <a:cs typeface="Times New Roman" panose="02020503050405090304" pitchFamily="18" charset="0"/>
              </a:rPr>
              <a:t>properties</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Incorrect or improperly maintained QC organisms used</a:t>
            </a:r>
          </a:p>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Overheating: excessive sterilization</a:t>
            </a:r>
            <a:r>
              <a:rPr lang="en-US" dirty="0">
                <a:latin typeface="Times New Roman" panose="02020503050405090304" pitchFamily="18" charset="0"/>
                <a:cs typeface="Times New Roman" panose="02020503050405090304" pitchFamily="18" charset="0"/>
              </a:rPr>
              <a:t>, heterogeneous mixing, medium kept at 50C for too long, repeated</a:t>
            </a:r>
          </a:p>
          <a:p>
            <a:r>
              <a:rPr lang="en-US" dirty="0">
                <a:solidFill>
                  <a:srgbClr val="C00000"/>
                </a:solidFill>
                <a:latin typeface="Times New Roman" panose="02020503050405090304" pitchFamily="18" charset="0"/>
                <a:cs typeface="Times New Roman" panose="02020503050405090304" pitchFamily="18" charset="0"/>
              </a:rPr>
              <a:t>re-melting or at too </a:t>
            </a:r>
            <a:r>
              <a:rPr lang="en-US" dirty="0">
                <a:latin typeface="Times New Roman" panose="02020503050405090304" pitchFamily="18" charset="0"/>
                <a:cs typeface="Times New Roman" panose="02020503050405090304" pitchFamily="18" charset="0"/>
              </a:rPr>
              <a:t>high </a:t>
            </a:r>
            <a:r>
              <a:rPr lang="en-US" dirty="0" smtClean="0">
                <a:latin typeface="Times New Roman" panose="02020503050405090304" pitchFamily="18" charset="0"/>
                <a:cs typeface="Times New Roman" panose="02020503050405090304" pitchFamily="18" charset="0"/>
              </a:rPr>
              <a:t>temperature  of medium</a:t>
            </a:r>
          </a:p>
          <a:p>
            <a:pPr marL="0" indent="0">
              <a:buNone/>
            </a:pPr>
            <a:r>
              <a:rPr lang="en-US" dirty="0" smtClean="0">
                <a:latin typeface="Times New Roman" panose="02020503050405090304" pitchFamily="18" charset="0"/>
                <a:cs typeface="Times New Roman" panose="02020503050405090304" pitchFamily="18" charset="0"/>
              </a:rPr>
              <a:t>  ✓ incomplete </a:t>
            </a:r>
            <a:r>
              <a:rPr lang="en-US" dirty="0">
                <a:latin typeface="Times New Roman" panose="02020503050405090304" pitchFamily="18" charset="0"/>
                <a:cs typeface="Times New Roman" panose="02020503050405090304" pitchFamily="18" charset="0"/>
              </a:rPr>
              <a:t>dissolution/mixture </a:t>
            </a:r>
          </a:p>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Inhibitory substances in water</a:t>
            </a:r>
            <a:r>
              <a:rPr lang="en-US" dirty="0">
                <a:latin typeface="Times New Roman" panose="02020503050405090304" pitchFamily="18" charset="0"/>
                <a:cs typeface="Times New Roman" panose="02020503050405090304" pitchFamily="18" charset="0"/>
              </a:rPr>
              <a:t>, container or inoculum</a:t>
            </a:r>
          </a:p>
          <a:p>
            <a:r>
              <a:rPr lang="en-US" dirty="0">
                <a:latin typeface="Times New Roman" panose="02020503050405090304" pitchFamily="18" charset="0"/>
                <a:cs typeface="Times New Roman" panose="02020503050405090304" pitchFamily="18" charset="0"/>
              </a:rPr>
              <a:t>✓ </a:t>
            </a:r>
            <a:r>
              <a:rPr lang="en-US" dirty="0">
                <a:solidFill>
                  <a:srgbClr val="C00000"/>
                </a:solidFill>
                <a:latin typeface="Times New Roman" panose="02020503050405090304" pitchFamily="18" charset="0"/>
                <a:cs typeface="Times New Roman" panose="02020503050405090304" pitchFamily="18" charset="0"/>
              </a:rPr>
              <a:t>Wrong pH</a:t>
            </a:r>
          </a:p>
        </p:txBody>
      </p:sp>
    </p:spTree>
    <p:extLst>
      <p:ext uri="{BB962C8B-B14F-4D97-AF65-F5344CB8AC3E}">
        <p14:creationId xmlns:p14="http://schemas.microsoft.com/office/powerpoint/2010/main" val="201840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Microbiologist Responsibility </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7-Maintain </a:t>
            </a:r>
            <a:r>
              <a:rPr lang="en-US" dirty="0">
                <a:solidFill>
                  <a:srgbClr val="0070C0"/>
                </a:solidFill>
                <a:latin typeface="Times New Roman" panose="02020503050405090304" pitchFamily="18" charset="0"/>
                <a:cs typeface="Times New Roman" panose="02020503050405090304" pitchFamily="18" charset="0"/>
              </a:rPr>
              <a:t>a program of quality control that ensures the accuracy </a:t>
            </a:r>
            <a:r>
              <a:rPr lang="en-US" dirty="0">
                <a:latin typeface="Times New Roman" panose="02020503050405090304" pitchFamily="18" charset="0"/>
                <a:cs typeface="Times New Roman" panose="02020503050405090304" pitchFamily="18" charset="0"/>
              </a:rPr>
              <a:t>of all </a:t>
            </a:r>
            <a:r>
              <a:rPr lang="en-US" dirty="0" smtClean="0">
                <a:latin typeface="Times New Roman" panose="02020503050405090304" pitchFamily="18" charset="0"/>
                <a:cs typeface="Times New Roman" panose="02020503050405090304" pitchFamily="18" charset="0"/>
              </a:rPr>
              <a:t>offered tests</a:t>
            </a:r>
            <a:endParaRPr lang="en-US" dirty="0">
              <a:latin typeface="Times New Roman" panose="02020503050405090304" pitchFamily="18" charset="0"/>
              <a:cs typeface="Times New Roman" panose="02020503050405090304" pitchFamily="18" charset="0"/>
            </a:endParaRPr>
          </a:p>
          <a:p>
            <a:pPr marL="0" indent="0">
              <a:buNone/>
            </a:pPr>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8-Establish </a:t>
            </a:r>
            <a:r>
              <a:rPr lang="en-US" dirty="0">
                <a:latin typeface="Times New Roman" panose="02020503050405090304" pitchFamily="18" charset="0"/>
                <a:cs typeface="Times New Roman" panose="02020503050405090304" pitchFamily="18" charset="0"/>
              </a:rPr>
              <a:t>a laboratory that </a:t>
            </a:r>
            <a:r>
              <a:rPr lang="en-US" dirty="0">
                <a:solidFill>
                  <a:srgbClr val="0070C0"/>
                </a:solidFill>
                <a:latin typeface="Times New Roman" panose="02020503050405090304" pitchFamily="18" charset="0"/>
                <a:cs typeface="Times New Roman" panose="02020503050405090304" pitchFamily="18" charset="0"/>
              </a:rPr>
              <a:t>conforms to regulatory standards</a:t>
            </a:r>
          </a:p>
          <a:p>
            <a:pPr marL="0" indent="0">
              <a:buNone/>
            </a:pPr>
            <a:r>
              <a:rPr lang="en-US" dirty="0" smtClean="0">
                <a:latin typeface="Times New Roman" panose="02020503050405090304" pitchFamily="18" charset="0"/>
                <a:cs typeface="Times New Roman" panose="02020503050405090304" pitchFamily="18" charset="0"/>
              </a:rPr>
              <a:t>9-A </a:t>
            </a:r>
            <a:r>
              <a:rPr lang="en-US" dirty="0">
                <a:latin typeface="Times New Roman" panose="02020503050405090304" pitchFamily="18" charset="0"/>
                <a:cs typeface="Times New Roman" panose="02020503050405090304" pitchFamily="18" charset="0"/>
              </a:rPr>
              <a:t>system </a:t>
            </a:r>
            <a:r>
              <a:rPr lang="en-US" dirty="0">
                <a:solidFill>
                  <a:srgbClr val="0070C0"/>
                </a:solidFill>
                <a:latin typeface="Times New Roman" panose="02020503050405090304" pitchFamily="18" charset="0"/>
                <a:cs typeface="Times New Roman" panose="02020503050405090304" pitchFamily="18" charset="0"/>
              </a:rPr>
              <a:t>of short-term storage of all specimens and long-term </a:t>
            </a:r>
            <a:r>
              <a:rPr lang="en-US" dirty="0">
                <a:latin typeface="Times New Roman" panose="02020503050405090304" pitchFamily="18" charset="0"/>
                <a:cs typeface="Times New Roman" panose="02020503050405090304" pitchFamily="18" charset="0"/>
              </a:rPr>
              <a:t>storage </a:t>
            </a:r>
            <a:r>
              <a:rPr lang="en-US" dirty="0" smtClean="0">
                <a:latin typeface="Times New Roman" panose="02020503050405090304" pitchFamily="18" charset="0"/>
                <a:cs typeface="Times New Roman" panose="02020503050405090304" pitchFamily="18" charset="0"/>
              </a:rPr>
              <a:t>of important </a:t>
            </a:r>
            <a:r>
              <a:rPr lang="en-US" dirty="0">
                <a:latin typeface="Times New Roman" panose="02020503050405090304" pitchFamily="18" charset="0"/>
                <a:cs typeface="Times New Roman" panose="02020503050405090304" pitchFamily="18" charset="0"/>
              </a:rPr>
              <a:t>isolates should be established to facilitate additional testing </a:t>
            </a:r>
            <a:r>
              <a:rPr lang="en-US" dirty="0" smtClean="0">
                <a:latin typeface="Times New Roman" panose="02020503050405090304" pitchFamily="18" charset="0"/>
                <a:cs typeface="Times New Roman" panose="02020503050405090304" pitchFamily="18" charset="0"/>
              </a:rPr>
              <a:t>if required</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00512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309688"/>
            <a:ext cx="13046076" cy="947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44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1341438"/>
            <a:ext cx="16598900" cy="954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05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4" y="0"/>
            <a:ext cx="9126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10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G:\Work\Flash\Presentation\QP in Parts of lab\Microbiology\Tehran 28-7-90\Quality Plan in Microbiology\Presentation\62-63_Page_1.jpg"/>
          <p:cNvPicPr>
            <a:picLocks noChangeAspect="1" noChangeArrowheads="1"/>
          </p:cNvPicPr>
          <p:nvPr/>
        </p:nvPicPr>
        <p:blipFill>
          <a:blip r:embed="rId2">
            <a:extLst>
              <a:ext uri="{28A0092B-C50C-407E-A947-70E740481C1C}">
                <a14:useLocalDpi xmlns:a14="http://schemas.microsoft.com/office/drawing/2010/main" val="0"/>
              </a:ext>
            </a:extLst>
          </a:blip>
          <a:srcRect l="6636" t="7692" r="7089" b="50000"/>
          <a:stretch>
            <a:fillRect/>
          </a:stretch>
        </p:blipFill>
        <p:spPr bwMode="auto">
          <a:xfrm>
            <a:off x="152400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4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G:\Work\Flash\Presentation\QP in Parts of lab\Microbiology\Tehran 28-7-90\Quality Plan in Microbiology\Presentation\62-63_Page_2.jpg"/>
          <p:cNvPicPr>
            <a:picLocks noChangeAspect="1" noChangeArrowheads="1"/>
          </p:cNvPicPr>
          <p:nvPr/>
        </p:nvPicPr>
        <p:blipFill>
          <a:blip r:embed="rId2">
            <a:extLst>
              <a:ext uri="{28A0092B-C50C-407E-A947-70E740481C1C}">
                <a14:useLocalDpi xmlns:a14="http://schemas.microsoft.com/office/drawing/2010/main" val="0"/>
              </a:ext>
            </a:extLst>
          </a:blip>
          <a:srcRect l="7272" t="1405" r="5455" b="4239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5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G:\Work\Flash\Presentation\QP in Parts of lab\Microbiology\Tehran 28-7-90\Quality Plan in Microbiology\Presentation\62-63_Page_2.jpg"/>
          <p:cNvPicPr>
            <a:picLocks noChangeAspect="1" noChangeArrowheads="1"/>
          </p:cNvPicPr>
          <p:nvPr/>
        </p:nvPicPr>
        <p:blipFill>
          <a:blip r:embed="rId2">
            <a:extLst>
              <a:ext uri="{28A0092B-C50C-407E-A947-70E740481C1C}">
                <a14:useLocalDpi xmlns:a14="http://schemas.microsoft.com/office/drawing/2010/main" val="0"/>
              </a:ext>
            </a:extLst>
          </a:blip>
          <a:srcRect l="7272" t="1405" r="5455" b="42397"/>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17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874964" y="214314"/>
            <a:ext cx="7793037" cy="1462087"/>
          </a:xfrm>
        </p:spPr>
        <p:txBody>
          <a:bodyPr/>
          <a:lstStyle/>
          <a:p>
            <a:pPr eaLnBrk="1" hangingPunct="1"/>
            <a:r>
              <a:rPr lang="en-US" sz="2400" b="1" i="1">
                <a:solidFill>
                  <a:srgbClr val="00FF00"/>
                </a:solidFill>
                <a:latin typeface="Times New Roman" panose="02020503050405090304" pitchFamily="18" charset="0"/>
                <a:cs typeface="Times New Roman" panose="02020503050405090304" pitchFamily="18" charset="0"/>
              </a:rPr>
              <a:t>Continued..</a:t>
            </a:r>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2" y="-96838"/>
            <a:ext cx="9375776" cy="708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6" y="-230188"/>
            <a:ext cx="9375775" cy="708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885839"/>
      </p:ext>
    </p:extLst>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6350"/>
            <a:ext cx="9155113" cy="137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40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7" y="-6350"/>
            <a:ext cx="9191626" cy="137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21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503050405090304" pitchFamily="18" charset="0"/>
                <a:cs typeface="Times New Roman" panose="02020503050405090304" pitchFamily="18" charset="0"/>
              </a:rPr>
              <a:t>Use of Quality Control Strains </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503050405090304" pitchFamily="18" charset="0"/>
                <a:cs typeface="Times New Roman" panose="02020503050405090304" pitchFamily="18" charset="0"/>
              </a:rPr>
              <a:t>Control strains </a:t>
            </a:r>
            <a:r>
              <a:rPr lang="en-US" dirty="0">
                <a:solidFill>
                  <a:srgbClr val="C00000"/>
                </a:solidFill>
                <a:latin typeface="Times New Roman" panose="02020503050405090304" pitchFamily="18" charset="0"/>
                <a:cs typeface="Times New Roman" panose="02020503050405090304" pitchFamily="18" charset="0"/>
              </a:rPr>
              <a:t>should be cultures that exhibit typical microscopic, macroscopic and biochemical characteristics of the species</a:t>
            </a:r>
            <a:r>
              <a:rPr lang="en-US" dirty="0">
                <a:latin typeface="Times New Roman" panose="02020503050405090304" pitchFamily="18" charset="0"/>
                <a:cs typeface="Times New Roman" panose="02020503050405090304" pitchFamily="18" charset="0"/>
              </a:rPr>
              <a:t>, and must be cultures that have been verified and validated and whose lineage is </a:t>
            </a:r>
            <a:r>
              <a:rPr lang="en-US" dirty="0" smtClean="0">
                <a:latin typeface="Times New Roman" panose="02020503050405090304" pitchFamily="18" charset="0"/>
                <a:cs typeface="Times New Roman" panose="02020503050405090304" pitchFamily="18" charset="0"/>
              </a:rPr>
              <a:t>documented . </a:t>
            </a:r>
            <a:endParaRPr lang="en-US" dirty="0">
              <a:latin typeface="Times New Roman" panose="02020503050405090304" pitchFamily="18" charset="0"/>
              <a:cs typeface="Times New Roman" panose="02020503050405090304" pitchFamily="18" charset="0"/>
            </a:endParaRPr>
          </a:p>
          <a:p>
            <a:endParaRPr lang="en-US" dirty="0"/>
          </a:p>
        </p:txBody>
      </p:sp>
    </p:spTree>
    <p:extLst>
      <p:ext uri="{BB962C8B-B14F-4D97-AF65-F5344CB8AC3E}">
        <p14:creationId xmlns:p14="http://schemas.microsoft.com/office/powerpoint/2010/main" val="313933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503050405090304" pitchFamily="18" charset="0"/>
                <a:cs typeface="Times New Roman" panose="02020503050405090304" pitchFamily="18" charset="0"/>
              </a:rPr>
              <a:t>Clinician’s Responsibilities</a:t>
            </a:r>
            <a:r>
              <a:rPr lang="en-US" dirty="0">
                <a:latin typeface="Times New Roman" panose="02020503050405090304" pitchFamily="18" charset="0"/>
                <a:cs typeface="Times New Roman" panose="02020503050405090304" pitchFamily="18" charset="0"/>
              </a:rPr>
              <a:t/>
            </a:r>
            <a:br>
              <a:rPr lang="en-US" dirty="0">
                <a:latin typeface="Times New Roman" panose="02020503050405090304" pitchFamily="18" charset="0"/>
                <a:cs typeface="Times New Roman" panose="02020503050405090304" pitchFamily="18" charset="0"/>
              </a:rPr>
            </a:b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3200" dirty="0" smtClean="0">
                <a:latin typeface="Times New Roman" panose="02020503050405090304" pitchFamily="18" charset="0"/>
                <a:cs typeface="Times New Roman" panose="02020503050405090304" pitchFamily="18" charset="0"/>
              </a:rPr>
              <a:t>1-Maintain </a:t>
            </a:r>
            <a:r>
              <a:rPr lang="en-US" sz="3200" dirty="0">
                <a:latin typeface="Times New Roman" panose="02020503050405090304" pitchFamily="18" charset="0"/>
                <a:cs typeface="Times New Roman" panose="02020503050405090304" pitchFamily="18" charset="0"/>
              </a:rPr>
              <a:t>knowledge of the laboratory test menu and specimen collection </a:t>
            </a:r>
            <a:r>
              <a:rPr lang="en-US" sz="3200" dirty="0" smtClean="0">
                <a:latin typeface="Times New Roman" panose="02020503050405090304" pitchFamily="18" charset="0"/>
                <a:cs typeface="Times New Roman" panose="02020503050405090304" pitchFamily="18" charset="0"/>
              </a:rPr>
              <a:t>and transport guidelines </a:t>
            </a:r>
          </a:p>
          <a:p>
            <a:pPr marL="0" indent="0" algn="just">
              <a:buNone/>
            </a:pPr>
            <a:r>
              <a:rPr lang="en-US" sz="3200" dirty="0" smtClean="0">
                <a:solidFill>
                  <a:srgbClr val="0070C0"/>
                </a:solidFill>
                <a:latin typeface="Times New Roman" panose="02020503050405090304" pitchFamily="18" charset="0"/>
                <a:cs typeface="Times New Roman" panose="02020503050405090304" pitchFamily="18" charset="0"/>
              </a:rPr>
              <a:t>2-Alert </a:t>
            </a:r>
            <a:r>
              <a:rPr lang="en-US" sz="3200" dirty="0">
                <a:solidFill>
                  <a:srgbClr val="0070C0"/>
                </a:solidFill>
                <a:latin typeface="Times New Roman" panose="02020503050405090304" pitchFamily="18" charset="0"/>
                <a:cs typeface="Times New Roman" panose="02020503050405090304" pitchFamily="18" charset="0"/>
              </a:rPr>
              <a:t>the laboratory when </a:t>
            </a:r>
            <a:r>
              <a:rPr lang="en-US" sz="3200" dirty="0">
                <a:solidFill>
                  <a:srgbClr val="FF0000"/>
                </a:solidFill>
                <a:latin typeface="Times New Roman" panose="02020503050405090304" pitchFamily="18" charset="0"/>
                <a:cs typeface="Times New Roman" panose="02020503050405090304" pitchFamily="18" charset="0"/>
              </a:rPr>
              <a:t>a specific organism </a:t>
            </a:r>
            <a:r>
              <a:rPr lang="en-US" sz="3200" dirty="0">
                <a:solidFill>
                  <a:srgbClr val="0070C0"/>
                </a:solidFill>
                <a:latin typeface="Times New Roman" panose="02020503050405090304" pitchFamily="18" charset="0"/>
                <a:cs typeface="Times New Roman" panose="02020503050405090304" pitchFamily="18" charset="0"/>
              </a:rPr>
              <a:t>is sought </a:t>
            </a:r>
            <a:r>
              <a:rPr lang="en-US" sz="3200" dirty="0">
                <a:latin typeface="Times New Roman" panose="02020503050405090304" pitchFamily="18" charset="0"/>
                <a:cs typeface="Times New Roman" panose="02020503050405090304" pitchFamily="18" charset="0"/>
              </a:rPr>
              <a:t>(e.g., a fastidious </a:t>
            </a:r>
            <a:r>
              <a:rPr lang="en-US" sz="3200" dirty="0" smtClean="0">
                <a:latin typeface="Times New Roman" panose="02020503050405090304" pitchFamily="18" charset="0"/>
                <a:cs typeface="Times New Roman" panose="02020503050405090304" pitchFamily="18" charset="0"/>
              </a:rPr>
              <a:t>or highly </a:t>
            </a:r>
            <a:r>
              <a:rPr lang="en-US" sz="3200" dirty="0">
                <a:latin typeface="Times New Roman" panose="02020503050405090304" pitchFamily="18" charset="0"/>
                <a:cs typeface="Times New Roman" panose="02020503050405090304" pitchFamily="18" charset="0"/>
              </a:rPr>
              <a:t>pathogenic organism</a:t>
            </a:r>
            <a:r>
              <a:rPr lang="en-US" sz="3200" dirty="0" smtClean="0">
                <a:latin typeface="Times New Roman" panose="02020503050405090304" pitchFamily="18" charset="0"/>
                <a:cs typeface="Times New Roman" panose="02020503050405090304" pitchFamily="18" charset="0"/>
              </a:rPr>
              <a:t>) </a:t>
            </a:r>
          </a:p>
          <a:p>
            <a:pPr marL="0" indent="0" algn="just">
              <a:buNone/>
            </a:pPr>
            <a:r>
              <a:rPr lang="en-US" sz="3200" dirty="0" smtClean="0">
                <a:solidFill>
                  <a:srgbClr val="0070C0"/>
                </a:solidFill>
                <a:latin typeface="Times New Roman" panose="02020503050405090304" pitchFamily="18" charset="0"/>
                <a:cs typeface="Times New Roman" panose="02020503050405090304" pitchFamily="18" charset="0"/>
              </a:rPr>
              <a:t>2-Prioritize </a:t>
            </a:r>
            <a:r>
              <a:rPr lang="en-US" sz="3200" dirty="0">
                <a:solidFill>
                  <a:srgbClr val="0070C0"/>
                </a:solidFill>
                <a:latin typeface="Times New Roman" panose="02020503050405090304" pitchFamily="18" charset="0"/>
                <a:cs typeface="Times New Roman" panose="02020503050405090304" pitchFamily="18" charset="0"/>
              </a:rPr>
              <a:t>test requests </a:t>
            </a:r>
            <a:r>
              <a:rPr lang="en-US" sz="3200" dirty="0">
                <a:latin typeface="Times New Roman" panose="02020503050405090304" pitchFamily="18" charset="0"/>
                <a:cs typeface="Times New Roman" panose="02020503050405090304" pitchFamily="18" charset="0"/>
              </a:rPr>
              <a:t>when a </a:t>
            </a:r>
            <a:r>
              <a:rPr lang="en-US" sz="3200" dirty="0">
                <a:solidFill>
                  <a:srgbClr val="FF0000"/>
                </a:solidFill>
                <a:latin typeface="Times New Roman" panose="02020503050405090304" pitchFamily="18" charset="0"/>
                <a:cs typeface="Times New Roman" panose="02020503050405090304" pitchFamily="18" charset="0"/>
              </a:rPr>
              <a:t>limited quantity </a:t>
            </a:r>
            <a:r>
              <a:rPr lang="en-US" sz="3200" dirty="0">
                <a:latin typeface="Times New Roman" panose="02020503050405090304" pitchFamily="18" charset="0"/>
                <a:cs typeface="Times New Roman" panose="02020503050405090304" pitchFamily="18" charset="0"/>
              </a:rPr>
              <a:t>of </a:t>
            </a:r>
            <a:r>
              <a:rPr lang="en-US" sz="3200" dirty="0">
                <a:solidFill>
                  <a:srgbClr val="0070C0"/>
                </a:solidFill>
                <a:latin typeface="Times New Roman" panose="02020503050405090304" pitchFamily="18" charset="0"/>
                <a:cs typeface="Times New Roman" panose="02020503050405090304" pitchFamily="18" charset="0"/>
              </a:rPr>
              <a:t>specimen</a:t>
            </a:r>
            <a:r>
              <a:rPr lang="en-US" sz="3200" dirty="0">
                <a:latin typeface="Times New Roman" panose="02020503050405090304" pitchFamily="18" charset="0"/>
                <a:cs typeface="Times New Roman" panose="02020503050405090304" pitchFamily="18" charset="0"/>
              </a:rPr>
              <a:t> can be </a:t>
            </a:r>
            <a:r>
              <a:rPr lang="en-US" sz="3200" dirty="0" smtClean="0">
                <a:latin typeface="Times New Roman" panose="02020503050405090304" pitchFamily="18" charset="0"/>
                <a:cs typeface="Times New Roman" panose="02020503050405090304" pitchFamily="18" charset="0"/>
              </a:rPr>
              <a:t>collected </a:t>
            </a:r>
          </a:p>
          <a:p>
            <a:pPr marL="0" indent="0" algn="just">
              <a:buNone/>
            </a:pPr>
            <a:r>
              <a:rPr lang="en-US" sz="3200" dirty="0" smtClean="0">
                <a:latin typeface="Times New Roman" panose="02020503050405090304" pitchFamily="18" charset="0"/>
                <a:cs typeface="Times New Roman" panose="02020503050405090304" pitchFamily="18" charset="0"/>
              </a:rPr>
              <a:t>Establish </a:t>
            </a:r>
            <a:r>
              <a:rPr lang="en-US" sz="3200" dirty="0">
                <a:latin typeface="Times New Roman" panose="02020503050405090304" pitchFamily="18" charset="0"/>
                <a:cs typeface="Times New Roman" panose="02020503050405090304" pitchFamily="18" charset="0"/>
              </a:rPr>
              <a:t>an </a:t>
            </a:r>
            <a:r>
              <a:rPr lang="en-US" sz="3200" dirty="0">
                <a:solidFill>
                  <a:srgbClr val="0070C0"/>
                </a:solidFill>
                <a:latin typeface="Times New Roman" panose="02020503050405090304" pitchFamily="18" charset="0"/>
                <a:cs typeface="Times New Roman" panose="02020503050405090304" pitchFamily="18" charset="0"/>
              </a:rPr>
              <a:t>open communication with the laboratory director when </a:t>
            </a:r>
            <a:r>
              <a:rPr lang="en-US" sz="3200" dirty="0" smtClean="0">
                <a:solidFill>
                  <a:srgbClr val="0070C0"/>
                </a:solidFill>
                <a:latin typeface="Times New Roman" panose="02020503050405090304" pitchFamily="18" charset="0"/>
                <a:cs typeface="Times New Roman" panose="02020503050405090304" pitchFamily="18" charset="0"/>
              </a:rPr>
              <a:t>testing needs </a:t>
            </a:r>
            <a:r>
              <a:rPr lang="en-US" sz="3200" dirty="0">
                <a:solidFill>
                  <a:srgbClr val="0070C0"/>
                </a:solidFill>
                <a:latin typeface="Times New Roman" panose="02020503050405090304" pitchFamily="18" charset="0"/>
                <a:cs typeface="Times New Roman" panose="02020503050405090304" pitchFamily="18" charset="0"/>
              </a:rPr>
              <a:t>are not </a:t>
            </a:r>
            <a:r>
              <a:rPr lang="en-US" sz="3200" dirty="0">
                <a:solidFill>
                  <a:srgbClr val="FF0000"/>
                </a:solidFill>
                <a:latin typeface="Times New Roman" panose="02020503050405090304" pitchFamily="18" charset="0"/>
                <a:cs typeface="Times New Roman" panose="02020503050405090304" pitchFamily="18" charset="0"/>
              </a:rPr>
              <a:t>satisfied by the available test menu </a:t>
            </a:r>
            <a:r>
              <a:rPr lang="en-US" sz="3200" dirty="0">
                <a:latin typeface="Times New Roman" panose="02020503050405090304" pitchFamily="18" charset="0"/>
                <a:cs typeface="Times New Roman" panose="02020503050405090304" pitchFamily="18" charset="0"/>
              </a:rPr>
              <a:t>or special handling of </a:t>
            </a:r>
            <a:r>
              <a:rPr lang="en-US" sz="3200" dirty="0" smtClean="0">
                <a:latin typeface="Times New Roman" panose="02020503050405090304" pitchFamily="18" charset="0"/>
                <a:cs typeface="Times New Roman" panose="02020503050405090304" pitchFamily="18" charset="0"/>
              </a:rPr>
              <a:t>a specimen </a:t>
            </a:r>
            <a:r>
              <a:rPr lang="en-US" sz="3200" dirty="0">
                <a:latin typeface="Times New Roman" panose="02020503050405090304" pitchFamily="18" charset="0"/>
                <a:cs typeface="Times New Roman" panose="02020503050405090304" pitchFamily="18" charset="0"/>
              </a:rPr>
              <a:t>is required</a:t>
            </a:r>
            <a:r>
              <a:rPr lang="en-US" sz="3200" b="1" dirty="0" smtClean="0">
                <a:latin typeface="Times New Roman" panose="02020503050405090304" pitchFamily="18" charset="0"/>
                <a:cs typeface="Times New Roman" panose="02020503050405090304" pitchFamily="18" charset="0"/>
              </a:rPr>
              <a:t> </a:t>
            </a:r>
            <a:endParaRPr lang="en-US" sz="32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268246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sz="3600" b="1" dirty="0" smtClean="0">
                <a:latin typeface="Times New Roman" panose="02020503050405090304" pitchFamily="18" charset="0"/>
                <a:cs typeface="Times New Roman" panose="02020503050405090304" pitchFamily="18" charset="0"/>
              </a:rPr>
              <a:t> Quality  Control Strains </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The cultures used for Quality Control Testing of media have been selected because of growth attributes or biochemical characteristics. Over an extended period, it is expected that these cultures will be </a:t>
            </a:r>
            <a:r>
              <a:rPr lang="en-US" dirty="0">
                <a:solidFill>
                  <a:srgbClr val="0070C0"/>
                </a:solidFill>
                <a:latin typeface="Times New Roman" panose="02020503050405090304" pitchFamily="18" charset="0"/>
                <a:cs typeface="Times New Roman" panose="02020503050405090304" pitchFamily="18" charset="0"/>
              </a:rPr>
              <a:t>consistent in their phenotypic properties</a:t>
            </a:r>
            <a:r>
              <a:rPr lang="en-US" dirty="0">
                <a:latin typeface="Times New Roman" panose="02020503050405090304" pitchFamily="18" charset="0"/>
                <a:cs typeface="Times New Roman" panose="02020503050405090304" pitchFamily="18" charset="0"/>
              </a:rPr>
              <a:t>. </a:t>
            </a:r>
            <a:r>
              <a:rPr lang="en-US" dirty="0">
                <a:solidFill>
                  <a:srgbClr val="0070C0"/>
                </a:solidFill>
                <a:latin typeface="Times New Roman" panose="02020503050405090304" pitchFamily="18" charset="0"/>
                <a:cs typeface="Times New Roman" panose="02020503050405090304" pitchFamily="18" charset="0"/>
              </a:rPr>
              <a:t>Cultures when received from a culture collection or other </a:t>
            </a:r>
            <a:r>
              <a:rPr lang="en-US" dirty="0" smtClean="0">
                <a:solidFill>
                  <a:srgbClr val="0070C0"/>
                </a:solidFill>
                <a:latin typeface="Times New Roman" panose="02020503050405090304" pitchFamily="18" charset="0"/>
                <a:cs typeface="Times New Roman" panose="02020503050405090304" pitchFamily="18" charset="0"/>
              </a:rPr>
              <a:t>recognized </a:t>
            </a:r>
            <a:r>
              <a:rPr lang="en-US" dirty="0">
                <a:solidFill>
                  <a:srgbClr val="0070C0"/>
                </a:solidFill>
                <a:latin typeface="Times New Roman" panose="02020503050405090304" pitchFamily="18" charset="0"/>
                <a:cs typeface="Times New Roman" panose="02020503050405090304" pitchFamily="18" charset="0"/>
              </a:rPr>
              <a:t>(</a:t>
            </a:r>
            <a:r>
              <a:rPr lang="en-US" dirty="0" err="1">
                <a:solidFill>
                  <a:srgbClr val="0070C0"/>
                </a:solidFill>
                <a:latin typeface="Times New Roman" panose="02020503050405090304" pitchFamily="18" charset="0"/>
                <a:cs typeface="Times New Roman" panose="02020503050405090304" pitchFamily="18" charset="0"/>
              </a:rPr>
              <a:t>authorised</a:t>
            </a:r>
            <a:r>
              <a:rPr lang="en-US" dirty="0">
                <a:solidFill>
                  <a:srgbClr val="0070C0"/>
                </a:solidFill>
                <a:latin typeface="Times New Roman" panose="02020503050405090304" pitchFamily="18" charset="0"/>
                <a:cs typeface="Times New Roman" panose="02020503050405090304" pitchFamily="18" charset="0"/>
              </a:rPr>
              <a:t>) source should be preserved</a:t>
            </a:r>
            <a:r>
              <a:rPr lang="en-US" dirty="0">
                <a:solidFill>
                  <a:srgbClr val="0070C0"/>
                </a:solidFill>
              </a:rPr>
              <a:t>. </a:t>
            </a:r>
            <a:r>
              <a:rPr lang="en-US" dirty="0" smtClean="0">
                <a:solidFill>
                  <a:srgbClr val="0070C0"/>
                </a:solidFill>
              </a:rPr>
              <a:t> </a:t>
            </a:r>
            <a:endParaRPr lang="en-US" dirty="0">
              <a:solidFill>
                <a:srgbClr val="0070C0"/>
              </a:solidFill>
            </a:endParaRPr>
          </a:p>
          <a:p>
            <a:endParaRPr lang="en-US" dirty="0"/>
          </a:p>
        </p:txBody>
      </p:sp>
    </p:spTree>
    <p:extLst>
      <p:ext uri="{BB962C8B-B14F-4D97-AF65-F5344CB8AC3E}">
        <p14:creationId xmlns:p14="http://schemas.microsoft.com/office/powerpoint/2010/main" val="2814892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Use of Quality Control Strains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solidFill>
                  <a:srgbClr val="0070C0"/>
                </a:solidFill>
                <a:latin typeface="Times New Roman" panose="02020503050405090304" pitchFamily="18" charset="0"/>
                <a:cs typeface="Times New Roman" panose="02020503050405090304" pitchFamily="18" charset="0"/>
              </a:rPr>
              <a:t>It is desirable to </a:t>
            </a:r>
            <a:r>
              <a:rPr lang="en-US" sz="3200" dirty="0" smtClean="0">
                <a:solidFill>
                  <a:srgbClr val="0070C0"/>
                </a:solidFill>
                <a:latin typeface="Times New Roman" panose="02020503050405090304" pitchFamily="18" charset="0"/>
                <a:cs typeface="Times New Roman" panose="02020503050405090304" pitchFamily="18" charset="0"/>
              </a:rPr>
              <a:t>minimize </a:t>
            </a:r>
            <a:r>
              <a:rPr lang="en-US" sz="3200" dirty="0">
                <a:solidFill>
                  <a:srgbClr val="0070C0"/>
                </a:solidFill>
                <a:latin typeface="Times New Roman" panose="02020503050405090304" pitchFamily="18" charset="0"/>
                <a:cs typeface="Times New Roman" panose="02020503050405090304" pitchFamily="18" charset="0"/>
              </a:rPr>
              <a:t>the number of transfers between the master culture and the working culture such that there is limited population or genetic change</a:t>
            </a:r>
            <a:r>
              <a:rPr lang="en-US" sz="3200" dirty="0">
                <a:latin typeface="Times New Roman" panose="02020503050405090304" pitchFamily="18" charset="0"/>
                <a:cs typeface="Times New Roman" panose="02020503050405090304" pitchFamily="18" charset="0"/>
              </a:rPr>
              <a:t>. The most effective system for managing the culture collection is the hierarchical or tiered system that includes </a:t>
            </a:r>
            <a:r>
              <a:rPr lang="en-US" sz="3200" dirty="0">
                <a:solidFill>
                  <a:srgbClr val="0070C0"/>
                </a:solidFill>
                <a:latin typeface="Times New Roman" panose="02020503050405090304" pitchFamily="18" charset="0"/>
                <a:cs typeface="Times New Roman" panose="02020503050405090304" pitchFamily="18" charset="0"/>
              </a:rPr>
              <a:t>Master, Stock and Working </a:t>
            </a:r>
            <a:r>
              <a:rPr lang="en-US" sz="3200" dirty="0" smtClean="0">
                <a:latin typeface="Times New Roman" panose="02020503050405090304" pitchFamily="18" charset="0"/>
                <a:cs typeface="Times New Roman" panose="02020503050405090304" pitchFamily="18" charset="0"/>
              </a:rPr>
              <a:t>cultures.</a:t>
            </a:r>
            <a:endParaRPr lang="en-US" sz="32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4110988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Use of Quality Control Strains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solidFill>
                  <a:srgbClr val="0070C0"/>
                </a:solidFill>
                <a:latin typeface="Times New Roman" panose="02020503050405090304" pitchFamily="18" charset="0"/>
                <a:cs typeface="Times New Roman" panose="02020503050405090304" pitchFamily="18" charset="0"/>
              </a:rPr>
              <a:t>When a culture is first received by a laboratory it should be activated and tested for purity and identity</a:t>
            </a:r>
            <a:r>
              <a:rPr lang="en-US" sz="3200" dirty="0">
                <a:latin typeface="Times New Roman" panose="02020503050405090304" pitchFamily="18" charset="0"/>
                <a:cs typeface="Times New Roman" panose="02020503050405090304" pitchFamily="18" charset="0"/>
              </a:rPr>
              <a:t>. If pure, growth from this plate is used to </a:t>
            </a:r>
            <a:r>
              <a:rPr lang="en-US" sz="3200" dirty="0">
                <a:solidFill>
                  <a:srgbClr val="0070C0"/>
                </a:solidFill>
                <a:latin typeface="Times New Roman" panose="02020503050405090304" pitchFamily="18" charset="0"/>
                <a:cs typeface="Times New Roman" panose="02020503050405090304" pitchFamily="18" charset="0"/>
              </a:rPr>
              <a:t>prepare freeze dried ampoules</a:t>
            </a:r>
            <a:r>
              <a:rPr lang="en-US" sz="3200" dirty="0">
                <a:latin typeface="Times New Roman" panose="02020503050405090304" pitchFamily="18" charset="0"/>
                <a:cs typeface="Times New Roman" panose="02020503050405090304" pitchFamily="18" charset="0"/>
              </a:rPr>
              <a:t>, frozen </a:t>
            </a:r>
            <a:r>
              <a:rPr lang="en-US" sz="3200" dirty="0">
                <a:solidFill>
                  <a:srgbClr val="0070C0"/>
                </a:solidFill>
                <a:latin typeface="Times New Roman" panose="02020503050405090304" pitchFamily="18" charset="0"/>
                <a:cs typeface="Times New Roman" panose="02020503050405090304" pitchFamily="18" charset="0"/>
              </a:rPr>
              <a:t>glycerol broths or beads, or some equivalent system which </a:t>
            </a:r>
            <a:r>
              <a:rPr lang="en-US" sz="3200" dirty="0" err="1">
                <a:solidFill>
                  <a:srgbClr val="0070C0"/>
                </a:solidFill>
                <a:latin typeface="Times New Roman" panose="02020503050405090304" pitchFamily="18" charset="0"/>
                <a:cs typeface="Times New Roman" panose="02020503050405090304" pitchFamily="18" charset="0"/>
              </a:rPr>
              <a:t>minimises</a:t>
            </a:r>
            <a:r>
              <a:rPr lang="en-US" sz="3200" dirty="0">
                <a:solidFill>
                  <a:srgbClr val="0070C0"/>
                </a:solidFill>
                <a:latin typeface="Times New Roman" panose="02020503050405090304" pitchFamily="18" charset="0"/>
                <a:cs typeface="Times New Roman" panose="02020503050405090304" pitchFamily="18" charset="0"/>
              </a:rPr>
              <a:t> change but allows long term viability of the micro-organism</a:t>
            </a:r>
            <a:r>
              <a:rPr lang="en-US" sz="3200" dirty="0">
                <a:latin typeface="Times New Roman" panose="02020503050405090304" pitchFamily="18" charset="0"/>
                <a:cs typeface="Times New Roman" panose="02020503050405090304" pitchFamily="18" charset="0"/>
              </a:rPr>
              <a:t>.</a:t>
            </a:r>
          </a:p>
          <a:p>
            <a:pPr marL="0" indent="0">
              <a:buNone/>
            </a:pPr>
            <a:r>
              <a:rPr lang="en-US" sz="3200" dirty="0" smtClean="0">
                <a:latin typeface="Times New Roman" panose="02020503050405090304" pitchFamily="18" charset="0"/>
                <a:cs typeface="Times New Roman" panose="02020503050405090304" pitchFamily="18" charset="0"/>
              </a:rPr>
              <a:t> </a:t>
            </a:r>
            <a:endParaRPr lang="en-US" sz="3200"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454633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Use of Quality Control Strains </a:t>
            </a:r>
            <a:endParaRPr lang="en-US" dirty="0"/>
          </a:p>
        </p:txBody>
      </p:sp>
      <p:sp>
        <p:nvSpPr>
          <p:cNvPr id="3" name="Content Placeholder 2"/>
          <p:cNvSpPr>
            <a:spLocks noGrp="1"/>
          </p:cNvSpPr>
          <p:nvPr>
            <p:ph idx="1"/>
          </p:nvPr>
        </p:nvSpPr>
        <p:spPr/>
        <p:txBody>
          <a:bodyPr/>
          <a:lstStyle/>
          <a:p>
            <a:pPr marL="0" indent="0">
              <a:buNone/>
            </a:pPr>
            <a:r>
              <a:rPr lang="en-US" sz="3200" dirty="0">
                <a:latin typeface="Times New Roman" panose="02020503050405090304" pitchFamily="18" charset="0"/>
                <a:cs typeface="Times New Roman" panose="02020503050405090304" pitchFamily="18" charset="0"/>
              </a:rPr>
              <a:t>In addition </a:t>
            </a:r>
            <a:r>
              <a:rPr lang="en-US" sz="3200" dirty="0">
                <a:solidFill>
                  <a:srgbClr val="0070C0"/>
                </a:solidFill>
                <a:latin typeface="Times New Roman" panose="02020503050405090304" pitchFamily="18" charset="0"/>
                <a:cs typeface="Times New Roman" panose="02020503050405090304" pitchFamily="18" charset="0"/>
              </a:rPr>
              <a:t>to the purity check</a:t>
            </a:r>
            <a:r>
              <a:rPr lang="en-US" sz="3200" dirty="0">
                <a:latin typeface="Times New Roman" panose="02020503050405090304" pitchFamily="18" charset="0"/>
                <a:cs typeface="Times New Roman" panose="02020503050405090304" pitchFamily="18" charset="0"/>
              </a:rPr>
              <a:t>, and at the same time of </a:t>
            </a:r>
            <a:r>
              <a:rPr lang="en-US" sz="3200" dirty="0">
                <a:solidFill>
                  <a:srgbClr val="0070C0"/>
                </a:solidFill>
                <a:latin typeface="Times New Roman" panose="02020503050405090304" pitchFamily="18" charset="0"/>
                <a:cs typeface="Times New Roman" panose="02020503050405090304" pitchFamily="18" charset="0"/>
              </a:rPr>
              <a:t>preservation</a:t>
            </a:r>
            <a:r>
              <a:rPr lang="en-US" sz="3200" dirty="0">
                <a:latin typeface="Times New Roman" panose="02020503050405090304" pitchFamily="18" charset="0"/>
                <a:cs typeface="Times New Roman" panose="02020503050405090304" pitchFamily="18" charset="0"/>
              </a:rPr>
              <a:t>, the identity of the culture should be verified including the particular characteristics </a:t>
            </a:r>
            <a:r>
              <a:rPr lang="en-US" sz="3200" dirty="0" smtClean="0">
                <a:latin typeface="Times New Roman" panose="02020503050405090304" pitchFamily="18" charset="0"/>
                <a:cs typeface="Times New Roman" panose="02020503050405090304" pitchFamily="18" charset="0"/>
              </a:rPr>
              <a:t>utilized </a:t>
            </a:r>
            <a:r>
              <a:rPr lang="en-US" sz="3200" dirty="0">
                <a:latin typeface="Times New Roman" panose="02020503050405090304" pitchFamily="18" charset="0"/>
                <a:cs typeface="Times New Roman" panose="02020503050405090304" pitchFamily="18" charset="0"/>
              </a:rPr>
              <a:t>for media growth performance checks. The preserved culture generated by this process is termed </a:t>
            </a:r>
            <a:r>
              <a:rPr lang="en-US" sz="3200" dirty="0">
                <a:solidFill>
                  <a:srgbClr val="0070C0"/>
                </a:solidFill>
                <a:latin typeface="Times New Roman" panose="02020503050405090304" pitchFamily="18" charset="0"/>
                <a:cs typeface="Times New Roman" panose="02020503050405090304" pitchFamily="18" charset="0"/>
              </a:rPr>
              <a:t>MASTER culture </a:t>
            </a:r>
            <a:r>
              <a:rPr lang="en-US" sz="3200" dirty="0">
                <a:latin typeface="Times New Roman" panose="02020503050405090304" pitchFamily="18" charset="0"/>
                <a:cs typeface="Times New Roman" panose="02020503050405090304" pitchFamily="18" charset="0"/>
              </a:rPr>
              <a:t>and should not be accessed frequently.</a:t>
            </a:r>
          </a:p>
          <a:p>
            <a:endParaRPr lang="en-US" dirty="0"/>
          </a:p>
          <a:p>
            <a:endParaRPr lang="en-US" dirty="0"/>
          </a:p>
        </p:txBody>
      </p:sp>
    </p:spTree>
    <p:extLst>
      <p:ext uri="{BB962C8B-B14F-4D97-AF65-F5344CB8AC3E}">
        <p14:creationId xmlns:p14="http://schemas.microsoft.com/office/powerpoint/2010/main" val="6782064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External Quality Assessment </a:t>
            </a:r>
            <a:r>
              <a:rPr lang="en-US" dirty="0"/>
              <a:t>(EQA)</a:t>
            </a:r>
          </a:p>
        </p:txBody>
      </p:sp>
      <p:sp>
        <p:nvSpPr>
          <p:cNvPr id="3" name="Content Placeholder 2"/>
          <p:cNvSpPr>
            <a:spLocks noGrp="1"/>
          </p:cNvSpPr>
          <p:nvPr>
            <p:ph idx="1"/>
          </p:nvPr>
        </p:nvSpPr>
        <p:spPr/>
        <p:txBody>
          <a:bodyPr>
            <a:normAutofit/>
          </a:bodyPr>
          <a:lstStyle/>
          <a:p>
            <a:r>
              <a:rPr lang="en-US" dirty="0" smtClean="0">
                <a:latin typeface="Times New Roman" panose="02020503050405090304" pitchFamily="18" charset="0"/>
                <a:cs typeface="Times New Roman" panose="02020503050405090304" pitchFamily="18" charset="0"/>
              </a:rPr>
              <a:t>The </a:t>
            </a:r>
            <a:r>
              <a:rPr lang="en-US" dirty="0">
                <a:latin typeface="Times New Roman" panose="02020503050405090304" pitchFamily="18" charset="0"/>
                <a:cs typeface="Times New Roman" panose="02020503050405090304" pitchFamily="18" charset="0"/>
              </a:rPr>
              <a:t>term external quality assessment (EQA) is used to describe a method </a:t>
            </a:r>
            <a:r>
              <a:rPr lang="en-US" dirty="0" smtClean="0">
                <a:latin typeface="Times New Roman" panose="02020503050405090304" pitchFamily="18" charset="0"/>
                <a:cs typeface="Times New Roman" panose="02020503050405090304" pitchFamily="18" charset="0"/>
              </a:rPr>
              <a:t>that allows </a:t>
            </a:r>
            <a:r>
              <a:rPr lang="en-US" dirty="0">
                <a:latin typeface="Times New Roman" panose="02020503050405090304" pitchFamily="18" charset="0"/>
                <a:cs typeface="Times New Roman" panose="02020503050405090304" pitchFamily="18" charset="0"/>
              </a:rPr>
              <a:t>for </a:t>
            </a:r>
            <a:r>
              <a:rPr lang="en-US" dirty="0">
                <a:solidFill>
                  <a:srgbClr val="0070C0"/>
                </a:solidFill>
                <a:latin typeface="Times New Roman" panose="02020503050405090304" pitchFamily="18" charset="0"/>
                <a:cs typeface="Times New Roman" panose="02020503050405090304" pitchFamily="18" charset="0"/>
              </a:rPr>
              <a:t>comparison of a laboratory’s testing to a source outside the laboratory.</a:t>
            </a:r>
          </a:p>
          <a:p>
            <a:r>
              <a:rPr lang="en-US" dirty="0">
                <a:latin typeface="Times New Roman" panose="02020503050405090304" pitchFamily="18" charset="0"/>
                <a:cs typeface="Times New Roman" panose="02020503050405090304" pitchFamily="18" charset="0"/>
              </a:rPr>
              <a:t>This comparison can be made to the performance </a:t>
            </a:r>
            <a:r>
              <a:rPr lang="en-US" dirty="0">
                <a:solidFill>
                  <a:srgbClr val="0070C0"/>
                </a:solidFill>
                <a:latin typeface="Times New Roman" panose="02020503050405090304" pitchFamily="18" charset="0"/>
                <a:cs typeface="Times New Roman" panose="02020503050405090304" pitchFamily="18" charset="0"/>
              </a:rPr>
              <a:t>of a peer group </a:t>
            </a:r>
            <a:r>
              <a:rPr lang="en-US" dirty="0">
                <a:latin typeface="Times New Roman" panose="02020503050405090304" pitchFamily="18" charset="0"/>
                <a:cs typeface="Times New Roman" panose="02020503050405090304" pitchFamily="18" charset="0"/>
              </a:rPr>
              <a:t>of </a:t>
            </a:r>
            <a:r>
              <a:rPr lang="en-US" dirty="0" smtClean="0">
                <a:latin typeface="Times New Roman" panose="02020503050405090304" pitchFamily="18" charset="0"/>
                <a:cs typeface="Times New Roman" panose="02020503050405090304" pitchFamily="18" charset="0"/>
              </a:rPr>
              <a:t>laboratories or </a:t>
            </a:r>
            <a:r>
              <a:rPr lang="en-US" dirty="0">
                <a:latin typeface="Times New Roman" panose="02020503050405090304" pitchFamily="18" charset="0"/>
                <a:cs typeface="Times New Roman" panose="02020503050405090304" pitchFamily="18" charset="0"/>
              </a:rPr>
              <a:t>to the performance of a reference laboratory.</a:t>
            </a:r>
          </a:p>
          <a:p>
            <a:r>
              <a:rPr lang="en-US" dirty="0">
                <a:latin typeface="Times New Roman" panose="02020503050405090304" pitchFamily="18" charset="0"/>
                <a:cs typeface="Times New Roman" panose="02020503050405090304" pitchFamily="18" charset="0"/>
              </a:rPr>
              <a:t>The term </a:t>
            </a:r>
            <a:r>
              <a:rPr lang="en-US" dirty="0">
                <a:solidFill>
                  <a:srgbClr val="0070C0"/>
                </a:solidFill>
                <a:latin typeface="Times New Roman" panose="02020503050405090304" pitchFamily="18" charset="0"/>
                <a:cs typeface="Times New Roman" panose="02020503050405090304" pitchFamily="18" charset="0"/>
              </a:rPr>
              <a:t>EQA is sometimes used interchangeably with proficiency </a:t>
            </a:r>
            <a:r>
              <a:rPr lang="en-US" dirty="0" smtClean="0">
                <a:latin typeface="Times New Roman" panose="02020503050405090304" pitchFamily="18" charset="0"/>
                <a:cs typeface="Times New Roman" panose="02020503050405090304" pitchFamily="18" charset="0"/>
              </a:rPr>
              <a:t>testing;however</a:t>
            </a:r>
            <a:r>
              <a:rPr lang="en-US" dirty="0">
                <a:latin typeface="Times New Roman" panose="02020503050405090304" pitchFamily="18" charset="0"/>
                <a:cs typeface="Times New Roman" panose="02020503050405090304" pitchFamily="18" charset="0"/>
              </a:rPr>
              <a:t>, EQA can also be carried out using other processes</a:t>
            </a:r>
            <a:r>
              <a:rPr lang="en-US" dirty="0" smtClean="0"/>
              <a:t>.</a:t>
            </a:r>
          </a:p>
        </p:txBody>
      </p:sp>
    </p:spTree>
    <p:extLst>
      <p:ext uri="{BB962C8B-B14F-4D97-AF65-F5344CB8AC3E}">
        <p14:creationId xmlns:p14="http://schemas.microsoft.com/office/powerpoint/2010/main" val="300968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EQA</a:t>
            </a:r>
          </a:p>
        </p:txBody>
      </p:sp>
      <p:sp>
        <p:nvSpPr>
          <p:cNvPr id="3" name="Content Placeholder 2"/>
          <p:cNvSpPr>
            <a:spLocks noGrp="1"/>
          </p:cNvSpPr>
          <p:nvPr>
            <p:ph idx="1"/>
          </p:nvPr>
        </p:nvSpPr>
        <p:spPr>
          <a:xfrm>
            <a:off x="914400" y="1836510"/>
            <a:ext cx="10515600" cy="4351338"/>
          </a:xfrm>
        </p:spPr>
        <p:txBody>
          <a:bodyPr>
            <a:normAutofit/>
          </a:bodyPr>
          <a:lstStyle/>
          <a:p>
            <a:pPr marL="0" indent="0">
              <a:buNone/>
            </a:pPr>
            <a:r>
              <a:rPr lang="en-US" dirty="0" smtClean="0">
                <a:latin typeface="Times New Roman" panose="02020503050405090304" pitchFamily="18" charset="0"/>
                <a:cs typeface="Times New Roman" panose="02020503050405090304" pitchFamily="18" charset="0"/>
              </a:rPr>
              <a:t>Several </a:t>
            </a:r>
            <a:r>
              <a:rPr lang="en-US" dirty="0">
                <a:latin typeface="Times New Roman" panose="02020503050405090304" pitchFamily="18" charset="0"/>
                <a:cs typeface="Times New Roman" panose="02020503050405090304" pitchFamily="18" charset="0"/>
              </a:rPr>
              <a:t>EQA methods or processes are commonly used. These include:</a:t>
            </a:r>
          </a:p>
          <a:p>
            <a:pPr marL="0" indent="0">
              <a:buNone/>
            </a:pPr>
            <a:r>
              <a:rPr lang="en-US" dirty="0">
                <a:latin typeface="Times New Roman" panose="02020503050405090304" pitchFamily="18" charset="0"/>
                <a:cs typeface="Times New Roman" panose="02020503050405090304" pitchFamily="18" charset="0"/>
              </a:rPr>
              <a:t>1. Proficiency </a:t>
            </a:r>
            <a:r>
              <a:rPr lang="en-US" dirty="0" smtClean="0">
                <a:latin typeface="Times New Roman" panose="02020503050405090304" pitchFamily="18" charset="0"/>
                <a:cs typeface="Times New Roman" panose="02020503050405090304" pitchFamily="18" charset="0"/>
              </a:rPr>
              <a:t>testing </a:t>
            </a:r>
            <a:r>
              <a:rPr lang="en-US" dirty="0" smtClean="0">
                <a:solidFill>
                  <a:srgbClr val="0070C0"/>
                </a:solidFill>
                <a:latin typeface="Times New Roman" panose="02020503050405090304" pitchFamily="18" charset="0"/>
                <a:cs typeface="Times New Roman" panose="02020503050405090304" pitchFamily="18" charset="0"/>
              </a:rPr>
              <a:t>external </a:t>
            </a:r>
            <a:r>
              <a:rPr lang="en-US" dirty="0">
                <a:solidFill>
                  <a:srgbClr val="0070C0"/>
                </a:solidFill>
                <a:latin typeface="Times New Roman" panose="02020503050405090304" pitchFamily="18" charset="0"/>
                <a:cs typeface="Times New Roman" panose="02020503050405090304" pitchFamily="18" charset="0"/>
              </a:rPr>
              <a:t>provider sends unknown samples </a:t>
            </a:r>
            <a:r>
              <a:rPr lang="en-US" dirty="0">
                <a:latin typeface="Times New Roman" panose="02020503050405090304" pitchFamily="18" charset="0"/>
                <a:cs typeface="Times New Roman" panose="02020503050405090304" pitchFamily="18" charset="0"/>
              </a:rPr>
              <a:t>for testing </a:t>
            </a:r>
            <a:r>
              <a:rPr lang="en-US" dirty="0" smtClean="0">
                <a:latin typeface="Times New Roman" panose="02020503050405090304" pitchFamily="18" charset="0"/>
                <a:cs typeface="Times New Roman" panose="02020503050405090304" pitchFamily="18" charset="0"/>
              </a:rPr>
              <a:t>to a </a:t>
            </a:r>
            <a:r>
              <a:rPr lang="en-US" dirty="0">
                <a:latin typeface="Times New Roman" panose="02020503050405090304" pitchFamily="18" charset="0"/>
                <a:cs typeface="Times New Roman" panose="02020503050405090304" pitchFamily="18" charset="0"/>
              </a:rPr>
              <a:t>set of laboratories, and the results </a:t>
            </a:r>
            <a:r>
              <a:rPr lang="en-US" dirty="0">
                <a:solidFill>
                  <a:srgbClr val="0070C0"/>
                </a:solidFill>
                <a:latin typeface="Times New Roman" panose="02020503050405090304" pitchFamily="18" charset="0"/>
                <a:cs typeface="Times New Roman" panose="02020503050405090304" pitchFamily="18" charset="0"/>
              </a:rPr>
              <a:t>of all laboratories are analyzed</a:t>
            </a:r>
            <a:r>
              <a:rPr lang="en-US" dirty="0" smtClean="0">
                <a:solidFill>
                  <a:srgbClr val="0070C0"/>
                </a:solidFill>
                <a:latin typeface="Times New Roman" panose="02020503050405090304" pitchFamily="18" charset="0"/>
                <a:cs typeface="Times New Roman" panose="02020503050405090304" pitchFamily="18" charset="0"/>
              </a:rPr>
              <a:t>, compared</a:t>
            </a:r>
            <a:r>
              <a:rPr lang="en-US" dirty="0">
                <a:solidFill>
                  <a:srgbClr val="0070C0"/>
                </a:solidFill>
                <a:latin typeface="Times New Roman" panose="02020503050405090304" pitchFamily="18" charset="0"/>
                <a:cs typeface="Times New Roman" panose="02020503050405090304" pitchFamily="18" charset="0"/>
              </a:rPr>
              <a:t>, and reported to the laboratories</a:t>
            </a:r>
            <a:r>
              <a:rPr lang="en-US" dirty="0">
                <a:latin typeface="Times New Roman" panose="02020503050405090304" pitchFamily="18" charset="0"/>
                <a:cs typeface="Times New Roman" panose="02020503050405090304" pitchFamily="18" charset="0"/>
              </a:rPr>
              <a:t>.</a:t>
            </a:r>
          </a:p>
          <a:p>
            <a:pPr marL="0" indent="0">
              <a:buNone/>
            </a:pPr>
            <a:r>
              <a:rPr lang="en-US" dirty="0">
                <a:latin typeface="Times New Roman" panose="02020503050405090304" pitchFamily="18" charset="0"/>
                <a:cs typeface="Times New Roman" panose="02020503050405090304" pitchFamily="18" charset="0"/>
              </a:rPr>
              <a:t>2. </a:t>
            </a:r>
            <a:r>
              <a:rPr lang="en-US" dirty="0">
                <a:solidFill>
                  <a:srgbClr val="0070C0"/>
                </a:solidFill>
                <a:latin typeface="Times New Roman" panose="02020503050405090304" pitchFamily="18" charset="0"/>
                <a:cs typeface="Times New Roman" panose="02020503050405090304" pitchFamily="18" charset="0"/>
              </a:rPr>
              <a:t>Rechecking or </a:t>
            </a:r>
            <a:r>
              <a:rPr lang="en-US" dirty="0" smtClean="0">
                <a:solidFill>
                  <a:srgbClr val="0070C0"/>
                </a:solidFill>
                <a:latin typeface="Times New Roman" panose="02020503050405090304" pitchFamily="18" charset="0"/>
                <a:cs typeface="Times New Roman" panose="02020503050405090304" pitchFamily="18" charset="0"/>
              </a:rPr>
              <a:t>retesting slides that </a:t>
            </a:r>
            <a:r>
              <a:rPr lang="en-US" dirty="0">
                <a:solidFill>
                  <a:srgbClr val="0070C0"/>
                </a:solidFill>
                <a:latin typeface="Times New Roman" panose="02020503050405090304" pitchFamily="18" charset="0"/>
                <a:cs typeface="Times New Roman" panose="02020503050405090304" pitchFamily="18" charset="0"/>
              </a:rPr>
              <a:t>have been read </a:t>
            </a:r>
            <a:r>
              <a:rPr lang="en-US" dirty="0" smtClean="0">
                <a:solidFill>
                  <a:srgbClr val="0070C0"/>
                </a:solidFill>
                <a:latin typeface="Times New Roman" panose="02020503050405090304" pitchFamily="18" charset="0"/>
                <a:cs typeface="Times New Roman" panose="02020503050405090304" pitchFamily="18" charset="0"/>
              </a:rPr>
              <a:t>are rechecked </a:t>
            </a:r>
            <a:r>
              <a:rPr lang="en-US" dirty="0">
                <a:solidFill>
                  <a:srgbClr val="0070C0"/>
                </a:solidFill>
                <a:latin typeface="Times New Roman" panose="02020503050405090304" pitchFamily="18" charset="0"/>
                <a:cs typeface="Times New Roman" panose="02020503050405090304" pitchFamily="18" charset="0"/>
              </a:rPr>
              <a:t>by a </a:t>
            </a:r>
            <a:r>
              <a:rPr lang="en-US" dirty="0" smtClean="0">
                <a:solidFill>
                  <a:srgbClr val="0070C0"/>
                </a:solidFill>
                <a:latin typeface="Times New Roman" panose="02020503050405090304" pitchFamily="18" charset="0"/>
                <a:cs typeface="Times New Roman" panose="02020503050405090304" pitchFamily="18" charset="0"/>
              </a:rPr>
              <a:t>reference laboratory</a:t>
            </a:r>
            <a:r>
              <a:rPr lang="en-US" dirty="0">
                <a:latin typeface="Times New Roman" panose="02020503050405090304" pitchFamily="18" charset="0"/>
                <a:cs typeface="Times New Roman" panose="02020503050405090304" pitchFamily="18" charset="0"/>
              </a:rPr>
              <a:t>; samples that </a:t>
            </a:r>
            <a:r>
              <a:rPr lang="en-US" dirty="0" smtClean="0">
                <a:latin typeface="Times New Roman" panose="02020503050405090304" pitchFamily="18" charset="0"/>
                <a:cs typeface="Times New Roman" panose="02020503050405090304" pitchFamily="18" charset="0"/>
              </a:rPr>
              <a:t>have been </a:t>
            </a:r>
            <a:r>
              <a:rPr lang="en-US" dirty="0">
                <a:latin typeface="Times New Roman" panose="02020503050405090304" pitchFamily="18" charset="0"/>
                <a:cs typeface="Times New Roman" panose="02020503050405090304" pitchFamily="18" charset="0"/>
              </a:rPr>
              <a:t>analyzed are retested</a:t>
            </a:r>
            <a:r>
              <a:rPr lang="en-US" dirty="0" smtClean="0">
                <a:latin typeface="Times New Roman" panose="02020503050405090304" pitchFamily="18" charset="0"/>
                <a:cs typeface="Times New Roman" panose="02020503050405090304" pitchFamily="18" charset="0"/>
              </a:rPr>
              <a:t>, allowing </a:t>
            </a:r>
            <a:r>
              <a:rPr lang="en-US" dirty="0">
                <a:latin typeface="Times New Roman" panose="02020503050405090304" pitchFamily="18" charset="0"/>
                <a:cs typeface="Times New Roman" panose="02020503050405090304" pitchFamily="18" charset="0"/>
              </a:rPr>
              <a:t>for </a:t>
            </a:r>
            <a:r>
              <a:rPr lang="en-US" dirty="0" smtClean="0">
                <a:latin typeface="Times New Roman" panose="02020503050405090304" pitchFamily="18" charset="0"/>
                <a:cs typeface="Times New Roman" panose="02020503050405090304" pitchFamily="18" charset="0"/>
              </a:rPr>
              <a:t>inter-laboratory comparison</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055637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EQA benefit</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a:xfrm>
            <a:off x="1153886" y="1690688"/>
            <a:ext cx="10515600" cy="4351338"/>
          </a:xfrm>
        </p:spPr>
        <p:txBody>
          <a:bodyPr>
            <a:normAutofit/>
          </a:bodyPr>
          <a:lstStyle/>
          <a:p>
            <a:pPr marL="0" indent="0">
              <a:buNone/>
            </a:pPr>
            <a:r>
              <a:rPr lang="en-US" dirty="0" smtClean="0">
                <a:solidFill>
                  <a:srgbClr val="0070C0"/>
                </a:solidFill>
                <a:latin typeface="Times New Roman" panose="02020503050405090304" pitchFamily="18" charset="0"/>
                <a:cs typeface="Times New Roman" panose="02020503050405090304" pitchFamily="18" charset="0"/>
              </a:rPr>
              <a:t>    Participation </a:t>
            </a:r>
            <a:r>
              <a:rPr lang="en-US" dirty="0">
                <a:solidFill>
                  <a:srgbClr val="0070C0"/>
                </a:solidFill>
                <a:latin typeface="Times New Roman" panose="02020503050405090304" pitchFamily="18" charset="0"/>
                <a:cs typeface="Times New Roman" panose="02020503050405090304" pitchFamily="18" charset="0"/>
              </a:rPr>
              <a:t>in an external quality assessment program provides valuable </a:t>
            </a:r>
            <a:r>
              <a:rPr lang="en-US" dirty="0" smtClean="0">
                <a:solidFill>
                  <a:srgbClr val="0070C0"/>
                </a:solidFill>
                <a:latin typeface="Times New Roman" panose="02020503050405090304" pitchFamily="18" charset="0"/>
                <a:cs typeface="Times New Roman" panose="02020503050405090304" pitchFamily="18" charset="0"/>
              </a:rPr>
              <a:t>data and </a:t>
            </a:r>
            <a:r>
              <a:rPr lang="en-US" dirty="0">
                <a:solidFill>
                  <a:srgbClr val="0070C0"/>
                </a:solidFill>
                <a:latin typeface="Times New Roman" panose="02020503050405090304" pitchFamily="18" charset="0"/>
                <a:cs typeface="Times New Roman" panose="02020503050405090304" pitchFamily="18" charset="0"/>
              </a:rPr>
              <a:t>information </a:t>
            </a:r>
            <a:r>
              <a:rPr lang="en-US" dirty="0" smtClean="0">
                <a:solidFill>
                  <a:srgbClr val="0070C0"/>
                </a:solidFill>
                <a:latin typeface="Times New Roman" panose="02020503050405090304" pitchFamily="18" charset="0"/>
                <a:cs typeface="Times New Roman" panose="02020503050405090304" pitchFamily="18" charset="0"/>
              </a:rPr>
              <a:t>which</a:t>
            </a:r>
            <a:r>
              <a:rPr lang="en-US" dirty="0" smtClean="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 1- Allows </a:t>
            </a:r>
            <a:r>
              <a:rPr lang="en-US" dirty="0">
                <a:solidFill>
                  <a:srgbClr val="0070C0"/>
                </a:solidFill>
                <a:latin typeface="Times New Roman" panose="02020503050405090304" pitchFamily="18" charset="0"/>
                <a:cs typeface="Times New Roman" panose="02020503050405090304" pitchFamily="18" charset="0"/>
              </a:rPr>
              <a:t>comparison of </a:t>
            </a:r>
            <a:r>
              <a:rPr lang="en-US" dirty="0" smtClean="0">
                <a:solidFill>
                  <a:srgbClr val="0070C0"/>
                </a:solidFill>
                <a:latin typeface="Times New Roman" panose="02020503050405090304" pitchFamily="18" charset="0"/>
                <a:cs typeface="Times New Roman" panose="02020503050405090304" pitchFamily="18" charset="0"/>
              </a:rPr>
              <a:t>performance </a:t>
            </a:r>
            <a:r>
              <a:rPr lang="en-US" dirty="0">
                <a:latin typeface="Times New Roman" panose="02020503050405090304" pitchFamily="18" charset="0"/>
                <a:cs typeface="Times New Roman" panose="02020503050405090304" pitchFamily="18" charset="0"/>
              </a:rPr>
              <a:t>and results among different test </a:t>
            </a:r>
            <a:r>
              <a:rPr lang="en-US" dirty="0" smtClean="0">
                <a:latin typeface="Times New Roman" panose="02020503050405090304" pitchFamily="18" charset="0"/>
                <a:cs typeface="Times New Roman" panose="02020503050405090304" pitchFamily="18" charset="0"/>
              </a:rPr>
              <a:t>sites</a:t>
            </a:r>
          </a:p>
          <a:p>
            <a:pPr marL="0" indent="0">
              <a:buNone/>
            </a:pPr>
            <a:r>
              <a:rPr lang="en-US" dirty="0" smtClean="0">
                <a:latin typeface="Times New Roman" panose="02020503050405090304" pitchFamily="18" charset="0"/>
                <a:cs typeface="Times New Roman" panose="02020503050405090304" pitchFamily="18" charset="0"/>
              </a:rPr>
              <a:t>2- </a:t>
            </a:r>
            <a:r>
              <a:rPr lang="en-US" dirty="0">
                <a:latin typeface="Times New Roman" panose="02020503050405090304" pitchFamily="18" charset="0"/>
                <a:cs typeface="Times New Roman" panose="02020503050405090304" pitchFamily="18" charset="0"/>
              </a:rPr>
              <a:t>provides </a:t>
            </a:r>
            <a:r>
              <a:rPr lang="en-US" dirty="0">
                <a:solidFill>
                  <a:srgbClr val="0070C0"/>
                </a:solidFill>
                <a:latin typeface="Times New Roman" panose="02020503050405090304" pitchFamily="18" charset="0"/>
                <a:cs typeface="Times New Roman" panose="02020503050405090304" pitchFamily="18" charset="0"/>
              </a:rPr>
              <a:t>early warning for systematic problems </a:t>
            </a:r>
            <a:r>
              <a:rPr lang="en-US" dirty="0">
                <a:latin typeface="Times New Roman" panose="02020503050405090304" pitchFamily="18" charset="0"/>
                <a:cs typeface="Times New Roman" panose="02020503050405090304" pitchFamily="18" charset="0"/>
              </a:rPr>
              <a:t>associated with kits </a:t>
            </a:r>
            <a:r>
              <a:rPr lang="en-US" dirty="0" smtClean="0">
                <a:latin typeface="Times New Roman" panose="02020503050405090304" pitchFamily="18" charset="0"/>
                <a:cs typeface="Times New Roman" panose="02020503050405090304" pitchFamily="18" charset="0"/>
              </a:rPr>
              <a:t>or operations.</a:t>
            </a:r>
            <a:endParaRPr lang="en-US" dirty="0">
              <a:latin typeface="Times New Roman" panose="02020503050405090304" pitchFamily="18" charset="0"/>
              <a:cs typeface="Times New Roman" panose="02020503050405090304" pitchFamily="18" charset="0"/>
            </a:endParaRPr>
          </a:p>
          <a:p>
            <a:pPr marL="0" indent="0">
              <a:buNone/>
            </a:pPr>
            <a:r>
              <a:rPr lang="en-US" dirty="0" smtClean="0">
                <a:latin typeface="Times New Roman" panose="02020503050405090304" pitchFamily="18" charset="0"/>
                <a:cs typeface="Times New Roman" panose="02020503050405090304" pitchFamily="18" charset="0"/>
              </a:rPr>
              <a:t> 3-provides </a:t>
            </a:r>
            <a:r>
              <a:rPr lang="en-US" dirty="0">
                <a:solidFill>
                  <a:srgbClr val="0070C0"/>
                </a:solidFill>
                <a:latin typeface="Times New Roman" panose="02020503050405090304" pitchFamily="18" charset="0"/>
                <a:cs typeface="Times New Roman" panose="02020503050405090304" pitchFamily="18" charset="0"/>
              </a:rPr>
              <a:t>objective evidence </a:t>
            </a:r>
            <a:r>
              <a:rPr lang="en-US" dirty="0">
                <a:latin typeface="Times New Roman" panose="02020503050405090304" pitchFamily="18" charset="0"/>
                <a:cs typeface="Times New Roman" panose="02020503050405090304" pitchFamily="18" charset="0"/>
              </a:rPr>
              <a:t>of testing quality</a:t>
            </a:r>
            <a:r>
              <a:rPr lang="en-US" dirty="0" smtClean="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 </a:t>
            </a:r>
            <a:r>
              <a:rPr lang="en-US" dirty="0" smtClean="0">
                <a:solidFill>
                  <a:srgbClr val="0070C0"/>
                </a:solidFill>
                <a:latin typeface="Times New Roman" panose="02020503050405090304" pitchFamily="18" charset="0"/>
                <a:cs typeface="Times New Roman" panose="02020503050405090304" pitchFamily="18" charset="0"/>
              </a:rPr>
              <a:t>4-Indicates </a:t>
            </a:r>
            <a:r>
              <a:rPr lang="en-US" dirty="0">
                <a:solidFill>
                  <a:srgbClr val="0070C0"/>
                </a:solidFill>
                <a:latin typeface="Times New Roman" panose="02020503050405090304" pitchFamily="18" charset="0"/>
                <a:cs typeface="Times New Roman" panose="02020503050405090304" pitchFamily="18" charset="0"/>
              </a:rPr>
              <a:t>areas that need improvement</a:t>
            </a:r>
            <a:r>
              <a:rPr lang="en-US" dirty="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 5- </a:t>
            </a:r>
            <a:r>
              <a:rPr lang="en-US" dirty="0" smtClean="0">
                <a:solidFill>
                  <a:srgbClr val="0070C0"/>
                </a:solidFill>
                <a:latin typeface="Times New Roman" panose="02020503050405090304" pitchFamily="18" charset="0"/>
                <a:cs typeface="Times New Roman" panose="02020503050405090304" pitchFamily="18" charset="0"/>
              </a:rPr>
              <a:t>Identifies </a:t>
            </a:r>
            <a:r>
              <a:rPr lang="en-US" dirty="0">
                <a:solidFill>
                  <a:srgbClr val="0070C0"/>
                </a:solidFill>
                <a:latin typeface="Times New Roman" panose="02020503050405090304" pitchFamily="18" charset="0"/>
                <a:cs typeface="Times New Roman" panose="02020503050405090304" pitchFamily="18" charset="0"/>
              </a:rPr>
              <a:t>training needs</a:t>
            </a:r>
            <a:r>
              <a:rPr lang="en-US" dirty="0">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2896049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EQA benefit</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503050405090304" pitchFamily="18" charset="0"/>
                <a:cs typeface="Times New Roman" panose="02020503050405090304" pitchFamily="18" charset="0"/>
              </a:rPr>
              <a:t>EQA helps to assure customers, </a:t>
            </a:r>
            <a:r>
              <a:rPr lang="en-US" dirty="0">
                <a:solidFill>
                  <a:srgbClr val="0070C0"/>
                </a:solidFill>
                <a:latin typeface="Times New Roman" panose="02020503050405090304" pitchFamily="18" charset="0"/>
                <a:cs typeface="Times New Roman" panose="02020503050405090304" pitchFamily="18" charset="0"/>
              </a:rPr>
              <a:t>such as physicians, patients, and </a:t>
            </a:r>
            <a:r>
              <a:rPr lang="en-US" dirty="0" smtClean="0">
                <a:solidFill>
                  <a:srgbClr val="0070C0"/>
                </a:solidFill>
                <a:latin typeface="Times New Roman" panose="02020503050405090304" pitchFamily="18" charset="0"/>
                <a:cs typeface="Times New Roman" panose="02020503050405090304" pitchFamily="18" charset="0"/>
              </a:rPr>
              <a:t>health authorities</a:t>
            </a:r>
            <a:r>
              <a:rPr lang="en-US" dirty="0">
                <a:solidFill>
                  <a:srgbClr val="0070C0"/>
                </a:solidFill>
                <a:latin typeface="Times New Roman" panose="02020503050405090304" pitchFamily="18" charset="0"/>
                <a:cs typeface="Times New Roman" panose="02020503050405090304" pitchFamily="18" charset="0"/>
              </a:rPr>
              <a:t>,</a:t>
            </a:r>
            <a:r>
              <a:rPr lang="en-US" dirty="0">
                <a:latin typeface="Times New Roman" panose="02020503050405090304" pitchFamily="18" charset="0"/>
                <a:cs typeface="Times New Roman" panose="02020503050405090304" pitchFamily="18" charset="0"/>
              </a:rPr>
              <a:t> that the laboratory </a:t>
            </a:r>
            <a:r>
              <a:rPr lang="en-US" dirty="0">
                <a:solidFill>
                  <a:srgbClr val="0070C0"/>
                </a:solidFill>
                <a:latin typeface="Times New Roman" panose="02020503050405090304" pitchFamily="18" charset="0"/>
                <a:cs typeface="Times New Roman" panose="02020503050405090304" pitchFamily="18" charset="0"/>
              </a:rPr>
              <a:t>can produce reliable results</a:t>
            </a:r>
            <a:r>
              <a:rPr lang="en-US" dirty="0" smtClean="0">
                <a:latin typeface="Times New Roman" panose="02020503050405090304" pitchFamily="18" charset="0"/>
                <a:cs typeface="Times New Roman" panose="02020503050405090304" pitchFamily="18" charset="0"/>
              </a:rPr>
              <a:t>. Individual </a:t>
            </a:r>
            <a:r>
              <a:rPr lang="en-US" dirty="0">
                <a:latin typeface="Times New Roman" panose="02020503050405090304" pitchFamily="18" charset="0"/>
                <a:cs typeface="Times New Roman" panose="02020503050405090304" pitchFamily="18" charset="0"/>
              </a:rPr>
              <a:t>laboratories can use EQA </a:t>
            </a:r>
            <a:r>
              <a:rPr lang="en-US" dirty="0">
                <a:solidFill>
                  <a:srgbClr val="0070C0"/>
                </a:solidFill>
                <a:latin typeface="Times New Roman" panose="02020503050405090304" pitchFamily="18" charset="0"/>
                <a:cs typeface="Times New Roman" panose="02020503050405090304" pitchFamily="18" charset="0"/>
              </a:rPr>
              <a:t>to identify problems in laboratory practices</a:t>
            </a:r>
            <a:r>
              <a:rPr lang="en-US" dirty="0" smtClean="0">
                <a:latin typeface="Times New Roman" panose="02020503050405090304" pitchFamily="18" charset="0"/>
                <a:cs typeface="Times New Roman" panose="02020503050405090304" pitchFamily="18" charset="0"/>
              </a:rPr>
              <a:t>, allowing for appropriate corrective action. EQA </a:t>
            </a:r>
            <a:r>
              <a:rPr lang="en-US" dirty="0" err="1" smtClean="0">
                <a:latin typeface="Times New Roman" panose="02020503050405090304" pitchFamily="18" charset="0"/>
                <a:cs typeface="Times New Roman" panose="02020503050405090304" pitchFamily="18" charset="0"/>
              </a:rPr>
              <a:t>articipation</a:t>
            </a:r>
            <a:r>
              <a:rPr lang="en-US" dirty="0" smtClean="0">
                <a:latin typeface="Times New Roman" panose="02020503050405090304" pitchFamily="18" charset="0"/>
                <a:cs typeface="Times New Roman" panose="02020503050405090304" pitchFamily="18" charset="0"/>
              </a:rPr>
              <a:t> will help to evaluate </a:t>
            </a:r>
            <a:r>
              <a:rPr lang="en-US" dirty="0">
                <a:latin typeface="Times New Roman" panose="02020503050405090304" pitchFamily="18" charset="0"/>
                <a:cs typeface="Times New Roman" panose="02020503050405090304" pitchFamily="18" charset="0"/>
              </a:rPr>
              <a:t>reliability of methods, materials, and equipment, and to evaluate </a:t>
            </a:r>
            <a:r>
              <a:rPr lang="en-US" dirty="0" smtClean="0">
                <a:latin typeface="Times New Roman" panose="02020503050405090304" pitchFamily="18" charset="0"/>
                <a:cs typeface="Times New Roman" panose="02020503050405090304" pitchFamily="18" charset="0"/>
              </a:rPr>
              <a:t>and monitor </a:t>
            </a:r>
            <a:r>
              <a:rPr lang="en-US" dirty="0">
                <a:latin typeface="Times New Roman" panose="02020503050405090304" pitchFamily="18" charset="0"/>
                <a:cs typeface="Times New Roman" panose="02020503050405090304" pitchFamily="18" charset="0"/>
              </a:rPr>
              <a:t>training </a:t>
            </a:r>
            <a:r>
              <a:rPr lang="en-US" dirty="0" err="1" smtClean="0">
                <a:latin typeface="Times New Roman" panose="02020503050405090304" pitchFamily="18" charset="0"/>
                <a:cs typeface="Times New Roman" panose="02020503050405090304" pitchFamily="18" charset="0"/>
              </a:rPr>
              <a:t>impact.For</a:t>
            </a: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laboratories </a:t>
            </a:r>
            <a:r>
              <a:rPr lang="en-US" dirty="0" smtClean="0">
                <a:latin typeface="Times New Roman" panose="02020503050405090304" pitchFamily="18" charset="0"/>
                <a:cs typeface="Times New Roman" panose="02020503050405090304" pitchFamily="18" charset="0"/>
              </a:rPr>
              <a:t>performing </a:t>
            </a:r>
            <a:r>
              <a:rPr lang="en-US" dirty="0">
                <a:latin typeface="Times New Roman" panose="02020503050405090304" pitchFamily="18" charset="0"/>
                <a:cs typeface="Times New Roman" panose="02020503050405090304" pitchFamily="18" charset="0"/>
              </a:rPr>
              <a:t>public health-related testing, EQA can help to </a:t>
            </a:r>
            <a:r>
              <a:rPr lang="en-US" dirty="0" smtClean="0">
                <a:latin typeface="Times New Roman" panose="02020503050405090304" pitchFamily="18" charset="0"/>
                <a:cs typeface="Times New Roman" panose="02020503050405090304" pitchFamily="18" charset="0"/>
              </a:rPr>
              <a:t>assure that </a:t>
            </a:r>
            <a:r>
              <a:rPr lang="en-US" dirty="0">
                <a:latin typeface="Times New Roman" panose="02020503050405090304" pitchFamily="18" charset="0"/>
                <a:cs typeface="Times New Roman" panose="02020503050405090304" pitchFamily="18" charset="0"/>
              </a:rPr>
              <a:t>results from different laboratories during surveillance activities are comparable</a:t>
            </a:r>
          </a:p>
        </p:txBody>
      </p:sp>
    </p:spTree>
    <p:extLst>
      <p:ext uri="{BB962C8B-B14F-4D97-AF65-F5344CB8AC3E}">
        <p14:creationId xmlns:p14="http://schemas.microsoft.com/office/powerpoint/2010/main" val="2279122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EQA benefit</a:t>
            </a:r>
            <a:endParaRPr lang="en-US" dirty="0"/>
          </a:p>
        </p:txBody>
      </p:sp>
      <p:sp>
        <p:nvSpPr>
          <p:cNvPr id="3" name="Content Placeholder 2"/>
          <p:cNvSpPr>
            <a:spLocks noGrp="1"/>
          </p:cNvSpPr>
          <p:nvPr>
            <p:ph idx="1"/>
          </p:nvPr>
        </p:nvSpPr>
        <p:spPr/>
        <p:txBody>
          <a:bodyPr/>
          <a:lstStyle/>
          <a:p>
            <a:r>
              <a:rPr lang="en-US" dirty="0"/>
              <a:t>EQA participation </a:t>
            </a:r>
            <a:r>
              <a:rPr lang="en-US" dirty="0">
                <a:solidFill>
                  <a:srgbClr val="0070C0"/>
                </a:solidFill>
              </a:rPr>
              <a:t>is usually required for accreditation</a:t>
            </a:r>
            <a:r>
              <a:rPr lang="en-US" dirty="0"/>
              <a:t>. Also, EQA </a:t>
            </a:r>
            <a:r>
              <a:rPr lang="en-US" dirty="0" smtClean="0"/>
              <a:t>participation creates </a:t>
            </a:r>
            <a:r>
              <a:rPr lang="en-US" dirty="0"/>
              <a:t>a </a:t>
            </a:r>
            <a:r>
              <a:rPr lang="en-US" dirty="0">
                <a:solidFill>
                  <a:srgbClr val="0070C0"/>
                </a:solidFill>
              </a:rPr>
              <a:t>network for communication, and can be a good tool for </a:t>
            </a:r>
            <a:r>
              <a:rPr lang="en-US" dirty="0" smtClean="0">
                <a:solidFill>
                  <a:srgbClr val="0070C0"/>
                </a:solidFill>
              </a:rPr>
              <a:t>enhancing notational</a:t>
            </a:r>
          </a:p>
          <a:p>
            <a:r>
              <a:rPr lang="en-US" dirty="0" smtClean="0"/>
              <a:t> </a:t>
            </a:r>
            <a:r>
              <a:rPr lang="en-US" dirty="0"/>
              <a:t>laboratory network. Samples received for </a:t>
            </a:r>
            <a:r>
              <a:rPr lang="en-US" dirty="0">
                <a:solidFill>
                  <a:srgbClr val="0070C0"/>
                </a:solidFill>
              </a:rPr>
              <a:t>EQA testing, as well as </a:t>
            </a:r>
            <a:r>
              <a:rPr lang="en-US" dirty="0" smtClean="0">
                <a:solidFill>
                  <a:srgbClr val="0070C0"/>
                </a:solidFill>
              </a:rPr>
              <a:t>the information </a:t>
            </a:r>
            <a:r>
              <a:rPr lang="en-US" dirty="0">
                <a:solidFill>
                  <a:srgbClr val="0070C0"/>
                </a:solidFill>
              </a:rPr>
              <a:t>shared by the EQA provider, are useful for conducting </a:t>
            </a:r>
            <a:r>
              <a:rPr lang="en-US" dirty="0" smtClean="0">
                <a:solidFill>
                  <a:srgbClr val="0070C0"/>
                </a:solidFill>
              </a:rPr>
              <a:t>continuing education </a:t>
            </a:r>
            <a:r>
              <a:rPr lang="en-US" dirty="0">
                <a:solidFill>
                  <a:srgbClr val="0070C0"/>
                </a:solidFill>
              </a:rPr>
              <a:t>activities.</a:t>
            </a:r>
          </a:p>
        </p:txBody>
      </p:sp>
    </p:spTree>
    <p:extLst>
      <p:ext uri="{BB962C8B-B14F-4D97-AF65-F5344CB8AC3E}">
        <p14:creationId xmlns:p14="http://schemas.microsoft.com/office/powerpoint/2010/main" val="3544690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503050405090304" pitchFamily="18" charset="0"/>
                <a:cs typeface="Times New Roman" panose="02020503050405090304" pitchFamily="18" charset="0"/>
              </a:rPr>
              <a:t>Principal characteristics of </a:t>
            </a:r>
            <a:r>
              <a:rPr lang="en-US" dirty="0">
                <a:latin typeface="Times New Roman" panose="02020503050405090304" pitchFamily="18" charset="0"/>
                <a:cs typeface="Times New Roman" panose="02020503050405090304" pitchFamily="18" charset="0"/>
              </a:rPr>
              <a:t>an </a:t>
            </a:r>
            <a:r>
              <a:rPr lang="en-US" dirty="0" smtClean="0">
                <a:latin typeface="Times New Roman" panose="02020503050405090304" pitchFamily="18" charset="0"/>
                <a:cs typeface="Times New Roman" panose="02020503050405090304" pitchFamily="18" charset="0"/>
              </a:rPr>
              <a:t>EQA scheme</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503050405090304" pitchFamily="18" charset="0"/>
                <a:cs typeface="Times New Roman" panose="02020503050405090304" pitchFamily="18" charset="0"/>
              </a:rPr>
              <a:t>  </a:t>
            </a:r>
            <a:r>
              <a:rPr lang="en-US" dirty="0" smtClean="0">
                <a:solidFill>
                  <a:srgbClr val="0070C0"/>
                </a:solidFill>
                <a:latin typeface="Times New Roman" panose="02020503050405090304" pitchFamily="18" charset="0"/>
                <a:cs typeface="Times New Roman" panose="02020503050405090304" pitchFamily="18" charset="0"/>
              </a:rPr>
              <a:t>EQA </a:t>
            </a:r>
            <a:r>
              <a:rPr lang="en-US" dirty="0">
                <a:solidFill>
                  <a:srgbClr val="0070C0"/>
                </a:solidFill>
                <a:latin typeface="Times New Roman" panose="02020503050405090304" pitchFamily="18" charset="0"/>
                <a:cs typeface="Times New Roman" panose="02020503050405090304" pitchFamily="18" charset="0"/>
              </a:rPr>
              <a:t>programs vary but principal characteristics include the following</a:t>
            </a:r>
            <a:r>
              <a:rPr lang="en-US" dirty="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 1-EQA </a:t>
            </a:r>
            <a:r>
              <a:rPr lang="en-US" dirty="0">
                <a:latin typeface="Times New Roman" panose="02020503050405090304" pitchFamily="18" charset="0"/>
                <a:cs typeface="Times New Roman" panose="02020503050405090304" pitchFamily="18" charset="0"/>
              </a:rPr>
              <a:t>programs can </a:t>
            </a:r>
            <a:r>
              <a:rPr lang="en-US" dirty="0">
                <a:solidFill>
                  <a:srgbClr val="FF0000"/>
                </a:solidFill>
                <a:latin typeface="Times New Roman" panose="02020503050405090304" pitchFamily="18" charset="0"/>
                <a:cs typeface="Times New Roman" panose="02020503050405090304" pitchFamily="18" charset="0"/>
              </a:rPr>
              <a:t>either be free-of-charge or require a fee</a:t>
            </a:r>
            <a:r>
              <a:rPr lang="en-US" dirty="0">
                <a:latin typeface="Times New Roman" panose="02020503050405090304" pitchFamily="18" charset="0"/>
                <a:cs typeface="Times New Roman" panose="02020503050405090304" pitchFamily="18" charset="0"/>
              </a:rPr>
              <a:t>. Free </a:t>
            </a:r>
            <a:r>
              <a:rPr lang="en-US" dirty="0" smtClean="0">
                <a:latin typeface="Times New Roman" panose="02020503050405090304" pitchFamily="18" charset="0"/>
                <a:cs typeface="Times New Roman" panose="02020503050405090304" pitchFamily="18" charset="0"/>
              </a:rPr>
              <a:t>EQA programs </a:t>
            </a:r>
            <a:r>
              <a:rPr lang="en-US" dirty="0">
                <a:latin typeface="Times New Roman" panose="02020503050405090304" pitchFamily="18" charset="0"/>
                <a:cs typeface="Times New Roman" panose="02020503050405090304" pitchFamily="18" charset="0"/>
              </a:rPr>
              <a:t>include those offered by </a:t>
            </a:r>
            <a:r>
              <a:rPr lang="en-US" dirty="0">
                <a:solidFill>
                  <a:srgbClr val="FF0000"/>
                </a:solidFill>
                <a:latin typeface="Times New Roman" panose="02020503050405090304" pitchFamily="18" charset="0"/>
                <a:cs typeface="Times New Roman" panose="02020503050405090304" pitchFamily="18" charset="0"/>
              </a:rPr>
              <a:t>a manufacturer to </a:t>
            </a:r>
            <a:r>
              <a:rPr lang="en-US" dirty="0">
                <a:latin typeface="Times New Roman" panose="02020503050405090304" pitchFamily="18" charset="0"/>
                <a:cs typeface="Times New Roman" panose="02020503050405090304" pitchFamily="18" charset="0"/>
              </a:rPr>
              <a:t>ensure equipment </a:t>
            </a:r>
            <a:r>
              <a:rPr lang="en-US" dirty="0" smtClean="0">
                <a:latin typeface="Times New Roman" panose="02020503050405090304" pitchFamily="18" charset="0"/>
                <a:cs typeface="Times New Roman" panose="02020503050405090304" pitchFamily="18" charset="0"/>
              </a:rPr>
              <a:t>is working </a:t>
            </a:r>
            <a:r>
              <a:rPr lang="en-US" dirty="0">
                <a:latin typeface="Times New Roman" panose="02020503050405090304" pitchFamily="18" charset="0"/>
                <a:cs typeface="Times New Roman" panose="02020503050405090304" pitchFamily="18" charset="0"/>
              </a:rPr>
              <a:t>correctly and those organized by a regional or national program </a:t>
            </a:r>
            <a:r>
              <a:rPr lang="en-US" dirty="0" smtClean="0">
                <a:latin typeface="Times New Roman" panose="02020503050405090304" pitchFamily="18" charset="0"/>
                <a:cs typeface="Times New Roman" panose="02020503050405090304" pitchFamily="18" charset="0"/>
              </a:rPr>
              <a:t>for quality improvement</a:t>
            </a:r>
            <a:endParaRPr lang="en-US"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219459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5528" y="476878"/>
            <a:ext cx="4821594" cy="697251"/>
          </a:xfrm>
          <a:prstGeom prst="rect">
            <a:avLst/>
          </a:prstGeom>
        </p:spPr>
        <p:txBody>
          <a:bodyPr vert="horz" wrap="square" lIns="0" tIns="12087" rIns="0" bIns="0" rtlCol="0" anchor="ctr">
            <a:spAutoFit/>
          </a:bodyPr>
          <a:lstStyle/>
          <a:p>
            <a:pPr marL="12724">
              <a:lnSpc>
                <a:spcPct val="100000"/>
              </a:lnSpc>
              <a:spcBef>
                <a:spcPts val="95"/>
              </a:spcBef>
            </a:pPr>
            <a:r>
              <a:rPr sz="4408" spc="-5" dirty="0">
                <a:latin typeface="Arial MT"/>
                <a:cs typeface="Arial MT"/>
              </a:rPr>
              <a:t>Quality</a:t>
            </a:r>
            <a:r>
              <a:rPr sz="4408" spc="-15" dirty="0">
                <a:latin typeface="Arial MT"/>
                <a:cs typeface="Arial MT"/>
              </a:rPr>
              <a:t> </a:t>
            </a:r>
            <a:r>
              <a:rPr sz="4408" spc="-5" dirty="0" smtClean="0">
                <a:latin typeface="Arial MT"/>
                <a:cs typeface="Arial MT"/>
              </a:rPr>
              <a:t>Control</a:t>
            </a:r>
            <a:endParaRPr sz="4408" dirty="0">
              <a:latin typeface="Arial MT"/>
              <a:cs typeface="Arial MT"/>
            </a:endParaRPr>
          </a:p>
        </p:txBody>
      </p:sp>
      <p:sp>
        <p:nvSpPr>
          <p:cNvPr id="3" name="object 3"/>
          <p:cNvSpPr txBox="1"/>
          <p:nvPr/>
        </p:nvSpPr>
        <p:spPr>
          <a:xfrm>
            <a:off x="2206031" y="2037297"/>
            <a:ext cx="8029203" cy="3901624"/>
          </a:xfrm>
          <a:prstGeom prst="rect">
            <a:avLst/>
          </a:prstGeom>
        </p:spPr>
        <p:txBody>
          <a:bodyPr vert="horz" wrap="square" lIns="0" tIns="12087" rIns="0" bIns="0" rtlCol="0">
            <a:spAutoFit/>
          </a:bodyPr>
          <a:lstStyle/>
          <a:p>
            <a:pPr marL="355639" marR="5090" indent="-343552" algn="just">
              <a:spcBef>
                <a:spcPts val="95"/>
              </a:spcBef>
              <a:buChar char="•"/>
              <a:tabLst>
                <a:tab pos="356912" algn="l"/>
              </a:tabLst>
            </a:pPr>
            <a:r>
              <a:rPr sz="3206" spc="-10" dirty="0">
                <a:latin typeface="Arial MT"/>
                <a:cs typeface="Arial MT"/>
              </a:rPr>
              <a:t>Continual monitoring </a:t>
            </a:r>
            <a:r>
              <a:rPr sz="3206" spc="-5" dirty="0">
                <a:latin typeface="Arial MT"/>
                <a:cs typeface="Arial MT"/>
              </a:rPr>
              <a:t>of </a:t>
            </a:r>
            <a:r>
              <a:rPr sz="3206" spc="-10" dirty="0">
                <a:latin typeface="Arial MT"/>
                <a:cs typeface="Arial MT"/>
              </a:rPr>
              <a:t>working practices, </a:t>
            </a:r>
            <a:r>
              <a:rPr sz="3206" spc="-5" dirty="0">
                <a:latin typeface="Arial MT"/>
                <a:cs typeface="Arial MT"/>
              </a:rPr>
              <a:t> </a:t>
            </a:r>
            <a:r>
              <a:rPr sz="3206" spc="-10" dirty="0">
                <a:solidFill>
                  <a:srgbClr val="0070C0"/>
                </a:solidFill>
                <a:latin typeface="Arial MT"/>
                <a:cs typeface="Arial MT"/>
              </a:rPr>
              <a:t>equipment </a:t>
            </a:r>
            <a:r>
              <a:rPr sz="3206" spc="-5" dirty="0">
                <a:solidFill>
                  <a:srgbClr val="0070C0"/>
                </a:solidFill>
                <a:latin typeface="Arial MT"/>
                <a:cs typeface="Arial MT"/>
              </a:rPr>
              <a:t>&amp; </a:t>
            </a:r>
            <a:r>
              <a:rPr sz="3206" spc="-10" dirty="0">
                <a:solidFill>
                  <a:srgbClr val="0070C0"/>
                </a:solidFill>
                <a:latin typeface="Arial MT"/>
                <a:cs typeface="Arial MT"/>
              </a:rPr>
              <a:t>reagents </a:t>
            </a:r>
            <a:r>
              <a:rPr sz="3206" spc="-5" dirty="0">
                <a:solidFill>
                  <a:srgbClr val="0070C0"/>
                </a:solidFill>
                <a:latin typeface="Arial MT"/>
                <a:cs typeface="Arial MT"/>
              </a:rPr>
              <a:t>so as to </a:t>
            </a:r>
            <a:r>
              <a:rPr sz="3206" spc="-10" dirty="0">
                <a:solidFill>
                  <a:srgbClr val="0070C0"/>
                </a:solidFill>
                <a:latin typeface="Arial MT"/>
                <a:cs typeface="Arial MT"/>
              </a:rPr>
              <a:t>detecting </a:t>
            </a:r>
            <a:r>
              <a:rPr sz="3206" spc="-5" dirty="0">
                <a:solidFill>
                  <a:srgbClr val="0070C0"/>
                </a:solidFill>
                <a:latin typeface="Arial MT"/>
                <a:cs typeface="Arial MT"/>
              </a:rPr>
              <a:t>&amp; </a:t>
            </a:r>
            <a:r>
              <a:rPr sz="3206" spc="-877" dirty="0">
                <a:solidFill>
                  <a:srgbClr val="0070C0"/>
                </a:solidFill>
                <a:latin typeface="Arial MT"/>
                <a:cs typeface="Arial MT"/>
              </a:rPr>
              <a:t> </a:t>
            </a:r>
            <a:r>
              <a:rPr sz="3206" spc="-10" dirty="0">
                <a:solidFill>
                  <a:srgbClr val="0070C0"/>
                </a:solidFill>
                <a:latin typeface="Arial MT"/>
                <a:cs typeface="Arial MT"/>
              </a:rPr>
              <a:t>correcting defects</a:t>
            </a:r>
            <a:endParaRPr sz="3206" dirty="0">
              <a:solidFill>
                <a:srgbClr val="0070C0"/>
              </a:solidFill>
              <a:latin typeface="Arial MT"/>
              <a:cs typeface="Arial MT"/>
            </a:endParaRPr>
          </a:p>
          <a:p>
            <a:pPr>
              <a:spcBef>
                <a:spcPts val="5"/>
              </a:spcBef>
              <a:buFont typeface="Arial MT"/>
              <a:buChar char="•"/>
            </a:pPr>
            <a:endParaRPr sz="4659" dirty="0">
              <a:latin typeface="Arial MT"/>
              <a:cs typeface="Arial MT"/>
            </a:endParaRPr>
          </a:p>
          <a:p>
            <a:pPr marL="12724">
              <a:tabLst>
                <a:tab pos="355639" algn="l"/>
              </a:tabLst>
            </a:pPr>
            <a:r>
              <a:rPr sz="3206" spc="-5" dirty="0">
                <a:latin typeface="Arial MT"/>
                <a:cs typeface="Arial MT"/>
              </a:rPr>
              <a:t>•	=&gt;</a:t>
            </a:r>
            <a:r>
              <a:rPr sz="3206" spc="10" dirty="0">
                <a:latin typeface="Arial MT"/>
                <a:cs typeface="Arial MT"/>
              </a:rPr>
              <a:t> </a:t>
            </a:r>
            <a:r>
              <a:rPr sz="3206" spc="-5" dirty="0">
                <a:latin typeface="Arial MT"/>
                <a:cs typeface="Arial MT"/>
              </a:rPr>
              <a:t>Maintains</a:t>
            </a:r>
            <a:r>
              <a:rPr sz="3206" dirty="0">
                <a:latin typeface="Arial MT"/>
                <a:cs typeface="Arial MT"/>
              </a:rPr>
              <a:t> </a:t>
            </a:r>
            <a:r>
              <a:rPr sz="3206" b="1" spc="-5" dirty="0">
                <a:latin typeface="Arial"/>
                <a:cs typeface="Arial"/>
              </a:rPr>
              <a:t>reliable</a:t>
            </a:r>
            <a:r>
              <a:rPr sz="3206" b="1" dirty="0">
                <a:latin typeface="Arial"/>
                <a:cs typeface="Arial"/>
              </a:rPr>
              <a:t> / </a:t>
            </a:r>
            <a:r>
              <a:rPr sz="3206" b="1" spc="-5" dirty="0">
                <a:latin typeface="Arial"/>
                <a:cs typeface="Arial"/>
              </a:rPr>
              <a:t>timely</a:t>
            </a:r>
            <a:r>
              <a:rPr sz="3206" b="1" dirty="0">
                <a:latin typeface="Arial"/>
                <a:cs typeface="Arial"/>
              </a:rPr>
              <a:t> </a:t>
            </a:r>
            <a:r>
              <a:rPr sz="3206" spc="-10" dirty="0">
                <a:latin typeface="Arial MT"/>
                <a:cs typeface="Arial MT"/>
              </a:rPr>
              <a:t>analytical</a:t>
            </a:r>
            <a:endParaRPr sz="3206" dirty="0">
              <a:latin typeface="Arial MT"/>
              <a:cs typeface="Arial MT"/>
            </a:endParaRPr>
          </a:p>
          <a:p>
            <a:pPr marL="1033836" indent="-1021748">
              <a:spcBef>
                <a:spcPts val="766"/>
              </a:spcBef>
              <a:buChar char="•"/>
              <a:tabLst>
                <a:tab pos="1033836" algn="l"/>
                <a:tab pos="1034472" algn="l"/>
              </a:tabLst>
            </a:pPr>
            <a:r>
              <a:rPr sz="3206" spc="-10" dirty="0">
                <a:latin typeface="Arial MT"/>
                <a:cs typeface="Arial MT"/>
              </a:rPr>
              <a:t>performance</a:t>
            </a:r>
            <a:r>
              <a:rPr sz="3206" spc="-5" dirty="0">
                <a:latin typeface="Arial MT"/>
                <a:cs typeface="Arial MT"/>
              </a:rPr>
              <a:t> </a:t>
            </a:r>
            <a:r>
              <a:rPr sz="3206" spc="-10" dirty="0">
                <a:latin typeface="Arial MT"/>
                <a:cs typeface="Arial MT"/>
              </a:rPr>
              <a:t>(result</a:t>
            </a:r>
            <a:r>
              <a:rPr sz="3206" spc="-5" dirty="0">
                <a:latin typeface="Arial MT"/>
                <a:cs typeface="Arial MT"/>
              </a:rPr>
              <a:t> </a:t>
            </a:r>
            <a:r>
              <a:rPr sz="3206" dirty="0">
                <a:latin typeface="Arial MT"/>
                <a:cs typeface="Arial MT"/>
              </a:rPr>
              <a:t>/ </a:t>
            </a:r>
            <a:r>
              <a:rPr sz="3206" spc="-10" dirty="0">
                <a:latin typeface="Arial MT"/>
                <a:cs typeface="Arial MT"/>
              </a:rPr>
              <a:t>outcome)</a:t>
            </a:r>
            <a:endParaRPr sz="3206" dirty="0">
              <a:latin typeface="Arial MT"/>
              <a:cs typeface="Arial MT"/>
            </a:endParaRPr>
          </a:p>
          <a:p>
            <a:pPr marL="12724">
              <a:spcBef>
                <a:spcPts val="761"/>
              </a:spcBef>
              <a:tabLst>
                <a:tab pos="356276" algn="l"/>
              </a:tabLst>
            </a:pPr>
            <a:r>
              <a:rPr sz="3206" spc="-5" dirty="0">
                <a:latin typeface="Arial MT"/>
                <a:cs typeface="Arial MT"/>
              </a:rPr>
              <a:t>•	=&gt;</a:t>
            </a:r>
            <a:r>
              <a:rPr sz="3206" dirty="0">
                <a:latin typeface="Arial MT"/>
                <a:cs typeface="Arial MT"/>
              </a:rPr>
              <a:t> </a:t>
            </a:r>
            <a:r>
              <a:rPr sz="3206" spc="-10" dirty="0">
                <a:latin typeface="Arial MT"/>
                <a:cs typeface="Arial MT"/>
              </a:rPr>
              <a:t>More</a:t>
            </a:r>
            <a:r>
              <a:rPr sz="3206" spc="5" dirty="0">
                <a:latin typeface="Arial MT"/>
                <a:cs typeface="Arial MT"/>
              </a:rPr>
              <a:t> </a:t>
            </a:r>
            <a:r>
              <a:rPr sz="3206" spc="-10" dirty="0">
                <a:latin typeface="Arial MT"/>
                <a:cs typeface="Arial MT"/>
              </a:rPr>
              <a:t>patient-care-oriented</a:t>
            </a:r>
            <a:r>
              <a:rPr sz="3206" spc="5" dirty="0">
                <a:latin typeface="Arial MT"/>
                <a:cs typeface="Arial MT"/>
              </a:rPr>
              <a:t> </a:t>
            </a:r>
            <a:r>
              <a:rPr sz="3206" spc="-10" dirty="0">
                <a:latin typeface="Arial MT"/>
                <a:cs typeface="Arial MT"/>
              </a:rPr>
              <a:t>approach</a:t>
            </a:r>
            <a:endParaRPr sz="3206" dirty="0">
              <a:latin typeface="Arial MT"/>
              <a:cs typeface="Arial MT"/>
            </a:endParaRPr>
          </a:p>
        </p:txBody>
      </p:sp>
    </p:spTree>
    <p:extLst>
      <p:ext uri="{BB962C8B-B14F-4D97-AF65-F5344CB8AC3E}">
        <p14:creationId xmlns:p14="http://schemas.microsoft.com/office/powerpoint/2010/main" val="38863480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Principal characteristics of an EQA scheme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latin typeface="Times New Roman" panose="02020503050405090304" pitchFamily="18" charset="0"/>
                <a:cs typeface="Times New Roman" panose="02020503050405090304" pitchFamily="18" charset="0"/>
              </a:rPr>
              <a:t>Some EQA programs </a:t>
            </a:r>
            <a:r>
              <a:rPr lang="en-US" dirty="0" smtClean="0">
                <a:solidFill>
                  <a:srgbClr val="FF0000"/>
                </a:solidFill>
                <a:latin typeface="Times New Roman" panose="02020503050405090304" pitchFamily="18" charset="0"/>
                <a:cs typeface="Times New Roman" panose="02020503050405090304" pitchFamily="18" charset="0"/>
              </a:rPr>
              <a:t>are obligatory</a:t>
            </a:r>
            <a:r>
              <a:rPr lang="en-US" dirty="0" smtClean="0">
                <a:latin typeface="Times New Roman" panose="02020503050405090304" pitchFamily="18" charset="0"/>
                <a:cs typeface="Times New Roman" panose="02020503050405090304" pitchFamily="18" charset="0"/>
              </a:rPr>
              <a:t>, either required by an accrediting body or </a:t>
            </a:r>
            <a:r>
              <a:rPr lang="en-US" dirty="0" smtClean="0">
                <a:solidFill>
                  <a:srgbClr val="FF0000"/>
                </a:solidFill>
                <a:latin typeface="Times New Roman" panose="02020503050405090304" pitchFamily="18" charset="0"/>
                <a:cs typeface="Times New Roman" panose="02020503050405090304" pitchFamily="18" charset="0"/>
              </a:rPr>
              <a:t>by </a:t>
            </a:r>
            <a:r>
              <a:rPr lang="en-US" dirty="0">
                <a:solidFill>
                  <a:srgbClr val="FF0000"/>
                </a:solidFill>
                <a:latin typeface="Times New Roman" panose="02020503050405090304" pitchFamily="18" charset="0"/>
                <a:cs typeface="Times New Roman" panose="02020503050405090304" pitchFamily="18" charset="0"/>
              </a:rPr>
              <a:t>law</a:t>
            </a:r>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Others are voluntary</a:t>
            </a:r>
            <a:r>
              <a:rPr lang="en-US" dirty="0">
                <a:latin typeface="Times New Roman" panose="02020503050405090304" pitchFamily="18" charset="0"/>
                <a:cs typeface="Times New Roman" panose="02020503050405090304" pitchFamily="18" charset="0"/>
              </a:rPr>
              <a:t>, and the quality manager may choose </a:t>
            </a:r>
            <a:r>
              <a:rPr lang="en-US" dirty="0" smtClean="0">
                <a:latin typeface="Times New Roman" panose="02020503050405090304" pitchFamily="18" charset="0"/>
                <a:cs typeface="Times New Roman" panose="02020503050405090304" pitchFamily="18" charset="0"/>
              </a:rPr>
              <a:t>to voluntarily </a:t>
            </a:r>
            <a:r>
              <a:rPr lang="en-US" dirty="0">
                <a:latin typeface="Times New Roman" panose="02020503050405090304" pitchFamily="18" charset="0"/>
                <a:cs typeface="Times New Roman" panose="02020503050405090304" pitchFamily="18" charset="0"/>
              </a:rPr>
              <a:t>participate in an EQA program in order to achieve </a:t>
            </a:r>
            <a:r>
              <a:rPr lang="en-US" dirty="0" smtClean="0">
                <a:solidFill>
                  <a:srgbClr val="FF0000"/>
                </a:solidFill>
                <a:latin typeface="Times New Roman" panose="02020503050405090304" pitchFamily="18" charset="0"/>
                <a:cs typeface="Times New Roman" panose="02020503050405090304" pitchFamily="18" charset="0"/>
              </a:rPr>
              <a:t>improvement in </a:t>
            </a:r>
            <a:r>
              <a:rPr lang="en-US" dirty="0">
                <a:solidFill>
                  <a:srgbClr val="FF0000"/>
                </a:solidFill>
                <a:latin typeface="Times New Roman" panose="02020503050405090304" pitchFamily="18" charset="0"/>
                <a:cs typeface="Times New Roman" panose="02020503050405090304" pitchFamily="18" charset="0"/>
              </a:rPr>
              <a:t>the quality of the laboratory’s performance</a:t>
            </a:r>
            <a:r>
              <a:rPr lang="en-US" dirty="0" smtClean="0">
                <a:latin typeface="Times New Roman" panose="02020503050405090304" pitchFamily="18" charset="0"/>
                <a:cs typeface="Times New Roman" panose="02020503050405090304" pitchFamily="18" charset="0"/>
              </a:rPr>
              <a:t>.</a:t>
            </a:r>
          </a:p>
          <a:p>
            <a:pPr marL="0" indent="0">
              <a:buNone/>
            </a:pPr>
            <a:r>
              <a:rPr lang="en-US" dirty="0">
                <a:latin typeface="Times New Roman" panose="02020503050405090304" pitchFamily="18" charset="0"/>
                <a:cs typeface="Times New Roman" panose="02020503050405090304" pitchFamily="18" charset="0"/>
              </a:rPr>
              <a:t>The EQA program can be organized at different levels</a:t>
            </a:r>
            <a:r>
              <a:rPr lang="en-US" dirty="0">
                <a:solidFill>
                  <a:srgbClr val="0070C0"/>
                </a:solidFill>
                <a:latin typeface="Times New Roman" panose="02020503050405090304" pitchFamily="18" charset="0"/>
                <a:cs typeface="Times New Roman" panose="02020503050405090304" pitchFamily="18" charset="0"/>
              </a:rPr>
              <a:t>: regional, national, </a:t>
            </a:r>
            <a:r>
              <a:rPr lang="en-US" dirty="0" smtClean="0">
                <a:solidFill>
                  <a:srgbClr val="0070C0"/>
                </a:solidFill>
                <a:latin typeface="Times New Roman" panose="02020503050405090304" pitchFamily="18" charset="0"/>
                <a:cs typeface="Times New Roman" panose="02020503050405090304" pitchFamily="18" charset="0"/>
              </a:rPr>
              <a:t>or international</a:t>
            </a:r>
            <a:r>
              <a:rPr lang="en-US" dirty="0">
                <a:solidFill>
                  <a:srgbClr val="0070C0"/>
                </a:solidFill>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373251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Continue…</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r>
              <a:rPr lang="en-US" dirty="0"/>
              <a:t>Individual laboratory results are </a:t>
            </a:r>
            <a:r>
              <a:rPr lang="en-US" dirty="0">
                <a:solidFill>
                  <a:srgbClr val="0070C0"/>
                </a:solidFill>
              </a:rPr>
              <a:t>kept confidential</a:t>
            </a:r>
            <a:r>
              <a:rPr lang="en-US" dirty="0"/>
              <a:t>, and generally are </a:t>
            </a:r>
            <a:r>
              <a:rPr lang="en-US" dirty="0" smtClean="0"/>
              <a:t>only </a:t>
            </a:r>
            <a:r>
              <a:rPr lang="en-US" dirty="0" smtClean="0">
                <a:solidFill>
                  <a:srgbClr val="0070C0"/>
                </a:solidFill>
              </a:rPr>
              <a:t>known </a:t>
            </a:r>
            <a:r>
              <a:rPr lang="en-US" dirty="0">
                <a:solidFill>
                  <a:srgbClr val="0070C0"/>
                </a:solidFill>
              </a:rPr>
              <a:t>by the participating laboratory and the EQA provider</a:t>
            </a:r>
            <a:r>
              <a:rPr lang="en-US" dirty="0"/>
              <a:t>. A summary </a:t>
            </a:r>
            <a:r>
              <a:rPr lang="en-US" dirty="0" smtClean="0"/>
              <a:t>is generally </a:t>
            </a:r>
            <a:r>
              <a:rPr lang="en-US" dirty="0"/>
              <a:t>provided and allows comparison to the overall </a:t>
            </a:r>
            <a:r>
              <a:rPr lang="en-US" dirty="0" smtClean="0"/>
              <a:t>group</a:t>
            </a:r>
          </a:p>
          <a:p>
            <a:r>
              <a:rPr lang="en-US" dirty="0">
                <a:latin typeface="Times New Roman" panose="02020503050405090304" pitchFamily="18" charset="0"/>
                <a:cs typeface="Times New Roman" panose="02020503050405090304" pitchFamily="18" charset="0"/>
              </a:rPr>
              <a:t>Some </a:t>
            </a:r>
            <a:r>
              <a:rPr lang="en-US" dirty="0">
                <a:solidFill>
                  <a:srgbClr val="0070C0"/>
                </a:solidFill>
                <a:latin typeface="Times New Roman" panose="02020503050405090304" pitchFamily="18" charset="0"/>
                <a:cs typeface="Times New Roman" panose="02020503050405090304" pitchFamily="18" charset="0"/>
              </a:rPr>
              <a:t>EQA </a:t>
            </a:r>
            <a:r>
              <a:rPr lang="en-US" dirty="0">
                <a:latin typeface="Times New Roman" panose="02020503050405090304" pitchFamily="18" charset="0"/>
                <a:cs typeface="Times New Roman" panose="02020503050405090304" pitchFamily="18" charset="0"/>
              </a:rPr>
              <a:t>schemes may address </a:t>
            </a:r>
            <a:r>
              <a:rPr lang="en-US" dirty="0">
                <a:solidFill>
                  <a:srgbClr val="0070C0"/>
                </a:solidFill>
                <a:latin typeface="Times New Roman" panose="02020503050405090304" pitchFamily="18" charset="0"/>
                <a:cs typeface="Times New Roman" panose="02020503050405090304" pitchFamily="18" charset="0"/>
              </a:rPr>
              <a:t>a single disease, for example the EQA program for tuberculosis</a:t>
            </a:r>
            <a:r>
              <a:rPr lang="en-US" dirty="0">
                <a:latin typeface="Times New Roman" panose="02020503050405090304" pitchFamily="18" charset="0"/>
                <a:cs typeface="Times New Roman" panose="02020503050405090304" pitchFamily="18" charset="0"/>
              </a:rPr>
              <a:t>. Others may address many kinds of laboratory tests</a:t>
            </a:r>
            <a:r>
              <a:rPr lang="en-US" dirty="0" smtClean="0">
                <a:latin typeface="Times New Roman" panose="02020503050405090304" pitchFamily="18" charset="0"/>
                <a:cs typeface="Times New Roman" panose="02020503050405090304" pitchFamily="18" charset="0"/>
              </a:rPr>
              <a:t>, looking </a:t>
            </a:r>
            <a:r>
              <a:rPr lang="en-US" dirty="0">
                <a:latin typeface="Times New Roman" panose="02020503050405090304" pitchFamily="18" charset="0"/>
                <a:cs typeface="Times New Roman" panose="02020503050405090304" pitchFamily="18" charset="0"/>
              </a:rPr>
              <a:t>at the overall testing performance for microbiology. An </a:t>
            </a:r>
            <a:r>
              <a:rPr lang="en-US" dirty="0" smtClean="0">
                <a:latin typeface="Times New Roman" panose="02020503050405090304" pitchFamily="18" charset="0"/>
                <a:cs typeface="Times New Roman" panose="02020503050405090304" pitchFamily="18" charset="0"/>
              </a:rPr>
              <a:t>example of </a:t>
            </a:r>
            <a:r>
              <a:rPr lang="en-US" dirty="0">
                <a:latin typeface="Times New Roman" panose="02020503050405090304" pitchFamily="18" charset="0"/>
                <a:cs typeface="Times New Roman" panose="02020503050405090304" pitchFamily="18" charset="0"/>
              </a:rPr>
              <a:t>this multi-disease or test program is the </a:t>
            </a:r>
            <a:r>
              <a:rPr lang="en-US" dirty="0" smtClean="0">
                <a:latin typeface="Times New Roman" panose="02020503050405090304" pitchFamily="18" charset="0"/>
                <a:cs typeface="Times New Roman" panose="02020503050405090304" pitchFamily="18" charset="0"/>
              </a:rPr>
              <a:t>national microbiology </a:t>
            </a:r>
            <a:r>
              <a:rPr lang="en-US" dirty="0">
                <a:latin typeface="Times New Roman" panose="02020503050405090304" pitchFamily="18" charset="0"/>
                <a:cs typeface="Times New Roman" panose="02020503050405090304" pitchFamily="18" charset="0"/>
              </a:rPr>
              <a:t>EQA in France, which is obligatory.</a:t>
            </a:r>
          </a:p>
          <a:p>
            <a:endParaRPr lang="en-US" dirty="0" smtClean="0"/>
          </a:p>
          <a:p>
            <a:endParaRPr lang="en-US" dirty="0"/>
          </a:p>
        </p:txBody>
      </p:sp>
    </p:spTree>
    <p:extLst>
      <p:ext uri="{BB962C8B-B14F-4D97-AF65-F5344CB8AC3E}">
        <p14:creationId xmlns:p14="http://schemas.microsoft.com/office/powerpoint/2010/main" val="1040309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Times New Roman" panose="02020503050405090304" pitchFamily="18" charset="0"/>
                <a:cs typeface="Times New Roman" panose="02020503050405090304" pitchFamily="18" charset="0"/>
              </a:rPr>
              <a:t>Rechecking process</a:t>
            </a:r>
            <a:endParaRPr lang="en-US" dirty="0">
              <a:solidFill>
                <a:srgbClr val="0070C0"/>
              </a:solidFill>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normAutofit/>
          </a:bodyPr>
          <a:lstStyle/>
          <a:p>
            <a:pPr algn="just"/>
            <a:r>
              <a:rPr lang="en-US" sz="3200" dirty="0" smtClean="0">
                <a:latin typeface="Times New Roman" panose="02020503050405090304" pitchFamily="18" charset="0"/>
                <a:cs typeface="Times New Roman" panose="02020503050405090304" pitchFamily="18" charset="0"/>
              </a:rPr>
              <a:t>This </a:t>
            </a:r>
            <a:r>
              <a:rPr lang="en-US" sz="3200" dirty="0">
                <a:latin typeface="Times New Roman" panose="02020503050405090304" pitchFamily="18" charset="0"/>
                <a:cs typeface="Times New Roman" panose="02020503050405090304" pitchFamily="18" charset="0"/>
              </a:rPr>
              <a:t>method is most commonly used for </a:t>
            </a:r>
            <a:r>
              <a:rPr lang="en-US" sz="3200" dirty="0">
                <a:solidFill>
                  <a:srgbClr val="FF0000"/>
                </a:solidFill>
                <a:latin typeface="Times New Roman" panose="02020503050405090304" pitchFamily="18" charset="0"/>
                <a:cs typeface="Times New Roman" panose="02020503050405090304" pitchFamily="18" charset="0"/>
              </a:rPr>
              <a:t>acid-fast smears</a:t>
            </a:r>
            <a:r>
              <a:rPr lang="en-US" sz="3200" dirty="0">
                <a:latin typeface="Times New Roman" panose="02020503050405090304" pitchFamily="18" charset="0"/>
                <a:cs typeface="Times New Roman" panose="02020503050405090304" pitchFamily="18" charset="0"/>
              </a:rPr>
              <a:t>; the slides that </a:t>
            </a:r>
            <a:r>
              <a:rPr lang="en-US" sz="3200" dirty="0" smtClean="0">
                <a:latin typeface="Times New Roman" panose="02020503050405090304" pitchFamily="18" charset="0"/>
                <a:cs typeface="Times New Roman" panose="02020503050405090304" pitchFamily="18" charset="0"/>
              </a:rPr>
              <a:t>were read </a:t>
            </a:r>
            <a:r>
              <a:rPr lang="en-US" sz="3200" dirty="0">
                <a:latin typeface="Times New Roman" panose="02020503050405090304" pitchFamily="18" charset="0"/>
                <a:cs typeface="Times New Roman" panose="02020503050405090304" pitchFamily="18" charset="0"/>
              </a:rPr>
              <a:t>in the </a:t>
            </a:r>
            <a:r>
              <a:rPr lang="en-US" sz="3200" dirty="0">
                <a:solidFill>
                  <a:srgbClr val="0070C0"/>
                </a:solidFill>
                <a:latin typeface="Times New Roman" panose="02020503050405090304" pitchFamily="18" charset="0"/>
                <a:cs typeface="Times New Roman" panose="02020503050405090304" pitchFamily="18" charset="0"/>
              </a:rPr>
              <a:t>original laboratory </a:t>
            </a:r>
            <a:r>
              <a:rPr lang="en-US" sz="3200" dirty="0">
                <a:latin typeface="Times New Roman" panose="02020503050405090304" pitchFamily="18" charset="0"/>
                <a:cs typeface="Times New Roman" panose="02020503050405090304" pitchFamily="18" charset="0"/>
              </a:rPr>
              <a:t>are “</a:t>
            </a:r>
            <a:r>
              <a:rPr lang="en-US" sz="3200" dirty="0">
                <a:solidFill>
                  <a:srgbClr val="0070C0"/>
                </a:solidFill>
                <a:latin typeface="Times New Roman" panose="02020503050405090304" pitchFamily="18" charset="0"/>
                <a:cs typeface="Times New Roman" panose="02020503050405090304" pitchFamily="18" charset="0"/>
              </a:rPr>
              <a:t>rechecked” in a central or </a:t>
            </a:r>
            <a:r>
              <a:rPr lang="en-US" sz="3200" dirty="0" smtClean="0">
                <a:solidFill>
                  <a:srgbClr val="0070C0"/>
                </a:solidFill>
                <a:latin typeface="Times New Roman" panose="02020503050405090304" pitchFamily="18" charset="0"/>
                <a:cs typeface="Times New Roman" panose="02020503050405090304" pitchFamily="18" charset="0"/>
              </a:rPr>
              <a:t>reference laboratory</a:t>
            </a:r>
            <a:r>
              <a:rPr lang="en-US" sz="3200" dirty="0">
                <a:latin typeface="Times New Roman" panose="02020503050405090304" pitchFamily="18" charset="0"/>
                <a:cs typeface="Times New Roman" panose="02020503050405090304" pitchFamily="18" charset="0"/>
              </a:rPr>
              <a:t>. This allows for the accuracy of the original report to be evaluated</a:t>
            </a:r>
            <a:r>
              <a:rPr lang="en-US" sz="3200" dirty="0" smtClean="0">
                <a:latin typeface="Times New Roman" panose="02020503050405090304" pitchFamily="18" charset="0"/>
                <a:cs typeface="Times New Roman" panose="02020503050405090304" pitchFamily="18" charset="0"/>
              </a:rPr>
              <a:t>, and </a:t>
            </a:r>
            <a:r>
              <a:rPr lang="en-US" sz="3200" dirty="0">
                <a:latin typeface="Times New Roman" panose="02020503050405090304" pitchFamily="18" charset="0"/>
                <a:cs typeface="Times New Roman" panose="02020503050405090304" pitchFamily="18" charset="0"/>
              </a:rPr>
              <a:t>also allows </a:t>
            </a:r>
            <a:r>
              <a:rPr lang="en-US" sz="3200" dirty="0">
                <a:solidFill>
                  <a:srgbClr val="0070C0"/>
                </a:solidFill>
                <a:latin typeface="Times New Roman" panose="02020503050405090304" pitchFamily="18" charset="0"/>
                <a:cs typeface="Times New Roman" panose="02020503050405090304" pitchFamily="18" charset="0"/>
              </a:rPr>
              <a:t>for the assessment of the quality of the slide preparation </a:t>
            </a:r>
            <a:r>
              <a:rPr lang="en-US" sz="3200" dirty="0" smtClean="0">
                <a:solidFill>
                  <a:srgbClr val="0070C0"/>
                </a:solidFill>
                <a:latin typeface="Times New Roman" panose="02020503050405090304" pitchFamily="18" charset="0"/>
                <a:cs typeface="Times New Roman" panose="02020503050405090304" pitchFamily="18" charset="0"/>
              </a:rPr>
              <a:t>and staining</a:t>
            </a:r>
            <a:r>
              <a:rPr lang="en-US" sz="3200" dirty="0">
                <a:solidFill>
                  <a:srgbClr val="0070C0"/>
                </a:solidFill>
              </a:rPr>
              <a:t>.</a:t>
            </a:r>
          </a:p>
        </p:txBody>
      </p:sp>
    </p:spTree>
    <p:extLst>
      <p:ext uri="{BB962C8B-B14F-4D97-AF65-F5344CB8AC3E}">
        <p14:creationId xmlns:p14="http://schemas.microsoft.com/office/powerpoint/2010/main" val="28781672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Times New Roman" panose="02020503050405090304" pitchFamily="18" charset="0"/>
                <a:cs typeface="Times New Roman" panose="02020503050405090304" pitchFamily="18" charset="0"/>
              </a:rPr>
              <a:t>Rechecking process</a:t>
            </a:r>
            <a:endParaRPr lang="en-US" dirty="0"/>
          </a:p>
        </p:txBody>
      </p:sp>
      <p:sp>
        <p:nvSpPr>
          <p:cNvPr id="3" name="Content Placeholder 2"/>
          <p:cNvSpPr>
            <a:spLocks noGrp="1"/>
          </p:cNvSpPr>
          <p:nvPr>
            <p:ph idx="1"/>
          </p:nvPr>
        </p:nvSpPr>
        <p:spPr>
          <a:xfrm>
            <a:off x="838200" y="1901825"/>
            <a:ext cx="10515600" cy="4351338"/>
          </a:xfrm>
        </p:spPr>
        <p:txBody>
          <a:bodyPr>
            <a:normAutofit fontScale="92500" lnSpcReduction="20000"/>
          </a:bodyPr>
          <a:lstStyle/>
          <a:p>
            <a:r>
              <a:rPr lang="en-US" b="1" dirty="0" smtClean="0">
                <a:latin typeface="Times New Roman" panose="02020503050405090304" pitchFamily="18" charset="0"/>
                <a:cs typeface="Times New Roman" panose="02020503050405090304" pitchFamily="18" charset="0"/>
              </a:rPr>
              <a:t>The </a:t>
            </a:r>
            <a:r>
              <a:rPr lang="en-US" b="1" dirty="0">
                <a:latin typeface="Times New Roman" panose="02020503050405090304" pitchFamily="18" charset="0"/>
                <a:cs typeface="Times New Roman" panose="02020503050405090304" pitchFamily="18" charset="0"/>
              </a:rPr>
              <a:t>following principles are important when performing recheck procedures</a:t>
            </a:r>
            <a:r>
              <a:rPr lang="en-US" dirty="0"/>
              <a:t>.</a:t>
            </a:r>
          </a:p>
          <a:p>
            <a:pPr marL="0" indent="0">
              <a:buNone/>
              <a:tabLst>
                <a:tab pos="990600" algn="l"/>
              </a:tabLst>
            </a:pPr>
            <a:r>
              <a:rPr lang="en-US" dirty="0" smtClean="0">
                <a:latin typeface="Times New Roman" panose="02020503050405090304" pitchFamily="18" charset="0"/>
                <a:cs typeface="Times New Roman" panose="02020503050405090304" pitchFamily="18" charset="0"/>
              </a:rPr>
              <a:t>1- </a:t>
            </a:r>
            <a:r>
              <a:rPr lang="en-US" dirty="0">
                <a:latin typeface="Times New Roman" panose="02020503050405090304" pitchFamily="18" charset="0"/>
                <a:cs typeface="Times New Roman" panose="02020503050405090304" pitchFamily="18" charset="0"/>
              </a:rPr>
              <a:t>The slides for re-examination </a:t>
            </a:r>
            <a:r>
              <a:rPr lang="en-US" dirty="0">
                <a:solidFill>
                  <a:srgbClr val="0070C0"/>
                </a:solidFill>
                <a:latin typeface="Times New Roman" panose="02020503050405090304" pitchFamily="18" charset="0"/>
                <a:cs typeface="Times New Roman" panose="02020503050405090304" pitchFamily="18" charset="0"/>
              </a:rPr>
              <a:t>must be collected randomly</a:t>
            </a:r>
            <a:r>
              <a:rPr lang="en-US" dirty="0">
                <a:latin typeface="Times New Roman" panose="02020503050405090304" pitchFamily="18" charset="0"/>
                <a:cs typeface="Times New Roman" panose="02020503050405090304" pitchFamily="18" charset="0"/>
              </a:rPr>
              <a:t>. Every effort</a:t>
            </a:r>
          </a:p>
          <a:p>
            <a:pPr marL="0" indent="0">
              <a:buNone/>
            </a:pPr>
            <a:r>
              <a:rPr lang="en-US" dirty="0" smtClean="0">
                <a:latin typeface="Times New Roman" panose="02020503050405090304" pitchFamily="18" charset="0"/>
                <a:cs typeface="Times New Roman" panose="02020503050405090304" pitchFamily="18" charset="0"/>
              </a:rPr>
              <a:t>    should </a:t>
            </a:r>
            <a:r>
              <a:rPr lang="en-US" dirty="0">
                <a:latin typeface="Times New Roman" panose="02020503050405090304" pitchFamily="18" charset="0"/>
                <a:cs typeface="Times New Roman" panose="02020503050405090304" pitchFamily="18" charset="0"/>
              </a:rPr>
              <a:t>be made to avoid systematic sampling bias.</a:t>
            </a:r>
          </a:p>
          <a:p>
            <a:pPr marL="0" indent="0">
              <a:buNone/>
            </a:pPr>
            <a:r>
              <a:rPr lang="en-US" dirty="0" smtClean="0">
                <a:latin typeface="Times New Roman" panose="02020503050405090304" pitchFamily="18" charset="0"/>
                <a:cs typeface="Times New Roman" panose="02020503050405090304" pitchFamily="18" charset="0"/>
              </a:rPr>
              <a:t>2- </a:t>
            </a:r>
            <a:r>
              <a:rPr lang="en-US" dirty="0">
                <a:latin typeface="Times New Roman" panose="02020503050405090304" pitchFamily="18" charset="0"/>
                <a:cs typeface="Times New Roman" panose="02020503050405090304" pitchFamily="18" charset="0"/>
              </a:rPr>
              <a:t>Rechecking </a:t>
            </a:r>
            <a:r>
              <a:rPr lang="en-US" dirty="0">
                <a:solidFill>
                  <a:srgbClr val="0070C0"/>
                </a:solidFill>
                <a:latin typeface="Times New Roman" panose="02020503050405090304" pitchFamily="18" charset="0"/>
                <a:cs typeface="Times New Roman" panose="02020503050405090304" pitchFamily="18" charset="0"/>
              </a:rPr>
              <a:t>must be based upon statistical considerations. A common</a:t>
            </a:r>
          </a:p>
          <a:p>
            <a:pPr marL="0" indent="0">
              <a:buNone/>
            </a:pPr>
            <a:r>
              <a:rPr lang="en-US" dirty="0">
                <a:solidFill>
                  <a:srgbClr val="0070C0"/>
                </a:solidFill>
                <a:latin typeface="Times New Roman" panose="02020503050405090304" pitchFamily="18" charset="0"/>
                <a:cs typeface="Times New Roman" panose="02020503050405090304" pitchFamily="18" charset="0"/>
              </a:rPr>
              <a:t> </a:t>
            </a:r>
            <a:r>
              <a:rPr lang="en-US" dirty="0" smtClean="0">
                <a:solidFill>
                  <a:srgbClr val="0070C0"/>
                </a:solidFill>
                <a:latin typeface="Times New Roman" panose="02020503050405090304" pitchFamily="18" charset="0"/>
                <a:cs typeface="Times New Roman" panose="02020503050405090304" pitchFamily="18" charset="0"/>
              </a:rPr>
              <a:t> method </a:t>
            </a:r>
            <a:r>
              <a:rPr lang="en-US" dirty="0">
                <a:solidFill>
                  <a:srgbClr val="0070C0"/>
                </a:solidFill>
                <a:latin typeface="Times New Roman" panose="02020503050405090304" pitchFamily="18" charset="0"/>
                <a:cs typeface="Times New Roman" panose="02020503050405090304" pitchFamily="18" charset="0"/>
              </a:rPr>
              <a:t>is for the central laboratory to recheck 10% of negative </a:t>
            </a:r>
            <a:r>
              <a:rPr lang="en-US" dirty="0" smtClean="0">
                <a:solidFill>
                  <a:srgbClr val="0070C0"/>
                </a:solidFill>
                <a:latin typeface="Times New Roman" panose="02020503050405090304" pitchFamily="18" charset="0"/>
                <a:cs typeface="Times New Roman" panose="02020503050405090304" pitchFamily="18" charset="0"/>
              </a:rPr>
              <a:t>and 100</a:t>
            </a:r>
            <a:r>
              <a:rPr lang="en-US" dirty="0">
                <a:solidFill>
                  <a:srgbClr val="0070C0"/>
                </a:solidFill>
                <a:latin typeface="Times New Roman" panose="02020503050405090304" pitchFamily="18" charset="0"/>
                <a:cs typeface="Times New Roman" panose="02020503050405090304" pitchFamily="18" charset="0"/>
              </a:rPr>
              <a:t>% </a:t>
            </a:r>
            <a:r>
              <a:rPr lang="en-US" dirty="0" smtClean="0">
                <a:solidFill>
                  <a:srgbClr val="0070C0"/>
                </a:solidFill>
                <a:latin typeface="Times New Roman" panose="02020503050405090304" pitchFamily="18" charset="0"/>
                <a:cs typeface="Times New Roman" panose="02020503050405090304" pitchFamily="18" charset="0"/>
              </a:rPr>
              <a:t> of </a:t>
            </a:r>
            <a:r>
              <a:rPr lang="en-US" dirty="0">
                <a:solidFill>
                  <a:srgbClr val="0070C0"/>
                </a:solidFill>
                <a:latin typeface="Times New Roman" panose="02020503050405090304" pitchFamily="18" charset="0"/>
                <a:cs typeface="Times New Roman" panose="02020503050405090304" pitchFamily="18" charset="0"/>
              </a:rPr>
              <a:t>positive slides.</a:t>
            </a:r>
          </a:p>
          <a:p>
            <a:pPr marL="0" indent="0">
              <a:buNone/>
            </a:pPr>
            <a:r>
              <a:rPr lang="en-US" dirty="0" smtClean="0">
                <a:latin typeface="Times New Roman" panose="02020503050405090304" pitchFamily="18" charset="0"/>
                <a:cs typeface="Times New Roman" panose="02020503050405090304" pitchFamily="18" charset="0"/>
              </a:rPr>
              <a:t>3- </a:t>
            </a:r>
            <a:r>
              <a:rPr lang="en-US" dirty="0">
                <a:latin typeface="Times New Roman" panose="02020503050405090304" pitchFamily="18" charset="0"/>
                <a:cs typeface="Times New Roman" panose="02020503050405090304" pitchFamily="18" charset="0"/>
              </a:rPr>
              <a:t>When discrepancies occur, there should be procedures in place to resolve</a:t>
            </a:r>
          </a:p>
          <a:p>
            <a:pPr marL="0" indent="0">
              <a:buNone/>
            </a:pPr>
            <a:r>
              <a:rPr lang="en-US" dirty="0" smtClean="0">
                <a:latin typeface="Times New Roman" panose="02020503050405090304" pitchFamily="18" charset="0"/>
                <a:cs typeface="Times New Roman" panose="02020503050405090304" pitchFamily="18" charset="0"/>
              </a:rPr>
              <a:t>  them</a:t>
            </a:r>
            <a:r>
              <a:rPr lang="en-US" dirty="0">
                <a:latin typeface="Times New Roman" panose="02020503050405090304" pitchFamily="18" charset="0"/>
                <a:cs typeface="Times New Roman" panose="02020503050405090304" pitchFamily="18" charset="0"/>
              </a:rPr>
              <a:t>.</a:t>
            </a:r>
          </a:p>
          <a:p>
            <a:pPr marL="0" indent="0">
              <a:buNone/>
            </a:pPr>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  4- </a:t>
            </a:r>
            <a:r>
              <a:rPr lang="en-US" dirty="0" smtClean="0">
                <a:solidFill>
                  <a:srgbClr val="0070C0"/>
                </a:solidFill>
                <a:latin typeface="Times New Roman" panose="02020503050405090304" pitchFamily="18" charset="0"/>
                <a:cs typeface="Times New Roman" panose="02020503050405090304" pitchFamily="18" charset="0"/>
              </a:rPr>
              <a:t>The </a:t>
            </a:r>
            <a:r>
              <a:rPr lang="en-US" dirty="0">
                <a:solidFill>
                  <a:srgbClr val="0070C0"/>
                </a:solidFill>
                <a:latin typeface="Times New Roman" panose="02020503050405090304" pitchFamily="18" charset="0"/>
                <a:cs typeface="Times New Roman" panose="02020503050405090304" pitchFamily="18" charset="0"/>
              </a:rPr>
              <a:t>outcome of rechecking must be analyzed for effective and timely</a:t>
            </a:r>
          </a:p>
          <a:p>
            <a:pPr marL="0" indent="0">
              <a:buNone/>
            </a:pPr>
            <a:r>
              <a:rPr lang="en-US" dirty="0" smtClean="0">
                <a:solidFill>
                  <a:srgbClr val="0070C0"/>
                </a:solidFill>
                <a:latin typeface="Times New Roman" panose="02020503050405090304" pitchFamily="18" charset="0"/>
                <a:cs typeface="Times New Roman" panose="02020503050405090304" pitchFamily="18" charset="0"/>
              </a:rPr>
              <a:t>  feedback</a:t>
            </a:r>
            <a:r>
              <a:rPr lang="en-US" dirty="0">
                <a:solidFill>
                  <a:srgbClr val="0070C0"/>
                </a:solidFill>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3522180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503050405090304" pitchFamily="18" charset="0"/>
                <a:cs typeface="Times New Roman" panose="02020503050405090304" pitchFamily="18" charset="0"/>
              </a:rPr>
              <a:t>On-site evaluation</a:t>
            </a:r>
            <a:endParaRPr lang="en-US" dirty="0">
              <a:latin typeface="Times New Roman" panose="02020503050405090304" pitchFamily="18" charset="0"/>
              <a:cs typeface="Times New Roman" panose="02020503050405090304" pitchFamily="18" charset="0"/>
            </a:endParaRPr>
          </a:p>
        </p:txBody>
      </p:sp>
      <p:sp>
        <p:nvSpPr>
          <p:cNvPr id="3" name="Content Placeholder 2"/>
          <p:cNvSpPr>
            <a:spLocks noGrp="1"/>
          </p:cNvSpPr>
          <p:nvPr>
            <p:ph idx="1"/>
          </p:nvPr>
        </p:nvSpPr>
        <p:spPr/>
        <p:txBody>
          <a:bodyPr/>
          <a:lstStyle/>
          <a:p>
            <a:r>
              <a:rPr lang="en-US" dirty="0">
                <a:solidFill>
                  <a:srgbClr val="0070C0"/>
                </a:solidFill>
                <a:latin typeface="Times New Roman" panose="02020503050405090304" pitchFamily="18" charset="0"/>
                <a:cs typeface="Times New Roman" panose="02020503050405090304" pitchFamily="18" charset="0"/>
              </a:rPr>
              <a:t>A periodic visit by evaluators </a:t>
            </a:r>
            <a:r>
              <a:rPr lang="en-US" dirty="0">
                <a:latin typeface="Times New Roman" panose="02020503050405090304" pitchFamily="18" charset="0"/>
                <a:cs typeface="Times New Roman" panose="02020503050405090304" pitchFamily="18" charset="0"/>
              </a:rPr>
              <a:t>for on-site laboratory assessment is a type </a:t>
            </a:r>
            <a:r>
              <a:rPr lang="en-US" dirty="0" smtClean="0">
                <a:latin typeface="Times New Roman" panose="02020503050405090304" pitchFamily="18" charset="0"/>
                <a:cs typeface="Times New Roman" panose="02020503050405090304" pitchFamily="18" charset="0"/>
              </a:rPr>
              <a:t>of EQA </a:t>
            </a:r>
            <a:r>
              <a:rPr lang="en-US" dirty="0">
                <a:latin typeface="Times New Roman" panose="02020503050405090304" pitchFamily="18" charset="0"/>
                <a:cs typeface="Times New Roman" panose="02020503050405090304" pitchFamily="18" charset="0"/>
              </a:rPr>
              <a:t>that has </a:t>
            </a:r>
            <a:r>
              <a:rPr lang="en-US" dirty="0">
                <a:solidFill>
                  <a:srgbClr val="FF0000"/>
                </a:solidFill>
                <a:latin typeface="Times New Roman" panose="02020503050405090304" pitchFamily="18" charset="0"/>
                <a:cs typeface="Times New Roman" panose="02020503050405090304" pitchFamily="18" charset="0"/>
              </a:rPr>
              <a:t>been used when other methods of EQA are not feasible </a:t>
            </a:r>
            <a:r>
              <a:rPr lang="en-US" dirty="0" smtClean="0">
                <a:solidFill>
                  <a:srgbClr val="FF0000"/>
                </a:solidFill>
                <a:latin typeface="Times New Roman" panose="02020503050405090304" pitchFamily="18" charset="0"/>
                <a:cs typeface="Times New Roman" panose="02020503050405090304" pitchFamily="18" charset="0"/>
              </a:rPr>
              <a:t>or effective</a:t>
            </a:r>
            <a:r>
              <a:rPr lang="en-US" dirty="0">
                <a:solidFill>
                  <a:srgbClr val="FF0000"/>
                </a:solidFill>
                <a:latin typeface="Times New Roman" panose="02020503050405090304" pitchFamily="18" charset="0"/>
                <a:cs typeface="Times New Roman" panose="02020503050405090304" pitchFamily="18" charset="0"/>
              </a:rPr>
              <a:t>.</a:t>
            </a:r>
            <a:r>
              <a:rPr lang="en-US" dirty="0">
                <a:latin typeface="Times New Roman" panose="02020503050405090304" pitchFamily="18" charset="0"/>
                <a:cs typeface="Times New Roman" panose="02020503050405090304" pitchFamily="18" charset="0"/>
              </a:rPr>
              <a:t> </a:t>
            </a:r>
            <a:r>
              <a:rPr lang="en-US" dirty="0">
                <a:solidFill>
                  <a:srgbClr val="0070C0"/>
                </a:solidFill>
                <a:latin typeface="Times New Roman" panose="02020503050405090304" pitchFamily="18" charset="0"/>
                <a:cs typeface="Times New Roman" panose="02020503050405090304" pitchFamily="18" charset="0"/>
              </a:rPr>
              <a:t>Again, this method has most frequently been employed </a:t>
            </a:r>
            <a:r>
              <a:rPr lang="en-US" dirty="0" smtClean="0">
                <a:solidFill>
                  <a:srgbClr val="0070C0"/>
                </a:solidFill>
                <a:latin typeface="Times New Roman" panose="02020503050405090304" pitchFamily="18" charset="0"/>
                <a:cs typeface="Times New Roman" panose="02020503050405090304" pitchFamily="18" charset="0"/>
              </a:rPr>
              <a:t>for assessment </a:t>
            </a:r>
            <a:r>
              <a:rPr lang="en-US" dirty="0">
                <a:solidFill>
                  <a:srgbClr val="0070C0"/>
                </a:solidFill>
                <a:latin typeface="Times New Roman" panose="02020503050405090304" pitchFamily="18" charset="0"/>
                <a:cs typeface="Times New Roman" panose="02020503050405090304" pitchFamily="18" charset="0"/>
              </a:rPr>
              <a:t>of sites performing AFB smears, and those performing HIV </a:t>
            </a:r>
            <a:r>
              <a:rPr lang="en-US" dirty="0" smtClean="0">
                <a:solidFill>
                  <a:srgbClr val="0070C0"/>
                </a:solidFill>
                <a:latin typeface="Times New Roman" panose="02020503050405090304" pitchFamily="18" charset="0"/>
                <a:cs typeface="Times New Roman" panose="02020503050405090304" pitchFamily="18" charset="0"/>
              </a:rPr>
              <a:t>rapid testing</a:t>
            </a:r>
            <a:r>
              <a:rPr lang="en-US" dirty="0">
                <a:solidFill>
                  <a:srgbClr val="0070C0"/>
                </a:solidFill>
                <a:latin typeface="Times New Roman" panose="02020503050405090304" pitchFamily="18" charset="0"/>
                <a:cs typeface="Times New Roman" panose="02020503050405090304" pitchFamily="18" charset="0"/>
              </a:rPr>
              <a:t>.</a:t>
            </a:r>
          </a:p>
        </p:txBody>
      </p:sp>
    </p:spTree>
    <p:extLst>
      <p:ext uri="{BB962C8B-B14F-4D97-AF65-F5344CB8AC3E}">
        <p14:creationId xmlns:p14="http://schemas.microsoft.com/office/powerpoint/2010/main" val="27513808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On-site evaluation can be a valuable tool to</a:t>
            </a: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0070C0"/>
                </a:solidFill>
              </a:rPr>
              <a:t>1-obtain </a:t>
            </a:r>
            <a:r>
              <a:rPr lang="en-US" dirty="0">
                <a:solidFill>
                  <a:srgbClr val="0070C0"/>
                </a:solidFill>
              </a:rPr>
              <a:t>a realistic picture of laboratory practices </a:t>
            </a:r>
            <a:r>
              <a:rPr lang="en-US" dirty="0"/>
              <a:t>by observing the</a:t>
            </a:r>
          </a:p>
          <a:p>
            <a:pPr marL="0" indent="0">
              <a:buNone/>
            </a:pPr>
            <a:r>
              <a:rPr lang="en-US" dirty="0"/>
              <a:t>laboratory under routine conditions in order to check that it is meeting</a:t>
            </a:r>
          </a:p>
          <a:p>
            <a:pPr marL="0" indent="0">
              <a:buNone/>
            </a:pPr>
            <a:r>
              <a:rPr lang="en-US" dirty="0"/>
              <a:t>quality </a:t>
            </a:r>
            <a:r>
              <a:rPr lang="en-US" dirty="0" smtClean="0"/>
              <a:t>requirement</a:t>
            </a:r>
          </a:p>
          <a:p>
            <a:pPr marL="0" indent="0">
              <a:buNone/>
            </a:pPr>
            <a:r>
              <a:rPr lang="en-US" dirty="0" smtClean="0"/>
              <a:t>2- </a:t>
            </a:r>
            <a:r>
              <a:rPr lang="en-US" dirty="0"/>
              <a:t>provide information for </a:t>
            </a:r>
            <a:r>
              <a:rPr lang="en-US" dirty="0">
                <a:solidFill>
                  <a:srgbClr val="0070C0"/>
                </a:solidFill>
              </a:rPr>
              <a:t>internal process improvement</a:t>
            </a:r>
            <a:r>
              <a:rPr lang="en-US" dirty="0" smtClean="0"/>
              <a:t>; </a:t>
            </a:r>
            <a:r>
              <a:rPr lang="en-US" dirty="0"/>
              <a:t>measure gaps or </a:t>
            </a:r>
            <a:r>
              <a:rPr lang="en-US" dirty="0">
                <a:solidFill>
                  <a:srgbClr val="0070C0"/>
                </a:solidFill>
              </a:rPr>
              <a:t>deficiencies—learn “where we are</a:t>
            </a:r>
            <a:r>
              <a:rPr lang="en-US" dirty="0" smtClean="0">
                <a:solidFill>
                  <a:srgbClr val="0070C0"/>
                </a:solidFill>
              </a:rPr>
              <a:t>”; </a:t>
            </a:r>
            <a:r>
              <a:rPr lang="en-US" dirty="0">
                <a:solidFill>
                  <a:srgbClr val="0070C0"/>
                </a:solidFill>
              </a:rPr>
              <a:t>assist the laboratory in collecting information for planning </a:t>
            </a:r>
            <a:r>
              <a:rPr lang="en-US" dirty="0" smtClean="0">
                <a:solidFill>
                  <a:srgbClr val="0070C0"/>
                </a:solidFill>
              </a:rPr>
              <a:t>and implementation </a:t>
            </a:r>
            <a:r>
              <a:rPr lang="en-US" dirty="0">
                <a:solidFill>
                  <a:srgbClr val="0070C0"/>
                </a:solidFill>
              </a:rPr>
              <a:t>of training, monitoring, and corrective actions</a:t>
            </a:r>
            <a:r>
              <a:rPr lang="en-US" dirty="0" smtClean="0">
                <a:solidFill>
                  <a:srgbClr val="0070C0"/>
                </a:solidFill>
              </a:rPr>
              <a:t>.</a:t>
            </a:r>
          </a:p>
          <a:p>
            <a:pPr marL="0" indent="0">
              <a:buNone/>
            </a:pPr>
            <a:r>
              <a:rPr lang="en-US" dirty="0" smtClean="0"/>
              <a:t> On-site </a:t>
            </a:r>
            <a:r>
              <a:rPr lang="en-US" dirty="0"/>
              <a:t>evaluation for the purpose of EQA may be conducted by </a:t>
            </a:r>
            <a:r>
              <a:rPr lang="en-US" dirty="0">
                <a:solidFill>
                  <a:srgbClr val="0070C0"/>
                </a:solidFill>
              </a:rPr>
              <a:t>a </a:t>
            </a:r>
            <a:r>
              <a:rPr lang="en-US" dirty="0" smtClean="0">
                <a:solidFill>
                  <a:srgbClr val="0070C0"/>
                </a:solidFill>
              </a:rPr>
              <a:t>central reference </a:t>
            </a:r>
            <a:r>
              <a:rPr lang="en-US" dirty="0">
                <a:solidFill>
                  <a:srgbClr val="0070C0"/>
                </a:solidFill>
              </a:rPr>
              <a:t>laboratory or other health authorities</a:t>
            </a:r>
            <a:r>
              <a:rPr lang="en-US" dirty="0"/>
              <a:t>. On-site evaluation can </a:t>
            </a:r>
            <a:r>
              <a:rPr lang="en-US" dirty="0" smtClean="0"/>
              <a:t>be used </a:t>
            </a:r>
            <a:r>
              <a:rPr lang="en-US" dirty="0"/>
              <a:t>together with </a:t>
            </a:r>
            <a:r>
              <a:rPr lang="en-US" dirty="0">
                <a:solidFill>
                  <a:srgbClr val="0070C0"/>
                </a:solidFill>
              </a:rPr>
              <a:t>retesting and rechecking schemes to provide </a:t>
            </a:r>
            <a:r>
              <a:rPr lang="en-US" dirty="0" smtClean="0">
                <a:solidFill>
                  <a:srgbClr val="0070C0"/>
                </a:solidFill>
              </a:rPr>
              <a:t>more</a:t>
            </a:r>
            <a:endParaRPr lang="en-US" dirty="0">
              <a:solidFill>
                <a:srgbClr val="0070C0"/>
              </a:solidFill>
            </a:endParaRPr>
          </a:p>
        </p:txBody>
      </p:sp>
    </p:spTree>
    <p:extLst>
      <p:ext uri="{BB962C8B-B14F-4D97-AF65-F5344CB8AC3E}">
        <p14:creationId xmlns:p14="http://schemas.microsoft.com/office/powerpoint/2010/main" val="8542116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EQA in the Laboratory</a:t>
            </a:r>
          </a:p>
        </p:txBody>
      </p:sp>
      <p:sp>
        <p:nvSpPr>
          <p:cNvPr id="3" name="Content Placeholder 2"/>
          <p:cNvSpPr>
            <a:spLocks noGrp="1"/>
          </p:cNvSpPr>
          <p:nvPr>
            <p:ph idx="1"/>
          </p:nvPr>
        </p:nvSpPr>
        <p:spPr/>
        <p:txBody>
          <a:bodyPr>
            <a:normAutofit/>
          </a:bodyPr>
          <a:lstStyle/>
          <a:p>
            <a:r>
              <a:rPr lang="en-US" dirty="0" smtClean="0"/>
              <a:t>Participation in EQA</a:t>
            </a:r>
          </a:p>
          <a:p>
            <a:r>
              <a:rPr lang="en-US" dirty="0"/>
              <a:t>All laboratories should participate in EQA challenges, and this should </a:t>
            </a:r>
            <a:r>
              <a:rPr lang="en-US" dirty="0" smtClean="0"/>
              <a:t>include EQA </a:t>
            </a:r>
            <a:r>
              <a:rPr lang="en-US" dirty="0"/>
              <a:t>for all testing procedures performed in the laboratory, if possible. </a:t>
            </a:r>
            <a:r>
              <a:rPr lang="en-US" dirty="0" smtClean="0">
                <a:solidFill>
                  <a:srgbClr val="0070C0"/>
                </a:solidFill>
              </a:rPr>
              <a:t>The benefits </a:t>
            </a:r>
            <a:r>
              <a:rPr lang="en-US" dirty="0">
                <a:solidFill>
                  <a:srgbClr val="0070C0"/>
                </a:solidFill>
              </a:rPr>
              <a:t>of this participation are considerable, and EQA </a:t>
            </a:r>
            <a:r>
              <a:rPr lang="en-US" dirty="0"/>
              <a:t>provides the only </a:t>
            </a:r>
            <a:r>
              <a:rPr lang="en-US" dirty="0" smtClean="0">
                <a:solidFill>
                  <a:srgbClr val="0070C0"/>
                </a:solidFill>
              </a:rPr>
              <a:t>means available </a:t>
            </a:r>
            <a:r>
              <a:rPr lang="en-US" dirty="0">
                <a:solidFill>
                  <a:srgbClr val="0070C0"/>
                </a:solidFill>
              </a:rPr>
              <a:t>to a laboratory to ensure that its performance is comparable to that </a:t>
            </a:r>
            <a:r>
              <a:rPr lang="en-US" dirty="0" smtClean="0">
                <a:solidFill>
                  <a:srgbClr val="0070C0"/>
                </a:solidFill>
              </a:rPr>
              <a:t>of other </a:t>
            </a:r>
            <a:r>
              <a:rPr lang="en-US" dirty="0">
                <a:solidFill>
                  <a:srgbClr val="0070C0"/>
                </a:solidFill>
              </a:rPr>
              <a:t>laboratories</a:t>
            </a:r>
          </a:p>
        </p:txBody>
      </p:sp>
    </p:spTree>
    <p:extLst>
      <p:ext uri="{BB962C8B-B14F-4D97-AF65-F5344CB8AC3E}">
        <p14:creationId xmlns:p14="http://schemas.microsoft.com/office/powerpoint/2010/main" val="6119510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503050405090304" pitchFamily="18" charset="0"/>
                <a:cs typeface="Times New Roman" panose="02020503050405090304" pitchFamily="18" charset="0"/>
              </a:rPr>
              <a:t>Managing EQA in the Laboratory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503050405090304" pitchFamily="18" charset="0"/>
                <a:cs typeface="Times New Roman" panose="02020503050405090304" pitchFamily="18" charset="0"/>
              </a:rPr>
              <a:t>• For laboratories that are </a:t>
            </a:r>
            <a:r>
              <a:rPr lang="en-US" dirty="0">
                <a:solidFill>
                  <a:srgbClr val="0070C0"/>
                </a:solidFill>
                <a:latin typeface="Times New Roman" panose="02020503050405090304" pitchFamily="18" charset="0"/>
                <a:cs typeface="Times New Roman" panose="02020503050405090304" pitchFamily="18" charset="0"/>
              </a:rPr>
              <a:t>accredited, or that plan to seek accreditation</a:t>
            </a:r>
            <a:r>
              <a:rPr lang="en-US" dirty="0">
                <a:latin typeface="Times New Roman" panose="02020503050405090304" pitchFamily="18" charset="0"/>
                <a:cs typeface="Times New Roman" panose="02020503050405090304" pitchFamily="18" charset="0"/>
              </a:rPr>
              <a:t>, </a:t>
            </a:r>
            <a:r>
              <a:rPr lang="en-US" dirty="0" smtClean="0">
                <a:latin typeface="Times New Roman" panose="02020503050405090304" pitchFamily="18" charset="0"/>
                <a:cs typeface="Times New Roman" panose="02020503050405090304" pitchFamily="18" charset="0"/>
              </a:rPr>
              <a:t>EQA </a:t>
            </a:r>
          </a:p>
          <a:p>
            <a:pPr marL="0" indent="0">
              <a:buNone/>
            </a:pPr>
            <a:r>
              <a:rPr lang="en-US" dirty="0" smtClean="0">
                <a:latin typeface="Times New Roman" panose="02020503050405090304" pitchFamily="18" charset="0"/>
                <a:cs typeface="Times New Roman" panose="02020503050405090304" pitchFamily="18" charset="0"/>
              </a:rPr>
              <a:t>participation is essential. ISO 15189 addresses EQA requirements for laboratories</a:t>
            </a:r>
          </a:p>
          <a:p>
            <a:pPr marL="0" indent="0">
              <a:buNone/>
            </a:pPr>
            <a:r>
              <a:rPr lang="en-US" dirty="0" smtClean="0">
                <a:latin typeface="Times New Roman" panose="02020503050405090304" pitchFamily="18" charset="0"/>
                <a:cs typeface="Times New Roman" panose="02020503050405090304" pitchFamily="18" charset="0"/>
              </a:rPr>
              <a:t>as </a:t>
            </a:r>
            <a:r>
              <a:rPr lang="en-US" dirty="0">
                <a:latin typeface="Times New Roman" panose="02020503050405090304" pitchFamily="18" charset="0"/>
                <a:cs typeface="Times New Roman" panose="02020503050405090304" pitchFamily="18" charset="0"/>
              </a:rPr>
              <a:t>follows.</a:t>
            </a:r>
          </a:p>
          <a:p>
            <a:pPr marL="0" indent="0">
              <a:buNone/>
            </a:pPr>
            <a:r>
              <a:rPr lang="en-US" dirty="0">
                <a:latin typeface="Times New Roman" panose="02020503050405090304" pitchFamily="18" charset="0"/>
                <a:cs typeface="Times New Roman" panose="02020503050405090304" pitchFamily="18" charset="0"/>
              </a:rPr>
              <a:t>• There is a requirement that the laboratory participate in </a:t>
            </a:r>
            <a:r>
              <a:rPr lang="en-US" dirty="0" err="1" smtClean="0">
                <a:latin typeface="Times New Roman" panose="02020503050405090304" pitchFamily="18" charset="0"/>
                <a:cs typeface="Times New Roman" panose="02020503050405090304" pitchFamily="18" charset="0"/>
              </a:rPr>
              <a:t>interlaboratory</a:t>
            </a:r>
            <a:r>
              <a:rPr lang="en-US" dirty="0" smtClean="0">
                <a:latin typeface="Times New Roman" panose="02020503050405090304" pitchFamily="18" charset="0"/>
                <a:cs typeface="Times New Roman" panose="02020503050405090304" pitchFamily="18" charset="0"/>
              </a:rPr>
              <a:t>  </a:t>
            </a:r>
          </a:p>
          <a:p>
            <a:pPr marL="0" indent="0">
              <a:buNone/>
            </a:pPr>
            <a:r>
              <a:rPr lang="en-US" dirty="0" smtClean="0">
                <a:latin typeface="Times New Roman" panose="02020503050405090304" pitchFamily="18" charset="0"/>
                <a:cs typeface="Times New Roman" panose="02020503050405090304" pitchFamily="18" charset="0"/>
              </a:rPr>
              <a:t>comparisons.• </a:t>
            </a:r>
          </a:p>
          <a:p>
            <a:pPr marL="0" indent="0">
              <a:buNone/>
            </a:pPr>
            <a:r>
              <a:rPr lang="en-US" dirty="0" smtClean="0">
                <a:solidFill>
                  <a:srgbClr val="FF0000"/>
                </a:solidFill>
                <a:latin typeface="Times New Roman" panose="02020503050405090304" pitchFamily="18" charset="0"/>
                <a:cs typeface="Times New Roman" panose="02020503050405090304" pitchFamily="18" charset="0"/>
              </a:rPr>
              <a:t>Where </a:t>
            </a:r>
            <a:r>
              <a:rPr lang="en-US" dirty="0">
                <a:solidFill>
                  <a:srgbClr val="FF0000"/>
                </a:solidFill>
                <a:latin typeface="Times New Roman" panose="02020503050405090304" pitchFamily="18" charset="0"/>
                <a:cs typeface="Times New Roman" panose="02020503050405090304" pitchFamily="18" charset="0"/>
              </a:rPr>
              <a:t>an established EQA scheme is not available</a:t>
            </a:r>
            <a:r>
              <a:rPr lang="en-US" dirty="0">
                <a:latin typeface="Times New Roman" panose="02020503050405090304" pitchFamily="18" charset="0"/>
                <a:cs typeface="Times New Roman" panose="02020503050405090304" pitchFamily="18" charset="0"/>
              </a:rPr>
              <a:t>, an alternate </a:t>
            </a:r>
            <a:r>
              <a:rPr lang="en-US" dirty="0" smtClean="0">
                <a:latin typeface="Times New Roman" panose="02020503050405090304" pitchFamily="18" charset="0"/>
                <a:cs typeface="Times New Roman" panose="02020503050405090304" pitchFamily="18" charset="0"/>
              </a:rPr>
              <a:t>EQA mechanism </a:t>
            </a:r>
            <a:r>
              <a:rPr lang="en-US" dirty="0">
                <a:latin typeface="Times New Roman" panose="02020503050405090304" pitchFamily="18" charset="0"/>
                <a:cs typeface="Times New Roman" panose="02020503050405090304" pitchFamily="18" charset="0"/>
              </a:rPr>
              <a:t>will have to be considered for </a:t>
            </a:r>
            <a:r>
              <a:rPr lang="en-US" dirty="0" err="1">
                <a:latin typeface="Times New Roman" panose="02020503050405090304" pitchFamily="18" charset="0"/>
                <a:cs typeface="Times New Roman" panose="02020503050405090304" pitchFamily="18" charset="0"/>
              </a:rPr>
              <a:t>interlaboratory</a:t>
            </a:r>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comparison such </a:t>
            </a:r>
            <a:r>
              <a:rPr lang="en-US" dirty="0" smtClean="0">
                <a:solidFill>
                  <a:srgbClr val="FF0000"/>
                </a:solidFill>
                <a:latin typeface="Times New Roman" panose="02020503050405090304" pitchFamily="18" charset="0"/>
                <a:cs typeface="Times New Roman" panose="02020503050405090304" pitchFamily="18" charset="0"/>
              </a:rPr>
              <a:t>as exchange </a:t>
            </a:r>
            <a:r>
              <a:rPr lang="en-US" dirty="0">
                <a:solidFill>
                  <a:srgbClr val="FF0000"/>
                </a:solidFill>
                <a:latin typeface="Times New Roman" panose="02020503050405090304" pitchFamily="18" charset="0"/>
                <a:cs typeface="Times New Roman" panose="02020503050405090304" pitchFamily="18" charset="0"/>
              </a:rPr>
              <a:t>of samples with other laboratories.</a:t>
            </a:r>
          </a:p>
          <a:p>
            <a:pPr marL="0" indent="0">
              <a:buNone/>
            </a:pP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The laboratory management shall monitor the results of EQA and participate </a:t>
            </a:r>
            <a:r>
              <a:rPr lang="en-US" dirty="0" smtClean="0">
                <a:latin typeface="Times New Roman" panose="02020503050405090304" pitchFamily="18" charset="0"/>
                <a:cs typeface="Times New Roman" panose="02020503050405090304" pitchFamily="18" charset="0"/>
              </a:rPr>
              <a:t>in the </a:t>
            </a:r>
            <a:r>
              <a:rPr lang="en-US" dirty="0">
                <a:latin typeface="Times New Roman" panose="02020503050405090304" pitchFamily="18" charset="0"/>
                <a:cs typeface="Times New Roman" panose="02020503050405090304" pitchFamily="18" charset="0"/>
              </a:rPr>
              <a:t>implementation of corrective action</a:t>
            </a:r>
          </a:p>
        </p:txBody>
      </p:sp>
    </p:spTree>
    <p:extLst>
      <p:ext uri="{BB962C8B-B14F-4D97-AF65-F5344CB8AC3E}">
        <p14:creationId xmlns:p14="http://schemas.microsoft.com/office/powerpoint/2010/main" val="1498212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When participating in EQA programs, the laboratory needs to develop a process</a:t>
            </a:r>
          </a:p>
          <a:p>
            <a:r>
              <a:rPr lang="en-US" dirty="0"/>
              <a:t>for the management of the process. A primary objective is to assure that all EQA</a:t>
            </a:r>
          </a:p>
          <a:p>
            <a:r>
              <a:rPr lang="en-US" dirty="0"/>
              <a:t>samples are treated in the same manner as other samples tested.</a:t>
            </a:r>
          </a:p>
          <a:p>
            <a:r>
              <a:rPr lang="en-US" dirty="0"/>
              <a:t>Procedures should be developed.</a:t>
            </a:r>
          </a:p>
          <a:p>
            <a:r>
              <a:rPr lang="en-US" dirty="0"/>
              <a:t>• Handling of samples—These will need to be logged, processed properly, and</a:t>
            </a:r>
          </a:p>
          <a:p>
            <a:r>
              <a:rPr lang="en-US" dirty="0"/>
              <a:t>stored as needed for future use.</a:t>
            </a:r>
          </a:p>
          <a:p>
            <a:r>
              <a:rPr lang="en-US" dirty="0"/>
              <a:t>• Analyses of samples—Consider whether EQA samples can be tested so that</a:t>
            </a:r>
          </a:p>
          <a:p>
            <a:r>
              <a:rPr lang="en-US" dirty="0"/>
              <a:t>staff do not recognize them as different from patient samples–blinded testing.</a:t>
            </a:r>
          </a:p>
          <a:p>
            <a:r>
              <a:rPr lang="en-US" dirty="0" smtClean="0"/>
              <a:t> </a:t>
            </a:r>
            <a:endParaRPr lang="en-US" dirty="0"/>
          </a:p>
        </p:txBody>
      </p:sp>
    </p:spTree>
    <p:extLst>
      <p:ext uri="{BB962C8B-B14F-4D97-AF65-F5344CB8AC3E}">
        <p14:creationId xmlns:p14="http://schemas.microsoft.com/office/powerpoint/2010/main" val="35113556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 Appropriate record keeping—Records of all EQA testing reporting should be</a:t>
            </a:r>
          </a:p>
          <a:p>
            <a:r>
              <a:rPr lang="en-US" dirty="0"/>
              <a:t>maintained over a period of time, so that performance improvement can </a:t>
            </a:r>
            <a:r>
              <a:rPr lang="en-US" dirty="0" smtClean="0"/>
              <a:t>be </a:t>
            </a:r>
          </a:p>
          <a:p>
            <a:r>
              <a:rPr lang="en-US" dirty="0" smtClean="0"/>
              <a:t>measured.</a:t>
            </a:r>
          </a:p>
          <a:p>
            <a:r>
              <a:rPr lang="en-US" dirty="0" smtClean="0"/>
              <a:t>• </a:t>
            </a:r>
            <a:r>
              <a:rPr lang="en-US" dirty="0"/>
              <a:t>Investigation of any deficiencies—For any challenges where performance is</a:t>
            </a:r>
          </a:p>
          <a:p>
            <a:r>
              <a:rPr lang="en-US" dirty="0"/>
              <a:t>not acceptable.</a:t>
            </a:r>
          </a:p>
          <a:p>
            <a:r>
              <a:rPr lang="en-US" dirty="0"/>
              <a:t>• Taking corrective action when performance is not acceptable—The purpose of</a:t>
            </a:r>
          </a:p>
          <a:p>
            <a:r>
              <a:rPr lang="en-US" dirty="0"/>
              <a:t>EQA is to allow for detection of problems in the laboratory, and to, therefore,</a:t>
            </a:r>
          </a:p>
          <a:p>
            <a:r>
              <a:rPr lang="en-US" dirty="0"/>
              <a:t>provide an opportunity for improvement.</a:t>
            </a:r>
          </a:p>
          <a:p>
            <a:r>
              <a:rPr lang="en-US" dirty="0"/>
              <a:t>• Communication of outcomes to all laboratory staff and to management.</a:t>
            </a:r>
          </a:p>
          <a:p>
            <a:endParaRPr lang="en-US" dirty="0"/>
          </a:p>
        </p:txBody>
      </p:sp>
    </p:spTree>
    <p:extLst>
      <p:ext uri="{BB962C8B-B14F-4D97-AF65-F5344CB8AC3E}">
        <p14:creationId xmlns:p14="http://schemas.microsoft.com/office/powerpoint/2010/main" val="13520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1473" y="476878"/>
            <a:ext cx="7344676" cy="697251"/>
          </a:xfrm>
          <a:prstGeom prst="rect">
            <a:avLst/>
          </a:prstGeom>
        </p:spPr>
        <p:txBody>
          <a:bodyPr vert="horz" wrap="square" lIns="0" tIns="12087" rIns="0" bIns="0" rtlCol="0" anchor="ctr">
            <a:spAutoFit/>
          </a:bodyPr>
          <a:lstStyle/>
          <a:p>
            <a:pPr marL="12724">
              <a:lnSpc>
                <a:spcPct val="100000"/>
              </a:lnSpc>
              <a:spcBef>
                <a:spcPts val="95"/>
              </a:spcBef>
            </a:pPr>
            <a:r>
              <a:rPr sz="4408" spc="-5" dirty="0">
                <a:latin typeface="Arial MT"/>
                <a:cs typeface="Arial MT"/>
              </a:rPr>
              <a:t>Stages</a:t>
            </a:r>
            <a:r>
              <a:rPr sz="4408" spc="5" dirty="0">
                <a:latin typeface="Arial MT"/>
                <a:cs typeface="Arial MT"/>
              </a:rPr>
              <a:t> </a:t>
            </a:r>
            <a:r>
              <a:rPr sz="4408" spc="-5" dirty="0">
                <a:latin typeface="Arial MT"/>
                <a:cs typeface="Arial MT"/>
              </a:rPr>
              <a:t>of</a:t>
            </a:r>
            <a:r>
              <a:rPr sz="4408" spc="10" dirty="0">
                <a:latin typeface="Arial MT"/>
                <a:cs typeface="Arial MT"/>
              </a:rPr>
              <a:t> </a:t>
            </a:r>
            <a:r>
              <a:rPr sz="4408" spc="-5" dirty="0">
                <a:latin typeface="Arial MT"/>
                <a:cs typeface="Arial MT"/>
              </a:rPr>
              <a:t>laboratory</a:t>
            </a:r>
            <a:r>
              <a:rPr sz="4408" spc="5" dirty="0">
                <a:latin typeface="Arial MT"/>
                <a:cs typeface="Arial MT"/>
              </a:rPr>
              <a:t> </a:t>
            </a:r>
            <a:r>
              <a:rPr sz="4408" spc="-5" dirty="0">
                <a:latin typeface="Arial MT"/>
                <a:cs typeface="Arial MT"/>
              </a:rPr>
              <a:t>activities</a:t>
            </a:r>
            <a:endParaRPr sz="4408">
              <a:latin typeface="Arial MT"/>
              <a:cs typeface="Arial MT"/>
            </a:endParaRPr>
          </a:p>
        </p:txBody>
      </p:sp>
      <p:sp>
        <p:nvSpPr>
          <p:cNvPr id="3" name="object 3"/>
          <p:cNvSpPr txBox="1"/>
          <p:nvPr/>
        </p:nvSpPr>
        <p:spPr>
          <a:xfrm>
            <a:off x="2053349" y="1618947"/>
            <a:ext cx="7441375" cy="3901624"/>
          </a:xfrm>
          <a:prstGeom prst="rect">
            <a:avLst/>
          </a:prstGeom>
        </p:spPr>
        <p:txBody>
          <a:bodyPr vert="horz" wrap="square" lIns="0" tIns="12087" rIns="0" bIns="0" rtlCol="0">
            <a:spAutoFit/>
          </a:bodyPr>
          <a:lstStyle/>
          <a:p>
            <a:pPr marL="355639" marR="5090" indent="-343552">
              <a:spcBef>
                <a:spcPts val="95"/>
              </a:spcBef>
              <a:buChar char="•"/>
              <a:tabLst>
                <a:tab pos="356276" algn="l"/>
                <a:tab pos="356912" algn="l"/>
                <a:tab pos="3542397" algn="l"/>
              </a:tabLst>
            </a:pPr>
            <a:r>
              <a:rPr sz="3206" spc="-5" dirty="0">
                <a:latin typeface="Arial MT"/>
                <a:cs typeface="Arial MT"/>
              </a:rPr>
              <a:t>The</a:t>
            </a:r>
            <a:r>
              <a:rPr sz="3206" spc="-10" dirty="0">
                <a:latin typeface="Arial MT"/>
                <a:cs typeface="Arial MT"/>
              </a:rPr>
              <a:t> </a:t>
            </a:r>
            <a:r>
              <a:rPr sz="3206" spc="-5" dirty="0">
                <a:latin typeface="Arial MT"/>
                <a:cs typeface="Arial MT"/>
              </a:rPr>
              <a:t>QC </a:t>
            </a:r>
            <a:r>
              <a:rPr sz="3206" spc="-10" dirty="0">
                <a:latin typeface="Arial MT"/>
                <a:cs typeface="Arial MT"/>
              </a:rPr>
              <a:t>program</a:t>
            </a:r>
            <a:r>
              <a:rPr sz="3206" spc="-5" dirty="0">
                <a:latin typeface="Arial MT"/>
                <a:cs typeface="Arial MT"/>
              </a:rPr>
              <a:t> must</a:t>
            </a:r>
            <a:r>
              <a:rPr sz="3206" spc="-10" dirty="0">
                <a:latin typeface="Arial MT"/>
                <a:cs typeface="Arial MT"/>
              </a:rPr>
              <a:t> ensure</a:t>
            </a:r>
            <a:r>
              <a:rPr sz="3206" spc="-5" dirty="0">
                <a:latin typeface="Arial MT"/>
                <a:cs typeface="Arial MT"/>
              </a:rPr>
              <a:t> </a:t>
            </a:r>
            <a:r>
              <a:rPr sz="3206" spc="-10" dirty="0">
                <a:latin typeface="Arial MT"/>
                <a:cs typeface="Arial MT"/>
              </a:rPr>
              <a:t>optimum </a:t>
            </a:r>
            <a:r>
              <a:rPr sz="3206" spc="-877" dirty="0">
                <a:latin typeface="Arial MT"/>
                <a:cs typeface="Arial MT"/>
              </a:rPr>
              <a:t> </a:t>
            </a:r>
            <a:r>
              <a:rPr sz="3206" spc="-10" dirty="0">
                <a:latin typeface="Arial MT"/>
                <a:cs typeface="Arial MT"/>
              </a:rPr>
              <a:t>patient</a:t>
            </a:r>
            <a:r>
              <a:rPr sz="3206" dirty="0">
                <a:latin typeface="Arial MT"/>
                <a:cs typeface="Arial MT"/>
              </a:rPr>
              <a:t> </a:t>
            </a:r>
            <a:r>
              <a:rPr sz="3206" spc="-10" dirty="0">
                <a:latin typeface="Arial MT"/>
                <a:cs typeface="Arial MT"/>
              </a:rPr>
              <a:t>specimens</a:t>
            </a:r>
            <a:r>
              <a:rPr sz="3206" spc="-5" dirty="0">
                <a:latin typeface="Arial MT"/>
                <a:cs typeface="Arial MT"/>
              </a:rPr>
              <a:t> and</a:t>
            </a:r>
            <a:r>
              <a:rPr sz="3206" dirty="0">
                <a:latin typeface="Arial MT"/>
                <a:cs typeface="Arial MT"/>
              </a:rPr>
              <a:t> </a:t>
            </a:r>
            <a:r>
              <a:rPr sz="3206" spc="-10" dirty="0">
                <a:latin typeface="Arial MT"/>
                <a:cs typeface="Arial MT"/>
              </a:rPr>
              <a:t>result</a:t>
            </a:r>
            <a:r>
              <a:rPr sz="3206" dirty="0">
                <a:latin typeface="Arial MT"/>
                <a:cs typeface="Arial MT"/>
              </a:rPr>
              <a:t> </a:t>
            </a:r>
            <a:r>
              <a:rPr sz="3206" spc="-10" dirty="0">
                <a:latin typeface="Arial MT"/>
                <a:cs typeface="Arial MT"/>
              </a:rPr>
              <a:t>integrity </a:t>
            </a:r>
            <a:r>
              <a:rPr sz="3206" spc="-5" dirty="0">
                <a:latin typeface="Arial MT"/>
                <a:cs typeface="Arial MT"/>
              </a:rPr>
              <a:t> </a:t>
            </a:r>
            <a:r>
              <a:rPr sz="3206" spc="-10" dirty="0">
                <a:latin typeface="Arial MT"/>
                <a:cs typeface="Arial MT"/>
              </a:rPr>
              <a:t>throughout</a:t>
            </a:r>
            <a:r>
              <a:rPr sz="3206" spc="15" dirty="0">
                <a:latin typeface="Arial MT"/>
                <a:cs typeface="Arial MT"/>
              </a:rPr>
              <a:t> </a:t>
            </a:r>
            <a:r>
              <a:rPr sz="3206" spc="-5" dirty="0">
                <a:latin typeface="Arial MT"/>
                <a:cs typeface="Arial MT"/>
              </a:rPr>
              <a:t>the</a:t>
            </a:r>
            <a:r>
              <a:rPr sz="3206" spc="15" dirty="0">
                <a:latin typeface="Arial MT"/>
                <a:cs typeface="Arial MT"/>
              </a:rPr>
              <a:t> </a:t>
            </a:r>
            <a:r>
              <a:rPr sz="3206" spc="-5" dirty="0">
                <a:latin typeface="Arial MT"/>
                <a:cs typeface="Arial MT"/>
              </a:rPr>
              <a:t>3	</a:t>
            </a:r>
            <a:r>
              <a:rPr sz="3206" spc="-10" dirty="0">
                <a:latin typeface="Arial MT"/>
                <a:cs typeface="Arial MT"/>
              </a:rPr>
              <a:t>stages processes:</a:t>
            </a:r>
            <a:endParaRPr sz="3206">
              <a:latin typeface="Arial MT"/>
              <a:cs typeface="Arial MT"/>
            </a:endParaRPr>
          </a:p>
          <a:p>
            <a:pPr>
              <a:spcBef>
                <a:spcPts val="10"/>
              </a:spcBef>
              <a:buFont typeface="Arial MT"/>
              <a:buChar char="•"/>
            </a:pPr>
            <a:endParaRPr sz="4659">
              <a:latin typeface="Arial MT"/>
              <a:cs typeface="Arial MT"/>
            </a:endParaRPr>
          </a:p>
          <a:p>
            <a:pPr marL="356276" indent="-344188">
              <a:spcBef>
                <a:spcPts val="5"/>
              </a:spcBef>
              <a:buChar char="•"/>
              <a:tabLst>
                <a:tab pos="356276" algn="l"/>
                <a:tab pos="356912" algn="l"/>
              </a:tabLst>
            </a:pPr>
            <a:r>
              <a:rPr sz="3206" spc="-5" dirty="0">
                <a:latin typeface="Arial MT"/>
                <a:cs typeface="Arial MT"/>
              </a:rPr>
              <a:t>1.</a:t>
            </a:r>
            <a:r>
              <a:rPr sz="3206" spc="-25" dirty="0">
                <a:latin typeface="Arial MT"/>
                <a:cs typeface="Arial MT"/>
              </a:rPr>
              <a:t> </a:t>
            </a:r>
            <a:r>
              <a:rPr sz="3206" spc="-10" dirty="0">
                <a:latin typeface="Arial MT"/>
                <a:cs typeface="Arial MT"/>
              </a:rPr>
              <a:t>Pre-analytical</a:t>
            </a:r>
            <a:endParaRPr sz="3206">
              <a:latin typeface="Arial MT"/>
              <a:cs typeface="Arial MT"/>
            </a:endParaRPr>
          </a:p>
          <a:p>
            <a:pPr marL="355639" indent="-343552">
              <a:spcBef>
                <a:spcPts val="756"/>
              </a:spcBef>
              <a:buChar char="•"/>
              <a:tabLst>
                <a:tab pos="355639" algn="l"/>
                <a:tab pos="356276" algn="l"/>
              </a:tabLst>
            </a:pPr>
            <a:r>
              <a:rPr sz="3206" spc="-5" dirty="0">
                <a:latin typeface="Arial MT"/>
                <a:cs typeface="Arial MT"/>
              </a:rPr>
              <a:t>2.</a:t>
            </a:r>
            <a:r>
              <a:rPr sz="3206" spc="-35" dirty="0">
                <a:latin typeface="Arial MT"/>
                <a:cs typeface="Arial MT"/>
              </a:rPr>
              <a:t> </a:t>
            </a:r>
            <a:r>
              <a:rPr sz="3206" spc="-10" dirty="0">
                <a:latin typeface="Arial MT"/>
                <a:cs typeface="Arial MT"/>
              </a:rPr>
              <a:t>Analytical</a:t>
            </a:r>
            <a:endParaRPr sz="3206">
              <a:latin typeface="Arial MT"/>
              <a:cs typeface="Arial MT"/>
            </a:endParaRPr>
          </a:p>
          <a:p>
            <a:pPr marL="355639" indent="-343552">
              <a:spcBef>
                <a:spcPts val="761"/>
              </a:spcBef>
              <a:buChar char="•"/>
              <a:tabLst>
                <a:tab pos="355639" algn="l"/>
                <a:tab pos="356276" algn="l"/>
              </a:tabLst>
            </a:pPr>
            <a:r>
              <a:rPr sz="3206" spc="-5" dirty="0">
                <a:latin typeface="Arial MT"/>
                <a:cs typeface="Arial MT"/>
              </a:rPr>
              <a:t>3.</a:t>
            </a:r>
            <a:r>
              <a:rPr sz="3206" spc="-25" dirty="0">
                <a:latin typeface="Arial MT"/>
                <a:cs typeface="Arial MT"/>
              </a:rPr>
              <a:t> </a:t>
            </a:r>
            <a:r>
              <a:rPr sz="3206" spc="-10" dirty="0">
                <a:latin typeface="Arial MT"/>
                <a:cs typeface="Arial MT"/>
              </a:rPr>
              <a:t>Post-analytical</a:t>
            </a:r>
            <a:endParaRPr sz="3206">
              <a:latin typeface="Arial MT"/>
              <a:cs typeface="Arial MT"/>
            </a:endParaRPr>
          </a:p>
        </p:txBody>
      </p:sp>
    </p:spTree>
    <p:extLst>
      <p:ext uri="{BB962C8B-B14F-4D97-AF65-F5344CB8AC3E}">
        <p14:creationId xmlns:p14="http://schemas.microsoft.com/office/powerpoint/2010/main" val="11248757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External Quality Assessment </a:t>
            </a:r>
            <a:r>
              <a:rPr lang="en-US" dirty="0" smtClean="0"/>
              <a:t> problems</a:t>
            </a:r>
            <a:endParaRPr lang="en-US" dirty="0"/>
          </a:p>
        </p:txBody>
      </p:sp>
      <p:sp>
        <p:nvSpPr>
          <p:cNvPr id="3" name="Content Placeholder 2"/>
          <p:cNvSpPr>
            <a:spLocks noGrp="1"/>
          </p:cNvSpPr>
          <p:nvPr>
            <p:ph idx="1"/>
          </p:nvPr>
        </p:nvSpPr>
        <p:spPr/>
        <p:txBody>
          <a:bodyPr>
            <a:normAutofit/>
          </a:bodyPr>
          <a:lstStyle/>
          <a:p>
            <a:r>
              <a:rPr lang="en-US" sz="3200" dirty="0">
                <a:latin typeface="Times New Roman" panose="02020503050405090304" pitchFamily="18" charset="0"/>
                <a:cs typeface="Times New Roman" panose="02020503050405090304" pitchFamily="18" charset="0"/>
              </a:rPr>
              <a:t>Pre The sample may have been compromised during preparation, shipping, or </a:t>
            </a:r>
            <a:r>
              <a:rPr lang="en-US" sz="3200" dirty="0" smtClean="0">
                <a:latin typeface="Times New Roman" panose="02020503050405090304" pitchFamily="18" charset="0"/>
                <a:cs typeface="Times New Roman" panose="02020503050405090304" pitchFamily="18" charset="0"/>
              </a:rPr>
              <a:t>after receipt </a:t>
            </a:r>
            <a:r>
              <a:rPr lang="en-US" sz="3200" dirty="0">
                <a:latin typeface="Times New Roman" panose="02020503050405090304" pitchFamily="18" charset="0"/>
                <a:cs typeface="Times New Roman" panose="02020503050405090304" pitchFamily="18" charset="0"/>
              </a:rPr>
              <a:t>in the laboratory by improper storage or handling</a:t>
            </a:r>
            <a:r>
              <a:rPr lang="en-US" sz="3200" dirty="0" smtClean="0">
                <a:latin typeface="Times New Roman" panose="02020503050405090304" pitchFamily="18" charset="0"/>
                <a:cs typeface="Times New Roman" panose="02020503050405090304" pitchFamily="18" charset="0"/>
              </a:rPr>
              <a:t>. The </a:t>
            </a:r>
            <a:r>
              <a:rPr lang="en-US" sz="3200" dirty="0">
                <a:latin typeface="Times New Roman" panose="02020503050405090304" pitchFamily="18" charset="0"/>
                <a:cs typeface="Times New Roman" panose="02020503050405090304" pitchFamily="18" charset="0"/>
              </a:rPr>
              <a:t>sample may have been processed or labeled improperly in the laboratory.-examination</a:t>
            </a:r>
          </a:p>
        </p:txBody>
      </p:sp>
    </p:spTree>
    <p:extLst>
      <p:ext uri="{BB962C8B-B14F-4D97-AF65-F5344CB8AC3E}">
        <p14:creationId xmlns:p14="http://schemas.microsoft.com/office/powerpoint/2010/main" val="13386734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Examination</a:t>
            </a:r>
          </a:p>
        </p:txBody>
      </p:sp>
      <p:sp>
        <p:nvSpPr>
          <p:cNvPr id="3" name="Content Placeholder 2"/>
          <p:cNvSpPr>
            <a:spLocks noGrp="1"/>
          </p:cNvSpPr>
          <p:nvPr>
            <p:ph idx="1"/>
          </p:nvPr>
        </p:nvSpPr>
        <p:spPr/>
        <p:txBody>
          <a:bodyPr/>
          <a:lstStyle/>
          <a:p>
            <a:r>
              <a:rPr lang="en-US" dirty="0" smtClean="0">
                <a:latin typeface="Times New Roman" panose="02020503050405090304" pitchFamily="18" charset="0"/>
                <a:cs typeface="Times New Roman" panose="02020503050405090304" pitchFamily="18" charset="0"/>
              </a:rPr>
              <a:t>Pre-examination</a:t>
            </a:r>
            <a:endParaRPr lang="en-US" dirty="0">
              <a:latin typeface="Times New Roman" panose="02020503050405090304" pitchFamily="18" charset="0"/>
              <a:cs typeface="Times New Roman" panose="02020503050405090304" pitchFamily="18" charset="0"/>
            </a:endParaRPr>
          </a:p>
          <a:p>
            <a:r>
              <a:rPr lang="en-US" dirty="0">
                <a:latin typeface="Times New Roman" panose="02020503050405090304" pitchFamily="18" charset="0"/>
                <a:cs typeface="Times New Roman" panose="02020503050405090304" pitchFamily="18" charset="0"/>
              </a:rPr>
              <a:t>The sample may have been compromised during preparation, shipping, or </a:t>
            </a:r>
            <a:r>
              <a:rPr lang="en-US" dirty="0" smtClean="0">
                <a:latin typeface="Times New Roman" panose="02020503050405090304" pitchFamily="18" charset="0"/>
                <a:cs typeface="Times New Roman" panose="02020503050405090304" pitchFamily="18" charset="0"/>
              </a:rPr>
              <a:t>after receipt </a:t>
            </a:r>
            <a:r>
              <a:rPr lang="en-US" dirty="0">
                <a:latin typeface="Times New Roman" panose="02020503050405090304" pitchFamily="18" charset="0"/>
                <a:cs typeface="Times New Roman" panose="02020503050405090304" pitchFamily="18" charset="0"/>
              </a:rPr>
              <a:t>in the laboratory by improper storage or handling</a:t>
            </a:r>
            <a:r>
              <a:rPr lang="en-US" dirty="0" smtClean="0">
                <a:latin typeface="Times New Roman" panose="02020503050405090304" pitchFamily="18" charset="0"/>
                <a:cs typeface="Times New Roman" panose="02020503050405090304" pitchFamily="18" charset="0"/>
              </a:rPr>
              <a:t>. • </a:t>
            </a:r>
            <a:r>
              <a:rPr lang="en-US" dirty="0">
                <a:latin typeface="Times New Roman" panose="02020503050405090304" pitchFamily="18" charset="0"/>
                <a:cs typeface="Times New Roman" panose="02020503050405090304" pitchFamily="18" charset="0"/>
              </a:rPr>
              <a:t>The sample may have been processed or labeled </a:t>
            </a:r>
            <a:r>
              <a:rPr lang="en-US" dirty="0" smtClean="0">
                <a:latin typeface="Times New Roman" panose="02020503050405090304" pitchFamily="18" charset="0"/>
                <a:cs typeface="Times New Roman" panose="02020503050405090304" pitchFamily="18" charset="0"/>
              </a:rPr>
              <a:t>improperly </a:t>
            </a:r>
            <a:r>
              <a:rPr lang="en-US" dirty="0">
                <a:latin typeface="Times New Roman" panose="02020503050405090304" pitchFamily="18" charset="0"/>
                <a:cs typeface="Times New Roman" panose="02020503050405090304" pitchFamily="18" charset="0"/>
              </a:rPr>
              <a:t>in the laboratory</a:t>
            </a:r>
          </a:p>
        </p:txBody>
      </p:sp>
    </p:spTree>
    <p:extLst>
      <p:ext uri="{BB962C8B-B14F-4D97-AF65-F5344CB8AC3E}">
        <p14:creationId xmlns:p14="http://schemas.microsoft.com/office/powerpoint/2010/main" val="13800024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Examination</a:t>
            </a:r>
          </a:p>
        </p:txBody>
      </p:sp>
      <p:sp>
        <p:nvSpPr>
          <p:cNvPr id="3" name="Content Placeholder 2"/>
          <p:cNvSpPr>
            <a:spLocks noGrp="1"/>
          </p:cNvSpPr>
          <p:nvPr>
            <p:ph idx="1"/>
          </p:nvPr>
        </p:nvSpPr>
        <p:spPr/>
        <p:txBody>
          <a:bodyPr/>
          <a:lstStyle/>
          <a:p>
            <a:pPr marL="0" indent="0">
              <a:buNone/>
            </a:pP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The EQA challenge materials may </a:t>
            </a:r>
            <a:r>
              <a:rPr lang="en-US" dirty="0">
                <a:solidFill>
                  <a:srgbClr val="FF0000"/>
                </a:solidFill>
                <a:latin typeface="Times New Roman" panose="02020503050405090304" pitchFamily="18" charset="0"/>
                <a:cs typeface="Times New Roman" panose="02020503050405090304" pitchFamily="18" charset="0"/>
              </a:rPr>
              <a:t>exhibit a matrix effect in the </a:t>
            </a:r>
            <a:r>
              <a:rPr lang="en-US" dirty="0" smtClean="0">
                <a:latin typeface="Times New Roman" panose="02020503050405090304" pitchFamily="18" charset="0"/>
                <a:cs typeface="Times New Roman" panose="02020503050405090304" pitchFamily="18" charset="0"/>
              </a:rPr>
              <a:t>examination system </a:t>
            </a:r>
            <a:r>
              <a:rPr lang="en-US" dirty="0">
                <a:latin typeface="Times New Roman" panose="02020503050405090304" pitchFamily="18" charset="0"/>
                <a:cs typeface="Times New Roman" panose="02020503050405090304" pitchFamily="18" charset="0"/>
              </a:rPr>
              <a:t>used by the participating laboratory</a:t>
            </a:r>
            <a:r>
              <a:rPr lang="en-US" dirty="0" smtClean="0">
                <a:latin typeface="Times New Roman" panose="02020503050405090304" pitchFamily="18" charset="0"/>
                <a:cs typeface="Times New Roman" panose="02020503050405090304" pitchFamily="18" charset="0"/>
              </a:rPr>
              <a:t>.•</a:t>
            </a:r>
          </a:p>
          <a:p>
            <a:pPr marL="0" indent="0">
              <a:buNone/>
            </a:pP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Possible sources of analytical problems include </a:t>
            </a:r>
            <a:r>
              <a:rPr lang="en-US" dirty="0">
                <a:solidFill>
                  <a:srgbClr val="FF0000"/>
                </a:solidFill>
                <a:latin typeface="Times New Roman" panose="02020503050405090304" pitchFamily="18" charset="0"/>
                <a:cs typeface="Times New Roman" panose="02020503050405090304" pitchFamily="18" charset="0"/>
              </a:rPr>
              <a:t>reagents, instruments, </a:t>
            </a:r>
            <a:r>
              <a:rPr lang="en-US" dirty="0" smtClean="0">
                <a:solidFill>
                  <a:srgbClr val="FF0000"/>
                </a:solidFill>
                <a:latin typeface="Times New Roman" panose="02020503050405090304" pitchFamily="18" charset="0"/>
                <a:cs typeface="Times New Roman" panose="02020503050405090304" pitchFamily="18" charset="0"/>
              </a:rPr>
              <a:t>test methods</a:t>
            </a:r>
            <a:r>
              <a:rPr lang="en-US" dirty="0">
                <a:solidFill>
                  <a:srgbClr val="FF0000"/>
                </a:solidFill>
                <a:latin typeface="Times New Roman" panose="02020503050405090304" pitchFamily="18" charset="0"/>
                <a:cs typeface="Times New Roman" panose="02020503050405090304" pitchFamily="18" charset="0"/>
              </a:rPr>
              <a:t>, calibrations, and calculations</a:t>
            </a:r>
            <a:r>
              <a:rPr lang="en-US" dirty="0">
                <a:latin typeface="Times New Roman" panose="02020503050405090304" pitchFamily="18" charset="0"/>
                <a:cs typeface="Times New Roman" panose="02020503050405090304" pitchFamily="18" charset="0"/>
              </a:rPr>
              <a:t>. Analytical problems should </a:t>
            </a:r>
            <a:r>
              <a:rPr lang="en-US" dirty="0" smtClean="0">
                <a:latin typeface="Times New Roman" panose="02020503050405090304" pitchFamily="18" charset="0"/>
                <a:cs typeface="Times New Roman" panose="02020503050405090304" pitchFamily="18" charset="0"/>
              </a:rPr>
              <a:t>be investigated </a:t>
            </a:r>
            <a:r>
              <a:rPr lang="en-US" dirty="0">
                <a:latin typeface="Times New Roman" panose="02020503050405090304" pitchFamily="18" charset="0"/>
                <a:cs typeface="Times New Roman" panose="02020503050405090304" pitchFamily="18" charset="0"/>
              </a:rPr>
              <a:t>to determine whether </a:t>
            </a:r>
            <a:r>
              <a:rPr lang="en-US" dirty="0">
                <a:solidFill>
                  <a:srgbClr val="FF0000"/>
                </a:solidFill>
                <a:latin typeface="Times New Roman" panose="02020503050405090304" pitchFamily="18" charset="0"/>
                <a:cs typeface="Times New Roman" panose="02020503050405090304" pitchFamily="18" charset="0"/>
              </a:rPr>
              <a:t>error is random or systemic</a:t>
            </a:r>
            <a:r>
              <a:rPr lang="en-US" dirty="0">
                <a:latin typeface="Times New Roman" panose="02020503050405090304" pitchFamily="18" charset="0"/>
                <a:cs typeface="Times New Roman" panose="02020503050405090304" pitchFamily="18" charset="0"/>
              </a:rPr>
              <a:t>.</a:t>
            </a:r>
          </a:p>
          <a:p>
            <a:pPr marL="0" indent="0">
              <a:buNone/>
            </a:pPr>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Competency of staff will need to be considered and evaluated</a:t>
            </a:r>
            <a:r>
              <a:rPr lang="en-US" dirty="0">
                <a:solidFill>
                  <a:srgbClr val="FF0000"/>
                </a:solidFill>
              </a:rPr>
              <a:t>.</a:t>
            </a:r>
          </a:p>
        </p:txBody>
      </p:sp>
    </p:spTree>
    <p:extLst>
      <p:ext uri="{BB962C8B-B14F-4D97-AF65-F5344CB8AC3E}">
        <p14:creationId xmlns:p14="http://schemas.microsoft.com/office/powerpoint/2010/main" val="21431164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Examination</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The EQA challenge materials may exhibit a matrix effect in the </a:t>
            </a:r>
            <a:r>
              <a:rPr lang="en-US" dirty="0" smtClean="0">
                <a:latin typeface="Times New Roman" panose="02020503050405090304" pitchFamily="18" charset="0"/>
                <a:cs typeface="Times New Roman" panose="02020503050405090304" pitchFamily="18" charset="0"/>
              </a:rPr>
              <a:t>examination system </a:t>
            </a:r>
            <a:r>
              <a:rPr lang="en-US" dirty="0">
                <a:latin typeface="Times New Roman" panose="02020503050405090304" pitchFamily="18" charset="0"/>
                <a:cs typeface="Times New Roman" panose="02020503050405090304" pitchFamily="18" charset="0"/>
              </a:rPr>
              <a:t>used by the participating laboratory</a:t>
            </a:r>
            <a:r>
              <a:rPr lang="en-US" dirty="0" smtClean="0">
                <a:latin typeface="Times New Roman" panose="02020503050405090304" pitchFamily="18" charset="0"/>
                <a:cs typeface="Times New Roman" panose="02020503050405090304" pitchFamily="18" charset="0"/>
              </a:rPr>
              <a:t>.• </a:t>
            </a:r>
            <a:r>
              <a:rPr lang="en-US" dirty="0">
                <a:latin typeface="Times New Roman" panose="02020503050405090304" pitchFamily="18" charset="0"/>
                <a:cs typeface="Times New Roman" panose="02020503050405090304" pitchFamily="18" charset="0"/>
              </a:rPr>
              <a:t>Possible sources of analytical problems include reagents, instruments, test</a:t>
            </a:r>
          </a:p>
          <a:p>
            <a:r>
              <a:rPr lang="en-US" dirty="0">
                <a:latin typeface="Times New Roman" panose="02020503050405090304" pitchFamily="18" charset="0"/>
                <a:cs typeface="Times New Roman" panose="02020503050405090304" pitchFamily="18" charset="0"/>
              </a:rPr>
              <a:t>methods, calibrations, and calculations. Analytical problems should </a:t>
            </a:r>
            <a:r>
              <a:rPr lang="en-US" dirty="0" smtClean="0">
                <a:latin typeface="Times New Roman" panose="02020503050405090304" pitchFamily="18" charset="0"/>
                <a:cs typeface="Times New Roman" panose="02020503050405090304" pitchFamily="18" charset="0"/>
              </a:rPr>
              <a:t>be investigated </a:t>
            </a:r>
            <a:r>
              <a:rPr lang="en-US" dirty="0">
                <a:latin typeface="Times New Roman" panose="02020503050405090304" pitchFamily="18" charset="0"/>
                <a:cs typeface="Times New Roman" panose="02020503050405090304" pitchFamily="18" charset="0"/>
              </a:rPr>
              <a:t>to determine whether error is random or systemic.</a:t>
            </a:r>
          </a:p>
          <a:p>
            <a:r>
              <a:rPr lang="en-US" dirty="0">
                <a:latin typeface="Times New Roman" panose="02020503050405090304" pitchFamily="18" charset="0"/>
                <a:cs typeface="Times New Roman" panose="02020503050405090304" pitchFamily="18" charset="0"/>
              </a:rPr>
              <a:t>• Competency of staff will need to be considered and evaluated</a:t>
            </a:r>
          </a:p>
        </p:txBody>
      </p:sp>
    </p:spTree>
    <p:extLst>
      <p:ext uri="{BB962C8B-B14F-4D97-AF65-F5344CB8AC3E}">
        <p14:creationId xmlns:p14="http://schemas.microsoft.com/office/powerpoint/2010/main" val="497552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503050405090304" pitchFamily="18" charset="0"/>
                <a:cs typeface="Times New Roman" panose="02020503050405090304" pitchFamily="18" charset="0"/>
              </a:rPr>
              <a:t>Post-examination</a:t>
            </a:r>
          </a:p>
        </p:txBody>
      </p:sp>
      <p:sp>
        <p:nvSpPr>
          <p:cNvPr id="3" name="Content Placeholder 2"/>
          <p:cNvSpPr>
            <a:spLocks noGrp="1"/>
          </p:cNvSpPr>
          <p:nvPr>
            <p:ph idx="1"/>
          </p:nvPr>
        </p:nvSpPr>
        <p:spPr/>
        <p:txBody>
          <a:bodyPr/>
          <a:lstStyle/>
          <a:p>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The report format can be confusing.</a:t>
            </a:r>
          </a:p>
          <a:p>
            <a:pPr marL="0" indent="0">
              <a:buNone/>
            </a:pPr>
            <a:r>
              <a:rPr lang="en-US" dirty="0">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Interpretation of results can be incorrect.</a:t>
            </a:r>
          </a:p>
          <a:p>
            <a:pPr marL="0" indent="0">
              <a:buNone/>
            </a:pPr>
            <a:r>
              <a:rPr lang="en-US" dirty="0" smtClean="0">
                <a:solidFill>
                  <a:srgbClr val="FF0000"/>
                </a:solidFill>
                <a:latin typeface="Times New Roman" panose="02020503050405090304" pitchFamily="18" charset="0"/>
                <a:cs typeface="Times New Roman" panose="02020503050405090304" pitchFamily="18" charset="0"/>
              </a:rPr>
              <a:t>• </a:t>
            </a:r>
            <a:r>
              <a:rPr lang="en-US" dirty="0">
                <a:solidFill>
                  <a:srgbClr val="FF0000"/>
                </a:solidFill>
                <a:latin typeface="Times New Roman" panose="02020503050405090304" pitchFamily="18" charset="0"/>
                <a:cs typeface="Times New Roman" panose="02020503050405090304" pitchFamily="18" charset="0"/>
              </a:rPr>
              <a:t>Clerical or transcription errors can be sources of error</a:t>
            </a:r>
          </a:p>
        </p:txBody>
      </p:sp>
    </p:spTree>
    <p:extLst>
      <p:ext uri="{BB962C8B-B14F-4D97-AF65-F5344CB8AC3E}">
        <p14:creationId xmlns:p14="http://schemas.microsoft.com/office/powerpoint/2010/main" val="2496163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9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 typeface="Arial" panose="020B0604020202090204" pitchFamily="34" charset="0"/>
              <a:buNone/>
            </a:pPr>
            <a:fld id="{F9CD64BA-0FE5-446E-937F-30AA1EFF09AB}" type="datetime1">
              <a:rPr lang="en-US" altLang="en-US" sz="1200">
                <a:solidFill>
                  <a:srgbClr val="898989"/>
                </a:solidFill>
                <a:latin typeface="Arial" panose="020B0604020202090204" pitchFamily="34" charset="0"/>
              </a:rPr>
              <a:pPr>
                <a:spcBef>
                  <a:spcPct val="0"/>
                </a:spcBef>
                <a:buFont typeface="Arial" panose="020B0604020202090204" pitchFamily="34" charset="0"/>
                <a:buNone/>
              </a:pPr>
              <a:t>11/14/2024</a:t>
            </a:fld>
            <a:endParaRPr lang="en-US" altLang="en-US" sz="1800">
              <a:latin typeface="Arial" panose="020B0604020202090204" pitchFamily="34" charset="0"/>
            </a:endParaRPr>
          </a:p>
        </p:txBody>
      </p:sp>
      <p:sp>
        <p:nvSpPr>
          <p:cNvPr id="89091" name="Title 1"/>
          <p:cNvSpPr>
            <a:spLocks noGrp="1"/>
          </p:cNvSpPr>
          <p:nvPr>
            <p:ph type="title" idx="4294967295"/>
          </p:nvPr>
        </p:nvSpPr>
        <p:spPr>
          <a:xfrm>
            <a:off x="1981200" y="715736"/>
            <a:ext cx="8229600" cy="1143000"/>
          </a:xfrm>
        </p:spPr>
        <p:txBody>
          <a:bodyPr vert="horz" lIns="0" tIns="45720" rIns="0" bIns="0" rtlCol="0" anchor="b">
            <a:normAutofit fontScale="90000"/>
          </a:bodyPr>
          <a:lstStyle/>
          <a:p>
            <a:pPr eaLnBrk="1" hangingPunct="1"/>
            <a:r>
              <a:rPr lang="en-US" altLang="zh-CN" sz="4500" dirty="0" smtClean="0">
                <a:latin typeface="Times New Roman" panose="02020503050405090304" pitchFamily="18" charset="0"/>
                <a:cs typeface="Times New Roman" panose="02020503050405090304" pitchFamily="18" charset="0"/>
              </a:rPr>
              <a:t>Guidelines  </a:t>
            </a:r>
            <a:r>
              <a:rPr lang="en-US" altLang="zh-CN" sz="4500" dirty="0">
                <a:latin typeface="Times New Roman" panose="02020503050405090304" pitchFamily="18" charset="0"/>
                <a:cs typeface="Times New Roman" panose="02020503050405090304" pitchFamily="18" charset="0"/>
              </a:rPr>
              <a:t>for Susceptibility testing</a:t>
            </a:r>
          </a:p>
        </p:txBody>
      </p:sp>
      <p:sp>
        <p:nvSpPr>
          <p:cNvPr id="89092" name="Content Placeholder 2"/>
          <p:cNvSpPr>
            <a:spLocks noGrp="1"/>
          </p:cNvSpPr>
          <p:nvPr>
            <p:ph idx="4294967295"/>
          </p:nvPr>
        </p:nvSpPr>
        <p:spPr>
          <a:xfrm>
            <a:off x="1981200" y="1935164"/>
            <a:ext cx="8229600" cy="4389437"/>
          </a:xfrm>
        </p:spPr>
        <p:txBody>
          <a:bodyPr/>
          <a:lstStyle/>
          <a:p>
            <a:pPr algn="just" eaLnBrk="1" hangingPunct="1">
              <a:buFont typeface="Arial" panose="020B0604020202090204" pitchFamily="34" charset="0"/>
              <a:buNone/>
            </a:pPr>
            <a:r>
              <a:rPr lang="en-US" altLang="zh-CN" dirty="0" smtClean="0">
                <a:latin typeface="Times New Roman" panose="02020503050405090304" pitchFamily="18" charset="0"/>
                <a:cs typeface="Times New Roman" panose="02020503050405090304" pitchFamily="18" charset="0"/>
              </a:rPr>
              <a:t> 1-Clinical laboratory Standards Institutes </a:t>
            </a:r>
            <a:r>
              <a:rPr lang="en-US" altLang="zh-CN" dirty="0" smtClean="0">
                <a:solidFill>
                  <a:srgbClr val="FF0000"/>
                </a:solidFill>
                <a:latin typeface="Times New Roman" panose="02020503050405090304" pitchFamily="18" charset="0"/>
                <a:cs typeface="Times New Roman" panose="02020503050405090304" pitchFamily="18" charset="0"/>
              </a:rPr>
              <a:t>( CLSI</a:t>
            </a:r>
            <a:r>
              <a:rPr lang="en-US" altLang="zh-CN" dirty="0" smtClean="0">
                <a:latin typeface="Times New Roman" panose="02020503050405090304" pitchFamily="18" charset="0"/>
                <a:cs typeface="Times New Roman" panose="02020503050405090304" pitchFamily="18" charset="0"/>
              </a:rPr>
              <a:t>) Formerly CLSI 2006</a:t>
            </a:r>
          </a:p>
          <a:p>
            <a:pPr algn="just" eaLnBrk="1" hangingPunct="1">
              <a:buFont typeface="Arial" panose="020B0604020202090204" pitchFamily="34" charset="0"/>
              <a:buNone/>
            </a:pPr>
            <a:r>
              <a:rPr lang="en-US" altLang="zh-CN" dirty="0" smtClean="0">
                <a:latin typeface="Times New Roman" panose="02020503050405090304" pitchFamily="18" charset="0"/>
                <a:cs typeface="Times New Roman" panose="02020503050405090304" pitchFamily="18" charset="0"/>
              </a:rPr>
              <a:t>2- European Committee on Antimicrobial Susceptibility Testing – </a:t>
            </a:r>
            <a:r>
              <a:rPr lang="en-US" altLang="zh-CN" dirty="0" smtClean="0">
                <a:solidFill>
                  <a:srgbClr val="FF0000"/>
                </a:solidFill>
                <a:latin typeface="Times New Roman" panose="02020503050405090304" pitchFamily="18" charset="0"/>
                <a:cs typeface="Times New Roman" panose="02020503050405090304" pitchFamily="18" charset="0"/>
              </a:rPr>
              <a:t>EUCAST</a:t>
            </a:r>
          </a:p>
          <a:p>
            <a:pPr algn="just" eaLnBrk="1" hangingPunct="1">
              <a:buFont typeface="Arial" panose="020B0604020202090204" pitchFamily="34" charset="0"/>
              <a:buNone/>
            </a:pPr>
            <a:r>
              <a:rPr lang="en-US" altLang="zh-CN" dirty="0" smtClean="0">
                <a:latin typeface="Times New Roman" panose="02020503050405090304" pitchFamily="18" charset="0"/>
                <a:cs typeface="Times New Roman" panose="02020503050405090304" pitchFamily="18" charset="0"/>
              </a:rPr>
              <a:t>     In Our country nearly all microbiology Laboratories use CLSI guidelines.</a:t>
            </a:r>
          </a:p>
          <a:p>
            <a:pPr algn="just" eaLnBrk="1" hangingPunct="1">
              <a:buFont typeface="Arial" panose="020B0604020202090204" pitchFamily="34" charset="0"/>
              <a:buNone/>
            </a:pPr>
            <a:endParaRPr lang="en-US" altLang="zh-CN" dirty="0" smtClean="0"/>
          </a:p>
        </p:txBody>
      </p:sp>
    </p:spTree>
    <p:extLst>
      <p:ext uri="{BB962C8B-B14F-4D97-AF65-F5344CB8AC3E}">
        <p14:creationId xmlns:p14="http://schemas.microsoft.com/office/powerpoint/2010/main" val="34976223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1" y="0"/>
            <a:ext cx="9045575" cy="1219200"/>
          </a:xfrm>
        </p:spPr>
        <p:txBody>
          <a:bodyPr/>
          <a:lstStyle/>
          <a:p>
            <a:pPr algn="ctr" eaLnBrk="1" hangingPunct="1"/>
            <a:r>
              <a:rPr lang="en-GB" altLang="en-US" sz="3600" b="1" dirty="0">
                <a:solidFill>
                  <a:srgbClr val="0070C0"/>
                </a:solidFill>
              </a:rPr>
              <a:t>Critical </a:t>
            </a:r>
            <a:r>
              <a:rPr lang="en-GB" altLang="en-US" sz="3600" b="1" dirty="0" smtClean="0">
                <a:solidFill>
                  <a:srgbClr val="0070C0"/>
                </a:solidFill>
              </a:rPr>
              <a:t>Challenges  </a:t>
            </a:r>
            <a:r>
              <a:rPr lang="en-GB" altLang="en-US" sz="3600" b="1" dirty="0">
                <a:solidFill>
                  <a:srgbClr val="0070C0"/>
                </a:solidFill>
              </a:rPr>
              <a:t>in  AST</a:t>
            </a:r>
          </a:p>
        </p:txBody>
      </p:sp>
      <p:sp>
        <p:nvSpPr>
          <p:cNvPr id="90115" name="Rectangle 3"/>
          <p:cNvSpPr>
            <a:spLocks noGrp="1" noChangeArrowheads="1"/>
          </p:cNvSpPr>
          <p:nvPr>
            <p:ph type="body" idx="4294967295"/>
          </p:nvPr>
        </p:nvSpPr>
        <p:spPr>
          <a:xfrm>
            <a:off x="1930400" y="981075"/>
            <a:ext cx="8737600" cy="4775200"/>
          </a:xfrm>
        </p:spPr>
        <p:txBody>
          <a:bodyPr/>
          <a:lstStyle/>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 Pure isolate </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Culture media: Muller-Hinton</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Reagents: disks</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Size of the inoculums</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Incubation condition</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Control with reference strains</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Reading inhibition diameters (accurate measurement)</a:t>
            </a:r>
          </a:p>
          <a:p>
            <a:pPr marL="495300" indent="-495300">
              <a:buFontTx/>
              <a:buAutoNum type="arabicPeriod"/>
            </a:pPr>
            <a:r>
              <a:rPr lang="en-GB" altLang="en-US" dirty="0" smtClean="0">
                <a:solidFill>
                  <a:srgbClr val="00B0F0"/>
                </a:solidFill>
                <a:latin typeface="Times New Roman" panose="02020503050405090304" pitchFamily="18" charset="0"/>
                <a:cs typeface="Times New Roman" panose="02020503050405090304" pitchFamily="18" charset="0"/>
              </a:rPr>
              <a:t>Knowledge of staff</a:t>
            </a:r>
          </a:p>
        </p:txBody>
      </p:sp>
      <p:sp>
        <p:nvSpPr>
          <p:cNvPr id="9011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9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 typeface="Arial" panose="020B0604020202090204" pitchFamily="34" charset="0"/>
              <a:buNone/>
            </a:pPr>
            <a:r>
              <a:rPr lang="en-US" altLang="en-US" sz="1200">
                <a:solidFill>
                  <a:srgbClr val="898989"/>
                </a:solidFill>
                <a:latin typeface="Arial" panose="020B0604020202090204" pitchFamily="34" charset="0"/>
              </a:rPr>
              <a:t>Dr.T.V.Rao MD</a:t>
            </a:r>
          </a:p>
        </p:txBody>
      </p:sp>
      <p:sp>
        <p:nvSpPr>
          <p:cNvPr id="901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9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 typeface="Arial" panose="020B0604020202090204" pitchFamily="34" charset="0"/>
              <a:buNone/>
            </a:pPr>
            <a:fld id="{B7A7E079-7898-4232-9B28-822476EC386C}" type="slidenum">
              <a:rPr lang="en-US" altLang="en-US" sz="1200">
                <a:solidFill>
                  <a:srgbClr val="898989"/>
                </a:solidFill>
                <a:latin typeface="Arial" panose="020B0604020202090204" pitchFamily="34" charset="0"/>
              </a:rPr>
              <a:pPr>
                <a:spcBef>
                  <a:spcPct val="0"/>
                </a:spcBef>
                <a:buFont typeface="Arial" panose="020B0604020202090204" pitchFamily="34" charset="0"/>
                <a:buNone/>
              </a:pPr>
              <a:t>96</a:t>
            </a:fld>
            <a:endParaRPr lang="en-US" altLang="en-US" sz="1200">
              <a:solidFill>
                <a:srgbClr val="898989"/>
              </a:solidFill>
              <a:latin typeface="Arial" panose="020B0604020202090204" pitchFamily="34" charset="0"/>
            </a:endParaRPr>
          </a:p>
        </p:txBody>
      </p:sp>
    </p:spTree>
    <p:extLst>
      <p:ext uri="{BB962C8B-B14F-4D97-AF65-F5344CB8AC3E}">
        <p14:creationId xmlns:p14="http://schemas.microsoft.com/office/powerpoint/2010/main" val="32740465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a:bodyPr>
          <a:lstStyle/>
          <a:p>
            <a:pPr algn="ctr"/>
            <a:r>
              <a:rPr lang="en-US" altLang="en-US" sz="3600" dirty="0">
                <a:solidFill>
                  <a:srgbClr val="0070C0"/>
                </a:solidFill>
                <a:latin typeface="Times New Roman" panose="02020503050405090304" pitchFamily="18" charset="0"/>
                <a:cs typeface="Times New Roman" panose="02020503050405090304" pitchFamily="18" charset="0"/>
              </a:rPr>
              <a:t>Quality control strains</a:t>
            </a:r>
          </a:p>
        </p:txBody>
      </p:sp>
      <p:sp>
        <p:nvSpPr>
          <p:cNvPr id="78851" name="Content Placeholder 2"/>
          <p:cNvSpPr>
            <a:spLocks noGrp="1"/>
          </p:cNvSpPr>
          <p:nvPr>
            <p:ph idx="1"/>
          </p:nvPr>
        </p:nvSpPr>
        <p:spPr/>
        <p:txBody>
          <a:bodyPr/>
          <a:lstStyle/>
          <a:p>
            <a:pPr algn="just"/>
            <a:r>
              <a:rPr lang="en-US" altLang="en-US" sz="3200" dirty="0">
                <a:latin typeface="Times New Roman" panose="02020503050405090304" pitchFamily="18" charset="0"/>
                <a:cs typeface="Times New Roman" panose="02020503050405090304" pitchFamily="18" charset="0"/>
              </a:rPr>
              <a:t>Each QC strain should be obtained from a </a:t>
            </a:r>
            <a:r>
              <a:rPr lang="en-US" altLang="en-US" sz="3200" dirty="0">
                <a:solidFill>
                  <a:srgbClr val="FF0000"/>
                </a:solidFill>
                <a:latin typeface="Times New Roman" panose="02020503050405090304" pitchFamily="18" charset="0"/>
                <a:cs typeface="Times New Roman" panose="02020503050405090304" pitchFamily="18" charset="0"/>
              </a:rPr>
              <a:t>recognized source</a:t>
            </a:r>
            <a:r>
              <a:rPr lang="en-US" altLang="en-US" sz="3200" dirty="0">
                <a:latin typeface="Times New Roman" panose="02020503050405090304" pitchFamily="18" charset="0"/>
                <a:cs typeface="Times New Roman" panose="02020503050405090304" pitchFamily="18" charset="0"/>
              </a:rPr>
              <a:t> (</a:t>
            </a:r>
            <a:r>
              <a:rPr lang="en-US" altLang="en-US" sz="3200" dirty="0" err="1">
                <a:latin typeface="Times New Roman" panose="02020503050405090304" pitchFamily="18" charset="0"/>
                <a:cs typeface="Times New Roman" panose="02020503050405090304" pitchFamily="18" charset="0"/>
              </a:rPr>
              <a:t>eg</a:t>
            </a:r>
            <a:r>
              <a:rPr lang="en-US" altLang="en-US" sz="3200" dirty="0">
                <a:latin typeface="Times New Roman" panose="02020503050405090304" pitchFamily="18" charset="0"/>
                <a:cs typeface="Times New Roman" panose="02020503050405090304" pitchFamily="18" charset="0"/>
              </a:rPr>
              <a:t>, ATCC</a:t>
            </a:r>
            <a:r>
              <a:rPr lang="en-US" altLang="en-US" sz="3200" baseline="30000" dirty="0">
                <a:latin typeface="Times New Roman" panose="02020503050405090304" pitchFamily="18" charset="0"/>
                <a:cs typeface="Times New Roman" panose="02020503050405090304" pitchFamily="18" charset="0"/>
              </a:rPr>
              <a:t>®</a:t>
            </a:r>
            <a:r>
              <a:rPr lang="en-US" altLang="en-US" sz="3200" dirty="0">
                <a:latin typeface="Times New Roman" panose="02020503050405090304" pitchFamily="18" charset="0"/>
                <a:cs typeface="Times New Roman" panose="02020503050405090304" pitchFamily="18" charset="0"/>
              </a:rPr>
              <a:t>). All CLSI-recommended QC strains appropriate </a:t>
            </a:r>
            <a:r>
              <a:rPr lang="en-US" altLang="en-US" sz="3200" dirty="0">
                <a:solidFill>
                  <a:srgbClr val="00B0F0"/>
                </a:solidFill>
                <a:latin typeface="Times New Roman" panose="02020503050405090304" pitchFamily="18" charset="0"/>
                <a:cs typeface="Times New Roman" panose="02020503050405090304" pitchFamily="18" charset="0"/>
              </a:rPr>
              <a:t>for the antimicrobial agent and reference method should be evaluated and produce results within the expected ranges </a:t>
            </a:r>
            <a:r>
              <a:rPr lang="en-US" altLang="en-US" sz="3200" dirty="0">
                <a:latin typeface="Times New Roman" panose="02020503050405090304" pitchFamily="18" charset="0"/>
                <a:cs typeface="Times New Roman" panose="02020503050405090304" pitchFamily="18" charset="0"/>
              </a:rPr>
              <a:t>listed in M100 that were established according to the procedures described in CLSI document  </a:t>
            </a:r>
          </a:p>
        </p:txBody>
      </p:sp>
    </p:spTree>
    <p:extLst>
      <p:ext uri="{BB962C8B-B14F-4D97-AF65-F5344CB8AC3E}">
        <p14:creationId xmlns:p14="http://schemas.microsoft.com/office/powerpoint/2010/main" val="11981415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524000" y="704850"/>
            <a:ext cx="8229600" cy="1143000"/>
          </a:xfrm>
        </p:spPr>
        <p:txBody>
          <a:bodyPr>
            <a:normAutofit fontScale="90000"/>
          </a:bodyPr>
          <a:lstStyle/>
          <a:p>
            <a:pPr eaLnBrk="1" hangingPunct="1"/>
            <a:r>
              <a:rPr lang="en-US" altLang="en-US" sz="4000" b="1">
                <a:latin typeface="TimesNewRoman,Bold" charset="0"/>
              </a:rPr>
              <a:t>Quality Control Reference Strains</a:t>
            </a:r>
          </a:p>
        </p:txBody>
      </p:sp>
      <p:sp>
        <p:nvSpPr>
          <p:cNvPr id="79875" name="Rectangle 3"/>
          <p:cNvSpPr>
            <a:spLocks noGrp="1" noChangeArrowheads="1"/>
          </p:cNvSpPr>
          <p:nvPr>
            <p:ph idx="4294967295"/>
          </p:nvPr>
        </p:nvSpPr>
        <p:spPr>
          <a:xfrm>
            <a:off x="1524000" y="1935164"/>
            <a:ext cx="8229600" cy="4389437"/>
          </a:xfrm>
        </p:spPr>
        <p:txBody>
          <a:bodyPr>
            <a:normAutofit lnSpcReduction="10000"/>
          </a:bodyPr>
          <a:lstStyle/>
          <a:p>
            <a:pPr eaLnBrk="1" hangingPunct="1">
              <a:lnSpc>
                <a:spcPct val="90000"/>
              </a:lnSpc>
            </a:pPr>
            <a:r>
              <a:rPr lang="en-US" altLang="en-US">
                <a:latin typeface="Times New Roman" panose="02020503050405090304" pitchFamily="18" charset="0"/>
                <a:cs typeface="Times New Roman" panose="02020503050405090304" pitchFamily="18" charset="0"/>
              </a:rPr>
              <a:t>• </a:t>
            </a:r>
            <a:r>
              <a:rPr lang="en-US" altLang="en-US">
                <a:solidFill>
                  <a:srgbClr val="990000"/>
                </a:solidFill>
                <a:latin typeface="Times New Roman" panose="02020503050405090304" pitchFamily="18" charset="0"/>
                <a:cs typeface="Times New Roman" panose="02020503050405090304" pitchFamily="18" charset="0"/>
              </a:rPr>
              <a:t>Escherichia coli ATCC® 25922;</a:t>
            </a:r>
          </a:p>
          <a:p>
            <a:pPr eaLnBrk="1" hangingPunct="1">
              <a:lnSpc>
                <a:spcPct val="90000"/>
              </a:lnSpc>
            </a:pPr>
            <a:r>
              <a:rPr lang="en-US" altLang="en-US">
                <a:latin typeface="Times New Roman" panose="02020503050405090304" pitchFamily="18" charset="0"/>
                <a:cs typeface="Times New Roman" panose="02020503050405090304" pitchFamily="18" charset="0"/>
              </a:rPr>
              <a:t>• Escherichia coli ATCC® 35218; / B-ihibitor.co</a:t>
            </a:r>
          </a:p>
          <a:p>
            <a:pPr eaLnBrk="1" hangingPunct="1">
              <a:lnSpc>
                <a:spcPct val="90000"/>
              </a:lnSpc>
            </a:pPr>
            <a:r>
              <a:rPr lang="en-US" altLang="en-US">
                <a:latin typeface="Times New Roman" panose="02020503050405090304" pitchFamily="18" charset="0"/>
                <a:cs typeface="Times New Roman" panose="02020503050405090304" pitchFamily="18" charset="0"/>
              </a:rPr>
              <a:t>• Haemophilus influenzae ATCC® 49247;</a:t>
            </a:r>
          </a:p>
          <a:p>
            <a:pPr eaLnBrk="1" hangingPunct="1">
              <a:lnSpc>
                <a:spcPct val="90000"/>
              </a:lnSpc>
            </a:pPr>
            <a:r>
              <a:rPr lang="en-US" altLang="en-US">
                <a:latin typeface="Times New Roman" panose="02020503050405090304" pitchFamily="18" charset="0"/>
                <a:cs typeface="Times New Roman" panose="02020503050405090304" pitchFamily="18" charset="0"/>
              </a:rPr>
              <a:t>• Haemophilus influenzae ATCC® 49766;</a:t>
            </a:r>
          </a:p>
          <a:p>
            <a:pPr eaLnBrk="1" hangingPunct="1">
              <a:lnSpc>
                <a:spcPct val="90000"/>
              </a:lnSpc>
            </a:pPr>
            <a:r>
              <a:rPr lang="en-US" altLang="en-US">
                <a:latin typeface="Times New Roman" panose="02020503050405090304" pitchFamily="18" charset="0"/>
                <a:cs typeface="Times New Roman" panose="02020503050405090304" pitchFamily="18" charset="0"/>
              </a:rPr>
              <a:t>• Klebsiella pneumoniae ATCC® 700603; /ESBL</a:t>
            </a:r>
          </a:p>
          <a:p>
            <a:pPr eaLnBrk="1" hangingPunct="1">
              <a:lnSpc>
                <a:spcPct val="90000"/>
              </a:lnSpc>
            </a:pPr>
            <a:r>
              <a:rPr lang="en-US" altLang="en-US">
                <a:latin typeface="Times New Roman" panose="02020503050405090304" pitchFamily="18" charset="0"/>
                <a:cs typeface="Times New Roman" panose="02020503050405090304" pitchFamily="18" charset="0"/>
              </a:rPr>
              <a:t>• Neisseria gonorrhoeae ATCC® 49226;</a:t>
            </a:r>
          </a:p>
          <a:p>
            <a:pPr eaLnBrk="1" hangingPunct="1">
              <a:lnSpc>
                <a:spcPct val="90000"/>
              </a:lnSpc>
            </a:pPr>
            <a:r>
              <a:rPr lang="en-US" altLang="en-US">
                <a:solidFill>
                  <a:srgbClr val="990000"/>
                </a:solidFill>
                <a:latin typeface="Times New Roman" panose="02020503050405090304" pitchFamily="18" charset="0"/>
                <a:cs typeface="Times New Roman" panose="02020503050405090304" pitchFamily="18" charset="0"/>
              </a:rPr>
              <a:t>• Pseudomonas aeruginosa ATCC® 27853;</a:t>
            </a:r>
          </a:p>
          <a:p>
            <a:pPr eaLnBrk="1" hangingPunct="1">
              <a:lnSpc>
                <a:spcPct val="90000"/>
              </a:lnSpc>
            </a:pPr>
            <a:r>
              <a:rPr lang="en-US" altLang="en-US">
                <a:solidFill>
                  <a:srgbClr val="990000"/>
                </a:solidFill>
                <a:latin typeface="Times New Roman" panose="02020503050405090304" pitchFamily="18" charset="0"/>
                <a:cs typeface="Times New Roman" panose="02020503050405090304" pitchFamily="18" charset="0"/>
              </a:rPr>
              <a:t>• Staphylococcus aureus ATCC® 25923; </a:t>
            </a:r>
          </a:p>
          <a:p>
            <a:pPr eaLnBrk="1" hangingPunct="1">
              <a:lnSpc>
                <a:spcPct val="90000"/>
              </a:lnSpc>
            </a:pPr>
            <a:r>
              <a:rPr lang="en-US" altLang="en-US">
                <a:latin typeface="Times New Roman" panose="02020503050405090304" pitchFamily="18" charset="0"/>
                <a:cs typeface="Times New Roman" panose="02020503050405090304" pitchFamily="18" charset="0"/>
              </a:rPr>
              <a:t>• Streptococcus pneumoniae ATCC® 49619.</a:t>
            </a:r>
          </a:p>
          <a:p>
            <a:pPr eaLnBrk="1" hangingPunct="1">
              <a:lnSpc>
                <a:spcPct val="90000"/>
              </a:lnSpc>
            </a:pPr>
            <a:endParaRPr lang="en-US" altLang="en-US">
              <a:latin typeface="Times New Roman" panose="02020503050405090304" pitchFamily="18" charset="0"/>
              <a:cs typeface="Times New Roman" panose="02020503050405090304" pitchFamily="18" charset="0"/>
            </a:endParaRPr>
          </a:p>
          <a:p>
            <a:pPr eaLnBrk="1" hangingPunct="1">
              <a:lnSpc>
                <a:spcPct val="90000"/>
              </a:lnSpc>
            </a:pPr>
            <a:endParaRPr lang="en-US" altLang="en-US">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32357209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524000" y="704850"/>
            <a:ext cx="8229600" cy="1143000"/>
          </a:xfrm>
        </p:spPr>
        <p:txBody>
          <a:bodyPr/>
          <a:lstStyle/>
          <a:p>
            <a:pPr algn="ctr" eaLnBrk="1" hangingPunct="1"/>
            <a:r>
              <a:rPr lang="en-US" altLang="en-US" sz="3200" b="1">
                <a:latin typeface="Times New Roman" panose="02020503050405090304" pitchFamily="18" charset="0"/>
              </a:rPr>
              <a:t>Quality Control Reference Strains</a:t>
            </a:r>
          </a:p>
        </p:txBody>
      </p:sp>
      <p:sp>
        <p:nvSpPr>
          <p:cNvPr id="80899" name="Rectangle 3"/>
          <p:cNvSpPr>
            <a:spLocks noGrp="1" noChangeArrowheads="1"/>
          </p:cNvSpPr>
          <p:nvPr>
            <p:ph idx="4294967295"/>
          </p:nvPr>
        </p:nvSpPr>
        <p:spPr>
          <a:xfrm>
            <a:off x="1524000" y="1935164"/>
            <a:ext cx="8229600" cy="4389437"/>
          </a:xfrm>
        </p:spPr>
        <p:txBody>
          <a:bodyPr/>
          <a:lstStyle/>
          <a:p>
            <a:pPr algn="just" eaLnBrk="1" hangingPunct="1">
              <a:lnSpc>
                <a:spcPct val="90000"/>
              </a:lnSpc>
            </a:pPr>
            <a:r>
              <a:rPr lang="en-US" altLang="en-US" sz="2400" i="1">
                <a:solidFill>
                  <a:srgbClr val="336600"/>
                </a:solidFill>
                <a:latin typeface="Times New Roman" panose="02020503050405090304" pitchFamily="18" charset="0"/>
                <a:cs typeface="Times New Roman" panose="02020503050405090304" pitchFamily="18" charset="0"/>
              </a:rPr>
              <a:t>Enterococcus faecalis </a:t>
            </a:r>
            <a:r>
              <a:rPr lang="en-US" altLang="en-US" sz="2400">
                <a:solidFill>
                  <a:srgbClr val="336600"/>
                </a:solidFill>
                <a:latin typeface="Times New Roman" panose="02020503050405090304" pitchFamily="18" charset="0"/>
                <a:cs typeface="Times New Roman" panose="02020503050405090304" pitchFamily="18" charset="0"/>
              </a:rPr>
              <a:t>ATCC® 29212 (or alternatively </a:t>
            </a:r>
          </a:p>
          <a:p>
            <a:pPr algn="just" eaLnBrk="1" hangingPunct="1">
              <a:lnSpc>
                <a:spcPct val="90000"/>
              </a:lnSpc>
              <a:buFont typeface="Wingdings 2" panose="05020102010507070707" pitchFamily="18" charset="2"/>
              <a:buNone/>
            </a:pPr>
            <a:r>
              <a:rPr lang="en-US" altLang="en-US" sz="2400" i="1">
                <a:solidFill>
                  <a:srgbClr val="336600"/>
                </a:solidFill>
                <a:latin typeface="Times New Roman" panose="02020503050405090304" pitchFamily="18" charset="0"/>
                <a:cs typeface="Times New Roman" panose="02020503050405090304" pitchFamily="18" charset="0"/>
              </a:rPr>
              <a:t>   E. faecalis </a:t>
            </a:r>
            <a:r>
              <a:rPr lang="en-US" altLang="en-US" sz="2400">
                <a:solidFill>
                  <a:srgbClr val="336600"/>
                </a:solidFill>
                <a:latin typeface="Times New Roman" panose="02020503050405090304" pitchFamily="18" charset="0"/>
                <a:cs typeface="Times New Roman" panose="02020503050405090304" pitchFamily="18" charset="0"/>
              </a:rPr>
              <a:t>ATCC® 33186)</a:t>
            </a:r>
            <a:r>
              <a:rPr lang="en-US" altLang="en-US" sz="2400">
                <a:solidFill>
                  <a:srgbClr val="000000"/>
                </a:solidFill>
                <a:latin typeface="Times New Roman" panose="02020503050405090304" pitchFamily="18" charset="0"/>
                <a:cs typeface="Times New Roman" panose="02020503050405090304" pitchFamily="18" charset="0"/>
              </a:rPr>
              <a:t> </a:t>
            </a:r>
            <a:r>
              <a:rPr lang="en-US" altLang="en-US" sz="2400">
                <a:solidFill>
                  <a:srgbClr val="336600"/>
                </a:solidFill>
                <a:latin typeface="Times New Roman" panose="02020503050405090304" pitchFamily="18" charset="0"/>
                <a:cs typeface="Times New Roman" panose="02020503050405090304" pitchFamily="18" charset="0"/>
              </a:rPr>
              <a:t>is recommended for monitoring Mueller-Hinton agar for unacceptable levels of thymidine when trimethoprim or sulfonamides are tested</a:t>
            </a:r>
            <a:r>
              <a:rPr lang="en-US" altLang="en-US" sz="2400">
                <a:solidFill>
                  <a:srgbClr val="000000"/>
                </a:solidFill>
                <a:latin typeface="Times New Roman" panose="02020503050405090304" pitchFamily="18" charset="0"/>
                <a:cs typeface="Times New Roman" panose="02020503050405090304" pitchFamily="18" charset="0"/>
              </a:rPr>
              <a:t>.</a:t>
            </a:r>
          </a:p>
          <a:p>
            <a:pPr algn="just" eaLnBrk="1" hangingPunct="1">
              <a:lnSpc>
                <a:spcPct val="90000"/>
              </a:lnSpc>
            </a:pPr>
            <a:r>
              <a:rPr lang="en-US" altLang="en-US" sz="2400" i="1">
                <a:solidFill>
                  <a:srgbClr val="000000"/>
                </a:solidFill>
                <a:latin typeface="Times New Roman" panose="02020503050405090304" pitchFamily="18" charset="0"/>
                <a:cs typeface="Times New Roman" panose="02020503050405090304" pitchFamily="18" charset="0"/>
              </a:rPr>
              <a:t>E.faecalis </a:t>
            </a:r>
            <a:r>
              <a:rPr lang="en-US" altLang="en-US" sz="2400">
                <a:solidFill>
                  <a:srgbClr val="000000"/>
                </a:solidFill>
                <a:latin typeface="Times New Roman" panose="02020503050405090304" pitchFamily="18" charset="0"/>
                <a:cs typeface="Times New Roman" panose="02020503050405090304" pitchFamily="18" charset="0"/>
              </a:rPr>
              <a:t>ATCC® 29212 is also used for control of high-content aminoglycoside disks </a:t>
            </a:r>
            <a:endParaRPr lang="en-US" altLang="en-US" sz="2400">
              <a:solidFill>
                <a:srgbClr val="0000FF"/>
              </a:solidFill>
              <a:latin typeface="Times New Roman" panose="02020503050405090304" pitchFamily="18" charset="0"/>
              <a:cs typeface="Times New Roman" panose="02020503050405090304" pitchFamily="18" charset="0"/>
            </a:endParaRPr>
          </a:p>
          <a:p>
            <a:pPr algn="just" eaLnBrk="1" hangingPunct="1">
              <a:lnSpc>
                <a:spcPct val="90000"/>
              </a:lnSpc>
            </a:pPr>
            <a:r>
              <a:rPr lang="en-US" altLang="en-US" sz="2000" i="1">
                <a:solidFill>
                  <a:srgbClr val="000000"/>
                </a:solidFill>
                <a:latin typeface="Times New Roman" panose="02020503050405090304" pitchFamily="18" charset="0"/>
                <a:cs typeface="Times New Roman" panose="02020503050405090304" pitchFamily="18" charset="0"/>
              </a:rPr>
              <a:t>H. influenzae </a:t>
            </a:r>
            <a:r>
              <a:rPr lang="en-US" altLang="en-US" sz="2000">
                <a:solidFill>
                  <a:srgbClr val="000000"/>
                </a:solidFill>
                <a:latin typeface="Times New Roman" panose="02020503050405090304" pitchFamily="18" charset="0"/>
                <a:cs typeface="Times New Roman" panose="02020503050405090304" pitchFamily="18" charset="0"/>
              </a:rPr>
              <a:t>ATCC® 49247 is an ampicillin-resistant, B-lactamase-negative organism.</a:t>
            </a:r>
          </a:p>
          <a:p>
            <a:pPr algn="just" eaLnBrk="1" hangingPunct="1">
              <a:lnSpc>
                <a:spcPct val="90000"/>
              </a:lnSpc>
            </a:pPr>
            <a:r>
              <a:rPr lang="en-US" altLang="en-US" sz="2000" i="1">
                <a:solidFill>
                  <a:srgbClr val="000000"/>
                </a:solidFill>
                <a:latin typeface="Times New Roman" panose="02020503050405090304" pitchFamily="18" charset="0"/>
                <a:cs typeface="Times New Roman" panose="02020503050405090304" pitchFamily="18" charset="0"/>
              </a:rPr>
              <a:t>H. influenzae </a:t>
            </a:r>
            <a:r>
              <a:rPr lang="en-US" altLang="en-US" sz="2000">
                <a:solidFill>
                  <a:srgbClr val="000000"/>
                </a:solidFill>
                <a:latin typeface="Times New Roman" panose="02020503050405090304" pitchFamily="18" charset="0"/>
                <a:cs typeface="Times New Roman" panose="02020503050405090304" pitchFamily="18" charset="0"/>
              </a:rPr>
              <a:t>ATCC® 49766 is an ampicillin-susceptible organism that is more reproducible than </a:t>
            </a:r>
            <a:r>
              <a:rPr lang="en-US" altLang="en-US" sz="2000" i="1">
                <a:solidFill>
                  <a:srgbClr val="000000"/>
                </a:solidFill>
                <a:latin typeface="Times New Roman" panose="02020503050405090304" pitchFamily="18" charset="0"/>
                <a:cs typeface="Times New Roman" panose="02020503050405090304" pitchFamily="18" charset="0"/>
              </a:rPr>
              <a:t>H. influenzae </a:t>
            </a:r>
            <a:r>
              <a:rPr lang="en-US" altLang="en-US" sz="2000">
                <a:solidFill>
                  <a:srgbClr val="000000"/>
                </a:solidFill>
                <a:latin typeface="Times New Roman" panose="02020503050405090304" pitchFamily="18" charset="0"/>
                <a:cs typeface="Times New Roman" panose="02020503050405090304" pitchFamily="18" charset="0"/>
              </a:rPr>
              <a:t>ATCC® 49247 for controlling selected B-lactams.</a:t>
            </a:r>
          </a:p>
          <a:p>
            <a:pPr algn="just" eaLnBrk="1" hangingPunct="1">
              <a:lnSpc>
                <a:spcPct val="90000"/>
              </a:lnSpc>
            </a:pPr>
            <a:endParaRPr lang="en-US" altLang="en-US" sz="2000">
              <a:solidFill>
                <a:srgbClr val="000000"/>
              </a:solidFill>
              <a:latin typeface="Times New Roman" panose="02020503050405090304" pitchFamily="18" charset="0"/>
              <a:cs typeface="Times New Roman" panose="02020503050405090304" pitchFamily="18" charset="0"/>
            </a:endParaRPr>
          </a:p>
          <a:p>
            <a:pPr algn="just" eaLnBrk="1" hangingPunct="1">
              <a:lnSpc>
                <a:spcPct val="90000"/>
              </a:lnSpc>
            </a:pPr>
            <a:endParaRPr lang="en-US" altLang="en-US" sz="240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51711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6524</Words>
  <Application>Microsoft Office PowerPoint</Application>
  <PresentationFormat>Widescreen</PresentationFormat>
  <Paragraphs>616</Paragraphs>
  <Slides>129</Slides>
  <Notes>7</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129</vt:i4>
      </vt:variant>
    </vt:vector>
  </HeadingPairs>
  <TitlesOfParts>
    <vt:vector size="141" baseType="lpstr">
      <vt:lpstr>宋体</vt:lpstr>
      <vt:lpstr>宋体</vt:lpstr>
      <vt:lpstr>Arial</vt:lpstr>
      <vt:lpstr>Arial MT</vt:lpstr>
      <vt:lpstr>Calibri</vt:lpstr>
      <vt:lpstr>Calibri Light</vt:lpstr>
      <vt:lpstr>Times New Roman</vt:lpstr>
      <vt:lpstr>TimesNewRoman,Bold</vt:lpstr>
      <vt:lpstr>TimesNewRomanPSMT</vt:lpstr>
      <vt:lpstr>Wingdings 2</vt:lpstr>
      <vt:lpstr>Wingdings 3</vt:lpstr>
      <vt:lpstr>Office Theme</vt:lpstr>
      <vt:lpstr>Quality Control  in Clinical Microbiology Laboratory </vt:lpstr>
      <vt:lpstr> Introduction </vt:lpstr>
      <vt:lpstr>Introduction </vt:lpstr>
      <vt:lpstr>Microbiologist Responsibility </vt:lpstr>
      <vt:lpstr> Microbiologist Responsibility </vt:lpstr>
      <vt:lpstr>Microbiologist Responsibility </vt:lpstr>
      <vt:lpstr>Clinician’s Responsibilities </vt:lpstr>
      <vt:lpstr>Quality Control</vt:lpstr>
      <vt:lpstr>Stages of laboratory activities</vt:lpstr>
      <vt:lpstr>Three stages of activities</vt:lpstr>
      <vt:lpstr> Elements of QA</vt:lpstr>
      <vt:lpstr>Continued..</vt:lpstr>
      <vt:lpstr>Standard  Operation Procedures (SOP)</vt:lpstr>
      <vt:lpstr>Need of SOP s in laboratory work</vt:lpstr>
      <vt:lpstr>Important features of SOP</vt:lpstr>
      <vt:lpstr>Important features of SOP</vt:lpstr>
      <vt:lpstr>Preparation of SOP</vt:lpstr>
      <vt:lpstr>Types of SOP</vt:lpstr>
      <vt:lpstr>Stages of SOP</vt:lpstr>
      <vt:lpstr>Specimen Selection  ,collection and transport </vt:lpstr>
      <vt:lpstr>Continue…</vt:lpstr>
      <vt:lpstr>Continue…</vt:lpstr>
      <vt:lpstr>Continue…</vt:lpstr>
      <vt:lpstr>Continue…  </vt:lpstr>
      <vt:lpstr>Continue…</vt:lpstr>
      <vt:lpstr>Continue…</vt:lpstr>
      <vt:lpstr>Continue…</vt:lpstr>
      <vt:lpstr>Continue…</vt:lpstr>
      <vt:lpstr>Continue…</vt:lpstr>
      <vt:lpstr>Continue…</vt:lpstr>
      <vt:lpstr>Quality of the specimen</vt:lpstr>
      <vt:lpstr>Quality of the specimen</vt:lpstr>
      <vt:lpstr>Rejection criteria for improper samples:</vt:lpstr>
      <vt:lpstr>Rejection criteria for improper samples</vt:lpstr>
      <vt:lpstr>Rejection criteria for improper samples</vt:lpstr>
      <vt:lpstr>Personnel</vt:lpstr>
      <vt:lpstr>Personnel</vt:lpstr>
      <vt:lpstr>Personnel</vt:lpstr>
      <vt:lpstr>         Culture Media </vt:lpstr>
      <vt:lpstr> Definition of Culture medium </vt:lpstr>
      <vt:lpstr>Introduction</vt:lpstr>
      <vt:lpstr>Culture Media: Types</vt:lpstr>
      <vt:lpstr>Culture Media: Types</vt:lpstr>
      <vt:lpstr>Culture Media: Types</vt:lpstr>
      <vt:lpstr> Culture media preparation </vt:lpstr>
      <vt:lpstr>  Quality Assurance</vt:lpstr>
      <vt:lpstr>Quality control requirements for culture media preparation</vt:lpstr>
      <vt:lpstr>      Visual inspection</vt:lpstr>
      <vt:lpstr>        Visual inspection</vt:lpstr>
      <vt:lpstr>      Visual inspection</vt:lpstr>
      <vt:lpstr>Sterility check  </vt:lpstr>
      <vt:lpstr>Performance check: </vt:lpstr>
      <vt:lpstr>Troubleshooting: overview of the most common errors and possible causes</vt:lpstr>
      <vt:lpstr>Wrong pH</vt:lpstr>
      <vt:lpstr>       Incomplete solubility</vt:lpstr>
      <vt:lpstr>Darkening, caramelization</vt:lpstr>
      <vt:lpstr>     Incomplete gelling or soft agar</vt:lpstr>
      <vt:lpstr>     Turbidity, precipitation</vt:lpstr>
      <vt:lpstr>Poor growth or loss of differential properties</vt:lpstr>
      <vt:lpstr>PowerPoint Presentation</vt:lpstr>
      <vt:lpstr>PowerPoint Presentation</vt:lpstr>
      <vt:lpstr>PowerPoint Presentation</vt:lpstr>
      <vt:lpstr>PowerPoint Presentation</vt:lpstr>
      <vt:lpstr>PowerPoint Presentation</vt:lpstr>
      <vt:lpstr>PowerPoint Presentation</vt:lpstr>
      <vt:lpstr>Continued..</vt:lpstr>
      <vt:lpstr>PowerPoint Presentation</vt:lpstr>
      <vt:lpstr>PowerPoint Presentation</vt:lpstr>
      <vt:lpstr>Use of Quality Control Strains </vt:lpstr>
      <vt:lpstr> Quality  Control Strains  </vt:lpstr>
      <vt:lpstr>Use of Quality Control Strains </vt:lpstr>
      <vt:lpstr>Use of Quality Control Strains </vt:lpstr>
      <vt:lpstr>Use of Quality Control Strains </vt:lpstr>
      <vt:lpstr>  External Quality Assessment (EQA)</vt:lpstr>
      <vt:lpstr>Types of EQA</vt:lpstr>
      <vt:lpstr>EQA benefit</vt:lpstr>
      <vt:lpstr>EQA benefit</vt:lpstr>
      <vt:lpstr>EQA benefit</vt:lpstr>
      <vt:lpstr>Principal characteristics of an EQA scheme</vt:lpstr>
      <vt:lpstr>Principal characteristics of an EQA scheme</vt:lpstr>
      <vt:lpstr>Continue…</vt:lpstr>
      <vt:lpstr>Rechecking process</vt:lpstr>
      <vt:lpstr>Rechecking process</vt:lpstr>
      <vt:lpstr>On-site evaluation</vt:lpstr>
      <vt:lpstr>On-site evaluation can be a valuable tool to</vt:lpstr>
      <vt:lpstr>Managing EQA in the Laboratory</vt:lpstr>
      <vt:lpstr>Managing EQA in the Laboratory</vt:lpstr>
      <vt:lpstr>PowerPoint Presentation</vt:lpstr>
      <vt:lpstr>PowerPoint Presentation</vt:lpstr>
      <vt:lpstr>External Quality Assessment  problems</vt:lpstr>
      <vt:lpstr>Examination</vt:lpstr>
      <vt:lpstr>Examination</vt:lpstr>
      <vt:lpstr>Examination</vt:lpstr>
      <vt:lpstr>Post-examination</vt:lpstr>
      <vt:lpstr>Guidelines  for Susceptibility testing</vt:lpstr>
      <vt:lpstr>Critical Challenges  in  AST</vt:lpstr>
      <vt:lpstr>Quality control strains</vt:lpstr>
      <vt:lpstr>Quality Control Reference Strains</vt:lpstr>
      <vt:lpstr>Quality Control Reference Strains</vt:lpstr>
      <vt:lpstr>Storing Quality Control Strains</vt:lpstr>
      <vt:lpstr>Storing Quality Control Strains</vt:lpstr>
      <vt:lpstr> The 15-Replicate (3 × 5 Day) Plan</vt:lpstr>
      <vt:lpstr> The 15-Replicate (3 × 5 Day) Plan</vt:lpstr>
      <vt:lpstr>PowerPoint Presentation</vt:lpstr>
      <vt:lpstr>PowerPoint Presentation</vt:lpstr>
      <vt:lpstr>Implementing Weekly Quality Control Testing</vt:lpstr>
      <vt:lpstr>Out-of-Range Results With Quality Control Strains and Corrective Action  </vt:lpstr>
      <vt:lpstr>Daily or Weekly Quality Control Testing – Out-of-Range Result Due to Identifiable Error   </vt:lpstr>
      <vt:lpstr>PowerPoint Presentation</vt:lpstr>
      <vt:lpstr>Identifiable reasons for the out-of-control results may include, but are not limited to:</vt:lpstr>
      <vt:lpstr>Testing process </vt:lpstr>
      <vt:lpstr>PowerPoint Presentation</vt:lpstr>
      <vt:lpstr>PowerPoint Presentation</vt:lpstr>
      <vt:lpstr>PowerPoint Presentation</vt:lpstr>
      <vt:lpstr>PowerPoint Presentation</vt:lpstr>
      <vt:lpstr>PowerPoint Presentation</vt:lpstr>
      <vt:lpstr>PowerPoint Presentation</vt:lpstr>
      <vt:lpstr>Post analytical stage (Results Reporting)</vt:lpstr>
      <vt:lpstr>Wording of reports: </vt:lpstr>
      <vt:lpstr>Reporting policy </vt:lpstr>
      <vt:lpstr>Reporting policy </vt:lpstr>
      <vt:lpstr>Reporting policy </vt:lpstr>
      <vt:lpstr>Reporting policy </vt:lpstr>
      <vt:lpstr>Reporting policy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in Clinical Microbiology  Laboratory</dc:title>
  <dc:creator>user</dc:creator>
  <cp:lastModifiedBy>CLASS-SOLTANI</cp:lastModifiedBy>
  <cp:revision>110</cp:revision>
  <dcterms:created xsi:type="dcterms:W3CDTF">2024-11-09T06:34:00Z</dcterms:created>
  <dcterms:modified xsi:type="dcterms:W3CDTF">2024-11-14T07:27:22Z</dcterms:modified>
</cp:coreProperties>
</file>