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379"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77" r:id="rId71"/>
    <p:sldId id="324" r:id="rId72"/>
    <p:sldId id="325" r:id="rId73"/>
    <p:sldId id="326" r:id="rId74"/>
    <p:sldId id="327" r:id="rId75"/>
    <p:sldId id="328" r:id="rId76"/>
    <p:sldId id="329" r:id="rId77"/>
    <p:sldId id="330" r:id="rId78"/>
    <p:sldId id="331" r:id="rId79"/>
    <p:sldId id="332" r:id="rId80"/>
    <p:sldId id="333" r:id="rId81"/>
    <p:sldId id="334" r:id="rId82"/>
    <p:sldId id="335" r:id="rId83"/>
    <p:sldId id="336" r:id="rId84"/>
    <p:sldId id="337" r:id="rId85"/>
    <p:sldId id="338" r:id="rId86"/>
    <p:sldId id="339" r:id="rId87"/>
    <p:sldId id="378" r:id="rId88"/>
    <p:sldId id="340" r:id="rId89"/>
    <p:sldId id="341" r:id="rId90"/>
    <p:sldId id="342" r:id="rId91"/>
    <p:sldId id="343" r:id="rId92"/>
    <p:sldId id="344" r:id="rId93"/>
    <p:sldId id="345" r:id="rId94"/>
    <p:sldId id="346" r:id="rId95"/>
    <p:sldId id="347" r:id="rId96"/>
    <p:sldId id="349" r:id="rId97"/>
    <p:sldId id="350" r:id="rId98"/>
    <p:sldId id="351" r:id="rId99"/>
    <p:sldId id="352" r:id="rId100"/>
    <p:sldId id="353" r:id="rId101"/>
    <p:sldId id="357" r:id="rId102"/>
    <p:sldId id="358" r:id="rId103"/>
    <p:sldId id="354" r:id="rId104"/>
    <p:sldId id="359" r:id="rId105"/>
    <p:sldId id="356" r:id="rId106"/>
    <p:sldId id="360" r:id="rId107"/>
    <p:sldId id="361" r:id="rId108"/>
    <p:sldId id="362" r:id="rId109"/>
    <p:sldId id="363" r:id="rId110"/>
    <p:sldId id="364" r:id="rId111"/>
    <p:sldId id="365" r:id="rId112"/>
    <p:sldId id="366" r:id="rId113"/>
    <p:sldId id="367" r:id="rId114"/>
    <p:sldId id="368" r:id="rId115"/>
    <p:sldId id="369" r:id="rId116"/>
    <p:sldId id="371" r:id="rId117"/>
    <p:sldId id="375" r:id="rId118"/>
    <p:sldId id="372" r:id="rId119"/>
    <p:sldId id="376" r:id="rId120"/>
    <p:sldId id="373" r:id="rId121"/>
    <p:sldId id="374" r:id="rId122"/>
    <p:sldId id="380" r:id="rId123"/>
    <p:sldId id="381" r:id="rId1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99F6E78-0878-4CA5-BE3E-A1BEF1D6D3C6}">
          <p14:sldIdLst>
            <p14:sldId id="256"/>
            <p14:sldId id="257"/>
            <p14:sldId id="258"/>
            <p14:sldId id="259"/>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1"/>
            <p14:sldId id="282"/>
            <p14:sldId id="283"/>
            <p14:sldId id="284"/>
            <p14:sldId id="285"/>
            <p14:sldId id="286"/>
            <p14:sldId id="287"/>
            <p14:sldId id="288"/>
            <p14:sldId id="379"/>
            <p14:sldId id="289"/>
            <p14:sldId id="290"/>
            <p14:sldId id="291"/>
            <p14:sldId id="292"/>
            <p14:sldId id="293"/>
            <p14:sldId id="294"/>
            <p14:sldId id="295"/>
            <p14:sldId id="296"/>
            <p14:sldId id="297"/>
            <p14:sldId id="298"/>
            <p14:sldId id="299"/>
            <p14:sldId id="300"/>
            <p14:sldId id="301"/>
            <p14:sldId id="302"/>
            <p14:sldId id="303"/>
            <p14:sldId id="304"/>
            <p14:sldId id="305"/>
            <p14:sldId id="306"/>
            <p14:sldId id="307"/>
            <p14:sldId id="308"/>
            <p14:sldId id="309"/>
            <p14:sldId id="310"/>
            <p14:sldId id="311"/>
            <p14:sldId id="312"/>
            <p14:sldId id="313"/>
            <p14:sldId id="314"/>
            <p14:sldId id="315"/>
            <p14:sldId id="316"/>
            <p14:sldId id="317"/>
            <p14:sldId id="318"/>
            <p14:sldId id="319"/>
            <p14:sldId id="320"/>
            <p14:sldId id="321"/>
            <p14:sldId id="322"/>
            <p14:sldId id="323"/>
            <p14:sldId id="377"/>
            <p14:sldId id="324"/>
            <p14:sldId id="325"/>
            <p14:sldId id="326"/>
            <p14:sldId id="327"/>
            <p14:sldId id="328"/>
            <p14:sldId id="329"/>
            <p14:sldId id="330"/>
            <p14:sldId id="331"/>
            <p14:sldId id="332"/>
            <p14:sldId id="333"/>
            <p14:sldId id="334"/>
            <p14:sldId id="335"/>
            <p14:sldId id="336"/>
            <p14:sldId id="337"/>
            <p14:sldId id="338"/>
            <p14:sldId id="339"/>
            <p14:sldId id="378"/>
            <p14:sldId id="340"/>
            <p14:sldId id="341"/>
            <p14:sldId id="342"/>
            <p14:sldId id="343"/>
            <p14:sldId id="344"/>
            <p14:sldId id="345"/>
            <p14:sldId id="346"/>
            <p14:sldId id="347"/>
            <p14:sldId id="349"/>
            <p14:sldId id="350"/>
            <p14:sldId id="351"/>
            <p14:sldId id="352"/>
            <p14:sldId id="353"/>
            <p14:sldId id="357"/>
            <p14:sldId id="358"/>
            <p14:sldId id="354"/>
            <p14:sldId id="359"/>
            <p14:sldId id="356"/>
            <p14:sldId id="360"/>
            <p14:sldId id="361"/>
            <p14:sldId id="362"/>
            <p14:sldId id="363"/>
            <p14:sldId id="364"/>
            <p14:sldId id="365"/>
            <p14:sldId id="366"/>
            <p14:sldId id="367"/>
            <p14:sldId id="368"/>
            <p14:sldId id="369"/>
            <p14:sldId id="371"/>
            <p14:sldId id="375"/>
            <p14:sldId id="372"/>
            <p14:sldId id="376"/>
            <p14:sldId id="373"/>
            <p14:sldId id="374"/>
            <p14:sldId id="380"/>
            <p14:sldId id="381"/>
          </p14:sldIdLst>
        </p14:section>
        <p14:section name="Untitled Section" id="{EF0B8C1F-98AC-4341-B8DB-B4ADBE67F6D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25" autoAdjust="0"/>
    <p:restoredTop sz="86424" autoAdjust="0"/>
  </p:normalViewPr>
  <p:slideViewPr>
    <p:cSldViewPr snapToGrid="0">
      <p:cViewPr varScale="1">
        <p:scale>
          <a:sx n="74" d="100"/>
          <a:sy n="74" d="100"/>
        </p:scale>
        <p:origin x="1440" y="5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97CEAB-A782-45BE-BDDF-5FB0B42AF673}" type="datetimeFigureOut">
              <a:rPr lang="en-US" smtClean="0"/>
              <a:t>11/28/2024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4A4344-88B0-46B2-9BD3-4ACD74C48D81}" type="slidenum">
              <a:rPr lang="en-US" smtClean="0"/>
              <a:t>‹#›</a:t>
            </a:fld>
            <a:endParaRPr lang="en-US"/>
          </a:p>
        </p:txBody>
      </p:sp>
    </p:spTree>
    <p:extLst>
      <p:ext uri="{BB962C8B-B14F-4D97-AF65-F5344CB8AC3E}">
        <p14:creationId xmlns:p14="http://schemas.microsoft.com/office/powerpoint/2010/main" val="638859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A4344-88B0-46B2-9BD3-4ACD74C48D81}" type="slidenum">
              <a:rPr lang="en-US" smtClean="0"/>
              <a:t>2</a:t>
            </a:fld>
            <a:endParaRPr lang="en-US" dirty="0"/>
          </a:p>
        </p:txBody>
      </p:sp>
    </p:spTree>
    <p:extLst>
      <p:ext uri="{BB962C8B-B14F-4D97-AF65-F5344CB8AC3E}">
        <p14:creationId xmlns:p14="http://schemas.microsoft.com/office/powerpoint/2010/main" val="2812450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A4344-88B0-46B2-9BD3-4ACD74C48D81}" type="slidenum">
              <a:rPr lang="en-US" smtClean="0"/>
              <a:t>16</a:t>
            </a:fld>
            <a:endParaRPr lang="en-US" dirty="0"/>
          </a:p>
        </p:txBody>
      </p:sp>
    </p:spTree>
    <p:extLst>
      <p:ext uri="{BB962C8B-B14F-4D97-AF65-F5344CB8AC3E}">
        <p14:creationId xmlns:p14="http://schemas.microsoft.com/office/powerpoint/2010/main" val="813718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A4344-88B0-46B2-9BD3-4ACD74C48D81}" type="slidenum">
              <a:rPr lang="en-US" smtClean="0"/>
              <a:t>50</a:t>
            </a:fld>
            <a:endParaRPr lang="en-US"/>
          </a:p>
        </p:txBody>
      </p:sp>
    </p:spTree>
    <p:extLst>
      <p:ext uri="{BB962C8B-B14F-4D97-AF65-F5344CB8AC3E}">
        <p14:creationId xmlns:p14="http://schemas.microsoft.com/office/powerpoint/2010/main" val="271412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A4344-88B0-46B2-9BD3-4ACD74C48D81}" type="slidenum">
              <a:rPr lang="en-US" smtClean="0"/>
              <a:t>55</a:t>
            </a:fld>
            <a:endParaRPr lang="en-US"/>
          </a:p>
        </p:txBody>
      </p:sp>
    </p:spTree>
    <p:extLst>
      <p:ext uri="{BB962C8B-B14F-4D97-AF65-F5344CB8AC3E}">
        <p14:creationId xmlns:p14="http://schemas.microsoft.com/office/powerpoint/2010/main" val="389164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A4344-88B0-46B2-9BD3-4ACD74C48D81}" type="slidenum">
              <a:rPr lang="en-US" smtClean="0"/>
              <a:t>59</a:t>
            </a:fld>
            <a:endParaRPr lang="en-US"/>
          </a:p>
        </p:txBody>
      </p:sp>
    </p:spTree>
    <p:extLst>
      <p:ext uri="{BB962C8B-B14F-4D97-AF65-F5344CB8AC3E}">
        <p14:creationId xmlns:p14="http://schemas.microsoft.com/office/powerpoint/2010/main" val="2644782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A4344-88B0-46B2-9BD3-4ACD74C48D81}" type="slidenum">
              <a:rPr lang="en-US" smtClean="0"/>
              <a:t>80</a:t>
            </a:fld>
            <a:endParaRPr lang="en-US"/>
          </a:p>
        </p:txBody>
      </p:sp>
    </p:spTree>
    <p:extLst>
      <p:ext uri="{BB962C8B-B14F-4D97-AF65-F5344CB8AC3E}">
        <p14:creationId xmlns:p14="http://schemas.microsoft.com/office/powerpoint/2010/main" val="690780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A4344-88B0-46B2-9BD3-4ACD74C48D81}" type="slidenum">
              <a:rPr lang="en-US" smtClean="0"/>
              <a:t>82</a:t>
            </a:fld>
            <a:endParaRPr lang="en-US"/>
          </a:p>
        </p:txBody>
      </p:sp>
    </p:spTree>
    <p:extLst>
      <p:ext uri="{BB962C8B-B14F-4D97-AF65-F5344CB8AC3E}">
        <p14:creationId xmlns:p14="http://schemas.microsoft.com/office/powerpoint/2010/main" val="3136245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A4344-88B0-46B2-9BD3-4ACD74C48D81}" type="slidenum">
              <a:rPr lang="en-US" smtClean="0"/>
              <a:t>91</a:t>
            </a:fld>
            <a:endParaRPr lang="en-US"/>
          </a:p>
        </p:txBody>
      </p:sp>
    </p:spTree>
    <p:extLst>
      <p:ext uri="{BB962C8B-B14F-4D97-AF65-F5344CB8AC3E}">
        <p14:creationId xmlns:p14="http://schemas.microsoft.com/office/powerpoint/2010/main" val="2395206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A4344-88B0-46B2-9BD3-4ACD74C48D81}" type="slidenum">
              <a:rPr lang="en-US" smtClean="0"/>
              <a:t>99</a:t>
            </a:fld>
            <a:endParaRPr lang="en-US"/>
          </a:p>
        </p:txBody>
      </p:sp>
    </p:spTree>
    <p:extLst>
      <p:ext uri="{BB962C8B-B14F-4D97-AF65-F5344CB8AC3E}">
        <p14:creationId xmlns:p14="http://schemas.microsoft.com/office/powerpoint/2010/main" val="184058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2095A-4721-A838-4AB3-6FD13C0920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196D8C-6736-1B41-B362-71F59D2C27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887C8E-9AD1-1177-87BE-C8E7D6361ECE}"/>
              </a:ext>
            </a:extLst>
          </p:cNvPr>
          <p:cNvSpPr>
            <a:spLocks noGrp="1"/>
          </p:cNvSpPr>
          <p:nvPr>
            <p:ph type="dt" sz="half" idx="10"/>
          </p:nvPr>
        </p:nvSpPr>
        <p:spPr/>
        <p:txBody>
          <a:bodyPr/>
          <a:lstStyle/>
          <a:p>
            <a:fld id="{96FEF38F-FF6A-430B-8358-0A0A5C6367E4}" type="datetimeFigureOut">
              <a:rPr lang="en-US" smtClean="0"/>
              <a:t>11/28/2024</a:t>
            </a:fld>
            <a:endParaRPr lang="en-US"/>
          </a:p>
        </p:txBody>
      </p:sp>
      <p:sp>
        <p:nvSpPr>
          <p:cNvPr id="5" name="Footer Placeholder 4">
            <a:extLst>
              <a:ext uri="{FF2B5EF4-FFF2-40B4-BE49-F238E27FC236}">
                <a16:creationId xmlns:a16="http://schemas.microsoft.com/office/drawing/2014/main" id="{6E111DE8-8BD0-495B-D3E6-A3B9A2CB5A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A15FFD-1735-ED86-EC3F-E9B7ED8645E2}"/>
              </a:ext>
            </a:extLst>
          </p:cNvPr>
          <p:cNvSpPr>
            <a:spLocks noGrp="1"/>
          </p:cNvSpPr>
          <p:nvPr>
            <p:ph type="sldNum" sz="quarter" idx="12"/>
          </p:nvPr>
        </p:nvSpPr>
        <p:spPr/>
        <p:txBody>
          <a:bodyPr/>
          <a:lstStyle/>
          <a:p>
            <a:fld id="{B4226D64-43B9-481F-AC4E-1E6F1BB4A788}" type="slidenum">
              <a:rPr lang="en-US" smtClean="0"/>
              <a:t>‹#›</a:t>
            </a:fld>
            <a:endParaRPr lang="en-US"/>
          </a:p>
        </p:txBody>
      </p:sp>
    </p:spTree>
    <p:extLst>
      <p:ext uri="{BB962C8B-B14F-4D97-AF65-F5344CB8AC3E}">
        <p14:creationId xmlns:p14="http://schemas.microsoft.com/office/powerpoint/2010/main" val="2568424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2423A-69E2-8286-EF95-C8C4BE88B28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9DFB77-68BB-64AA-A56E-5498B4D78D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95580E-6F2B-0A99-CD03-3ED7BE3596AE}"/>
              </a:ext>
            </a:extLst>
          </p:cNvPr>
          <p:cNvSpPr>
            <a:spLocks noGrp="1"/>
          </p:cNvSpPr>
          <p:nvPr>
            <p:ph type="dt" sz="half" idx="10"/>
          </p:nvPr>
        </p:nvSpPr>
        <p:spPr/>
        <p:txBody>
          <a:bodyPr/>
          <a:lstStyle/>
          <a:p>
            <a:fld id="{96FEF38F-FF6A-430B-8358-0A0A5C6367E4}" type="datetimeFigureOut">
              <a:rPr lang="en-US" smtClean="0"/>
              <a:t>11/28/2024</a:t>
            </a:fld>
            <a:endParaRPr lang="en-US"/>
          </a:p>
        </p:txBody>
      </p:sp>
      <p:sp>
        <p:nvSpPr>
          <p:cNvPr id="5" name="Footer Placeholder 4">
            <a:extLst>
              <a:ext uri="{FF2B5EF4-FFF2-40B4-BE49-F238E27FC236}">
                <a16:creationId xmlns:a16="http://schemas.microsoft.com/office/drawing/2014/main" id="{5CB87AF7-2FBE-4628-2253-E1CF63A3A6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017292-21E4-9E9A-A43E-7918B3551406}"/>
              </a:ext>
            </a:extLst>
          </p:cNvPr>
          <p:cNvSpPr>
            <a:spLocks noGrp="1"/>
          </p:cNvSpPr>
          <p:nvPr>
            <p:ph type="sldNum" sz="quarter" idx="12"/>
          </p:nvPr>
        </p:nvSpPr>
        <p:spPr/>
        <p:txBody>
          <a:bodyPr/>
          <a:lstStyle/>
          <a:p>
            <a:fld id="{B4226D64-43B9-481F-AC4E-1E6F1BB4A788}" type="slidenum">
              <a:rPr lang="en-US" smtClean="0"/>
              <a:t>‹#›</a:t>
            </a:fld>
            <a:endParaRPr lang="en-US"/>
          </a:p>
        </p:txBody>
      </p:sp>
    </p:spTree>
    <p:extLst>
      <p:ext uri="{BB962C8B-B14F-4D97-AF65-F5344CB8AC3E}">
        <p14:creationId xmlns:p14="http://schemas.microsoft.com/office/powerpoint/2010/main" val="98624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D6B12A-AC6A-D3A6-42F5-A03833695A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A5FEB0C-57AD-D1BD-7EAC-7D81E0E8A1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FF7162-52BD-B442-EBD8-6C822599313B}"/>
              </a:ext>
            </a:extLst>
          </p:cNvPr>
          <p:cNvSpPr>
            <a:spLocks noGrp="1"/>
          </p:cNvSpPr>
          <p:nvPr>
            <p:ph type="dt" sz="half" idx="10"/>
          </p:nvPr>
        </p:nvSpPr>
        <p:spPr/>
        <p:txBody>
          <a:bodyPr/>
          <a:lstStyle/>
          <a:p>
            <a:fld id="{96FEF38F-FF6A-430B-8358-0A0A5C6367E4}" type="datetimeFigureOut">
              <a:rPr lang="en-US" smtClean="0"/>
              <a:t>11/28/2024</a:t>
            </a:fld>
            <a:endParaRPr lang="en-US"/>
          </a:p>
        </p:txBody>
      </p:sp>
      <p:sp>
        <p:nvSpPr>
          <p:cNvPr id="5" name="Footer Placeholder 4">
            <a:extLst>
              <a:ext uri="{FF2B5EF4-FFF2-40B4-BE49-F238E27FC236}">
                <a16:creationId xmlns:a16="http://schemas.microsoft.com/office/drawing/2014/main" id="{45870366-EF12-1B7A-1243-D039B09A7C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74B945-3C93-2B7D-68C4-582A22BC3AF1}"/>
              </a:ext>
            </a:extLst>
          </p:cNvPr>
          <p:cNvSpPr>
            <a:spLocks noGrp="1"/>
          </p:cNvSpPr>
          <p:nvPr>
            <p:ph type="sldNum" sz="quarter" idx="12"/>
          </p:nvPr>
        </p:nvSpPr>
        <p:spPr/>
        <p:txBody>
          <a:bodyPr/>
          <a:lstStyle/>
          <a:p>
            <a:fld id="{B4226D64-43B9-481F-AC4E-1E6F1BB4A788}" type="slidenum">
              <a:rPr lang="en-US" smtClean="0"/>
              <a:t>‹#›</a:t>
            </a:fld>
            <a:endParaRPr lang="en-US"/>
          </a:p>
        </p:txBody>
      </p:sp>
    </p:spTree>
    <p:extLst>
      <p:ext uri="{BB962C8B-B14F-4D97-AF65-F5344CB8AC3E}">
        <p14:creationId xmlns:p14="http://schemas.microsoft.com/office/powerpoint/2010/main" val="2553618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4AE9D-0E77-C309-F1EC-D176A943CB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3ACF81-0B3D-986F-4F98-9F0C79D25D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BD234B-C1E6-CED8-6DF8-C718CDCDF142}"/>
              </a:ext>
            </a:extLst>
          </p:cNvPr>
          <p:cNvSpPr>
            <a:spLocks noGrp="1"/>
          </p:cNvSpPr>
          <p:nvPr>
            <p:ph type="dt" sz="half" idx="10"/>
          </p:nvPr>
        </p:nvSpPr>
        <p:spPr/>
        <p:txBody>
          <a:bodyPr/>
          <a:lstStyle/>
          <a:p>
            <a:fld id="{96FEF38F-FF6A-430B-8358-0A0A5C6367E4}" type="datetimeFigureOut">
              <a:rPr lang="en-US" smtClean="0"/>
              <a:t>11/28/2024</a:t>
            </a:fld>
            <a:endParaRPr lang="en-US"/>
          </a:p>
        </p:txBody>
      </p:sp>
      <p:sp>
        <p:nvSpPr>
          <p:cNvPr id="5" name="Footer Placeholder 4">
            <a:extLst>
              <a:ext uri="{FF2B5EF4-FFF2-40B4-BE49-F238E27FC236}">
                <a16:creationId xmlns:a16="http://schemas.microsoft.com/office/drawing/2014/main" id="{116C3F23-2B11-408A-AED2-7EE493BDAB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CFF149-B327-9A21-5AAF-DBC39BF255DE}"/>
              </a:ext>
            </a:extLst>
          </p:cNvPr>
          <p:cNvSpPr>
            <a:spLocks noGrp="1"/>
          </p:cNvSpPr>
          <p:nvPr>
            <p:ph type="sldNum" sz="quarter" idx="12"/>
          </p:nvPr>
        </p:nvSpPr>
        <p:spPr/>
        <p:txBody>
          <a:bodyPr/>
          <a:lstStyle/>
          <a:p>
            <a:fld id="{B4226D64-43B9-481F-AC4E-1E6F1BB4A788}" type="slidenum">
              <a:rPr lang="en-US" smtClean="0"/>
              <a:t>‹#›</a:t>
            </a:fld>
            <a:endParaRPr lang="en-US"/>
          </a:p>
        </p:txBody>
      </p:sp>
    </p:spTree>
    <p:extLst>
      <p:ext uri="{BB962C8B-B14F-4D97-AF65-F5344CB8AC3E}">
        <p14:creationId xmlns:p14="http://schemas.microsoft.com/office/powerpoint/2010/main" val="670861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6586F-9EC4-D152-B5A9-70F41E2304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4A635E-5A2D-7E44-F630-25A4CE0505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5C6A01-9A1B-48A4-31C8-EFE6CC69F0CB}"/>
              </a:ext>
            </a:extLst>
          </p:cNvPr>
          <p:cNvSpPr>
            <a:spLocks noGrp="1"/>
          </p:cNvSpPr>
          <p:nvPr>
            <p:ph type="dt" sz="half" idx="10"/>
          </p:nvPr>
        </p:nvSpPr>
        <p:spPr/>
        <p:txBody>
          <a:bodyPr/>
          <a:lstStyle/>
          <a:p>
            <a:fld id="{96FEF38F-FF6A-430B-8358-0A0A5C6367E4}" type="datetimeFigureOut">
              <a:rPr lang="en-US" smtClean="0"/>
              <a:t>11/28/2024</a:t>
            </a:fld>
            <a:endParaRPr lang="en-US"/>
          </a:p>
        </p:txBody>
      </p:sp>
      <p:sp>
        <p:nvSpPr>
          <p:cNvPr id="5" name="Footer Placeholder 4">
            <a:extLst>
              <a:ext uri="{FF2B5EF4-FFF2-40B4-BE49-F238E27FC236}">
                <a16:creationId xmlns:a16="http://schemas.microsoft.com/office/drawing/2014/main" id="{E4414A9D-9EF2-D0E8-1586-B755645039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A98E67-52D4-AA05-460F-26FA9647DA06}"/>
              </a:ext>
            </a:extLst>
          </p:cNvPr>
          <p:cNvSpPr>
            <a:spLocks noGrp="1"/>
          </p:cNvSpPr>
          <p:nvPr>
            <p:ph type="sldNum" sz="quarter" idx="12"/>
          </p:nvPr>
        </p:nvSpPr>
        <p:spPr/>
        <p:txBody>
          <a:bodyPr/>
          <a:lstStyle/>
          <a:p>
            <a:fld id="{B4226D64-43B9-481F-AC4E-1E6F1BB4A788}" type="slidenum">
              <a:rPr lang="en-US" smtClean="0"/>
              <a:t>‹#›</a:t>
            </a:fld>
            <a:endParaRPr lang="en-US"/>
          </a:p>
        </p:txBody>
      </p:sp>
    </p:spTree>
    <p:extLst>
      <p:ext uri="{BB962C8B-B14F-4D97-AF65-F5344CB8AC3E}">
        <p14:creationId xmlns:p14="http://schemas.microsoft.com/office/powerpoint/2010/main" val="663716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D597E-8DD2-4255-3E86-0D4C40FE22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333FA8-79F9-9E63-B79E-A7429E7901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2B70A3E-72DD-C8D4-5B83-D775F0201E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E102F2-DB80-93A8-21C1-A0316D2BFA2D}"/>
              </a:ext>
            </a:extLst>
          </p:cNvPr>
          <p:cNvSpPr>
            <a:spLocks noGrp="1"/>
          </p:cNvSpPr>
          <p:nvPr>
            <p:ph type="dt" sz="half" idx="10"/>
          </p:nvPr>
        </p:nvSpPr>
        <p:spPr/>
        <p:txBody>
          <a:bodyPr/>
          <a:lstStyle/>
          <a:p>
            <a:fld id="{96FEF38F-FF6A-430B-8358-0A0A5C6367E4}" type="datetimeFigureOut">
              <a:rPr lang="en-US" smtClean="0"/>
              <a:t>11/28/2024</a:t>
            </a:fld>
            <a:endParaRPr lang="en-US"/>
          </a:p>
        </p:txBody>
      </p:sp>
      <p:sp>
        <p:nvSpPr>
          <p:cNvPr id="6" name="Footer Placeholder 5">
            <a:extLst>
              <a:ext uri="{FF2B5EF4-FFF2-40B4-BE49-F238E27FC236}">
                <a16:creationId xmlns:a16="http://schemas.microsoft.com/office/drawing/2014/main" id="{53050F7F-1511-C8E5-ACE0-5E9608866F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8A2048-4DFD-5BE4-7CD8-A4AF9C72E545}"/>
              </a:ext>
            </a:extLst>
          </p:cNvPr>
          <p:cNvSpPr>
            <a:spLocks noGrp="1"/>
          </p:cNvSpPr>
          <p:nvPr>
            <p:ph type="sldNum" sz="quarter" idx="12"/>
          </p:nvPr>
        </p:nvSpPr>
        <p:spPr/>
        <p:txBody>
          <a:bodyPr/>
          <a:lstStyle/>
          <a:p>
            <a:fld id="{B4226D64-43B9-481F-AC4E-1E6F1BB4A788}" type="slidenum">
              <a:rPr lang="en-US" smtClean="0"/>
              <a:t>‹#›</a:t>
            </a:fld>
            <a:endParaRPr lang="en-US"/>
          </a:p>
        </p:txBody>
      </p:sp>
    </p:spTree>
    <p:extLst>
      <p:ext uri="{BB962C8B-B14F-4D97-AF65-F5344CB8AC3E}">
        <p14:creationId xmlns:p14="http://schemas.microsoft.com/office/powerpoint/2010/main" val="1802983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03CFC-F2F0-D6BE-55A1-2BDFE33FC0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A63894-46C4-82B0-37A8-F6368FDDED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96B895-79F0-A6AE-48FC-295B348F81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28D195-AB8E-019A-A2B2-85EBE831A7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A6FCCB-76C4-CCFA-E676-7B6BC24F43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F81076-7678-7307-0E85-D9FB443F9CC9}"/>
              </a:ext>
            </a:extLst>
          </p:cNvPr>
          <p:cNvSpPr>
            <a:spLocks noGrp="1"/>
          </p:cNvSpPr>
          <p:nvPr>
            <p:ph type="dt" sz="half" idx="10"/>
          </p:nvPr>
        </p:nvSpPr>
        <p:spPr/>
        <p:txBody>
          <a:bodyPr/>
          <a:lstStyle/>
          <a:p>
            <a:fld id="{96FEF38F-FF6A-430B-8358-0A0A5C6367E4}" type="datetimeFigureOut">
              <a:rPr lang="en-US" smtClean="0"/>
              <a:t>11/28/2024</a:t>
            </a:fld>
            <a:endParaRPr lang="en-US"/>
          </a:p>
        </p:txBody>
      </p:sp>
      <p:sp>
        <p:nvSpPr>
          <p:cNvPr id="8" name="Footer Placeholder 7">
            <a:extLst>
              <a:ext uri="{FF2B5EF4-FFF2-40B4-BE49-F238E27FC236}">
                <a16:creationId xmlns:a16="http://schemas.microsoft.com/office/drawing/2014/main" id="{6DDBD5E1-3D28-C6FB-5E34-3023FFD7F58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9AF7B5-704F-9C81-B166-CB5F5651FCF8}"/>
              </a:ext>
            </a:extLst>
          </p:cNvPr>
          <p:cNvSpPr>
            <a:spLocks noGrp="1"/>
          </p:cNvSpPr>
          <p:nvPr>
            <p:ph type="sldNum" sz="quarter" idx="12"/>
          </p:nvPr>
        </p:nvSpPr>
        <p:spPr/>
        <p:txBody>
          <a:bodyPr/>
          <a:lstStyle/>
          <a:p>
            <a:fld id="{B4226D64-43B9-481F-AC4E-1E6F1BB4A788}" type="slidenum">
              <a:rPr lang="en-US" smtClean="0"/>
              <a:t>‹#›</a:t>
            </a:fld>
            <a:endParaRPr lang="en-US"/>
          </a:p>
        </p:txBody>
      </p:sp>
    </p:spTree>
    <p:extLst>
      <p:ext uri="{BB962C8B-B14F-4D97-AF65-F5344CB8AC3E}">
        <p14:creationId xmlns:p14="http://schemas.microsoft.com/office/powerpoint/2010/main" val="4046120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DE936-0B0D-29AC-85E6-5A67A402B8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485096-A8E2-D24C-58E3-54A6D8013A5B}"/>
              </a:ext>
            </a:extLst>
          </p:cNvPr>
          <p:cNvSpPr>
            <a:spLocks noGrp="1"/>
          </p:cNvSpPr>
          <p:nvPr>
            <p:ph type="dt" sz="half" idx="10"/>
          </p:nvPr>
        </p:nvSpPr>
        <p:spPr/>
        <p:txBody>
          <a:bodyPr/>
          <a:lstStyle/>
          <a:p>
            <a:fld id="{96FEF38F-FF6A-430B-8358-0A0A5C6367E4}" type="datetimeFigureOut">
              <a:rPr lang="en-US" smtClean="0"/>
              <a:t>11/28/2024</a:t>
            </a:fld>
            <a:endParaRPr lang="en-US"/>
          </a:p>
        </p:txBody>
      </p:sp>
      <p:sp>
        <p:nvSpPr>
          <p:cNvPr id="4" name="Footer Placeholder 3">
            <a:extLst>
              <a:ext uri="{FF2B5EF4-FFF2-40B4-BE49-F238E27FC236}">
                <a16:creationId xmlns:a16="http://schemas.microsoft.com/office/drawing/2014/main" id="{AF0AC28F-A210-CB92-BB65-E58EFBF76B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98FC03D-E94D-3EED-C302-D8110F6057C9}"/>
              </a:ext>
            </a:extLst>
          </p:cNvPr>
          <p:cNvSpPr>
            <a:spLocks noGrp="1"/>
          </p:cNvSpPr>
          <p:nvPr>
            <p:ph type="sldNum" sz="quarter" idx="12"/>
          </p:nvPr>
        </p:nvSpPr>
        <p:spPr/>
        <p:txBody>
          <a:bodyPr/>
          <a:lstStyle/>
          <a:p>
            <a:fld id="{B4226D64-43B9-481F-AC4E-1E6F1BB4A788}" type="slidenum">
              <a:rPr lang="en-US" smtClean="0"/>
              <a:t>‹#›</a:t>
            </a:fld>
            <a:endParaRPr lang="en-US"/>
          </a:p>
        </p:txBody>
      </p:sp>
    </p:spTree>
    <p:extLst>
      <p:ext uri="{BB962C8B-B14F-4D97-AF65-F5344CB8AC3E}">
        <p14:creationId xmlns:p14="http://schemas.microsoft.com/office/powerpoint/2010/main" val="909184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D6F3E4-1ED8-EFC3-AA6F-29F232198CC8}"/>
              </a:ext>
            </a:extLst>
          </p:cNvPr>
          <p:cNvSpPr>
            <a:spLocks noGrp="1"/>
          </p:cNvSpPr>
          <p:nvPr>
            <p:ph type="dt" sz="half" idx="10"/>
          </p:nvPr>
        </p:nvSpPr>
        <p:spPr/>
        <p:txBody>
          <a:bodyPr/>
          <a:lstStyle/>
          <a:p>
            <a:fld id="{96FEF38F-FF6A-430B-8358-0A0A5C6367E4}" type="datetimeFigureOut">
              <a:rPr lang="en-US" smtClean="0"/>
              <a:t>11/28/2024</a:t>
            </a:fld>
            <a:endParaRPr lang="en-US"/>
          </a:p>
        </p:txBody>
      </p:sp>
      <p:sp>
        <p:nvSpPr>
          <p:cNvPr id="3" name="Footer Placeholder 2">
            <a:extLst>
              <a:ext uri="{FF2B5EF4-FFF2-40B4-BE49-F238E27FC236}">
                <a16:creationId xmlns:a16="http://schemas.microsoft.com/office/drawing/2014/main" id="{300A278C-7C61-08D0-75D3-347AD96934A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932C732-4F9B-AB89-9BC5-B228946748C4}"/>
              </a:ext>
            </a:extLst>
          </p:cNvPr>
          <p:cNvSpPr>
            <a:spLocks noGrp="1"/>
          </p:cNvSpPr>
          <p:nvPr>
            <p:ph type="sldNum" sz="quarter" idx="12"/>
          </p:nvPr>
        </p:nvSpPr>
        <p:spPr/>
        <p:txBody>
          <a:bodyPr/>
          <a:lstStyle/>
          <a:p>
            <a:fld id="{B4226D64-43B9-481F-AC4E-1E6F1BB4A788}" type="slidenum">
              <a:rPr lang="en-US" smtClean="0"/>
              <a:t>‹#›</a:t>
            </a:fld>
            <a:endParaRPr lang="en-US"/>
          </a:p>
        </p:txBody>
      </p:sp>
    </p:spTree>
    <p:extLst>
      <p:ext uri="{BB962C8B-B14F-4D97-AF65-F5344CB8AC3E}">
        <p14:creationId xmlns:p14="http://schemas.microsoft.com/office/powerpoint/2010/main" val="3530609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169B0-BAEA-6856-DA6E-39A0712D3B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4B2E5A-2CFD-7558-2737-D425CE7B6A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3D6508-9F40-BD8C-42A3-8E00816A6F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0CD900-7851-0380-4144-25956CDE1CF5}"/>
              </a:ext>
            </a:extLst>
          </p:cNvPr>
          <p:cNvSpPr>
            <a:spLocks noGrp="1"/>
          </p:cNvSpPr>
          <p:nvPr>
            <p:ph type="dt" sz="half" idx="10"/>
          </p:nvPr>
        </p:nvSpPr>
        <p:spPr/>
        <p:txBody>
          <a:bodyPr/>
          <a:lstStyle/>
          <a:p>
            <a:fld id="{96FEF38F-FF6A-430B-8358-0A0A5C6367E4}" type="datetimeFigureOut">
              <a:rPr lang="en-US" smtClean="0"/>
              <a:t>11/28/2024</a:t>
            </a:fld>
            <a:endParaRPr lang="en-US"/>
          </a:p>
        </p:txBody>
      </p:sp>
      <p:sp>
        <p:nvSpPr>
          <p:cNvPr id="6" name="Footer Placeholder 5">
            <a:extLst>
              <a:ext uri="{FF2B5EF4-FFF2-40B4-BE49-F238E27FC236}">
                <a16:creationId xmlns:a16="http://schemas.microsoft.com/office/drawing/2014/main" id="{38EC3D0B-ADE2-A07B-E074-0F58860DF8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335AB0-BBA3-96D8-9D1E-3F9697F03A23}"/>
              </a:ext>
            </a:extLst>
          </p:cNvPr>
          <p:cNvSpPr>
            <a:spLocks noGrp="1"/>
          </p:cNvSpPr>
          <p:nvPr>
            <p:ph type="sldNum" sz="quarter" idx="12"/>
          </p:nvPr>
        </p:nvSpPr>
        <p:spPr/>
        <p:txBody>
          <a:bodyPr/>
          <a:lstStyle/>
          <a:p>
            <a:fld id="{B4226D64-43B9-481F-AC4E-1E6F1BB4A788}" type="slidenum">
              <a:rPr lang="en-US" smtClean="0"/>
              <a:t>‹#›</a:t>
            </a:fld>
            <a:endParaRPr lang="en-US"/>
          </a:p>
        </p:txBody>
      </p:sp>
    </p:spTree>
    <p:extLst>
      <p:ext uri="{BB962C8B-B14F-4D97-AF65-F5344CB8AC3E}">
        <p14:creationId xmlns:p14="http://schemas.microsoft.com/office/powerpoint/2010/main" val="3555148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360CB-B47B-4D7C-5B17-94BBF71D07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AB2A069-0B69-91EF-EB53-B8DE6373DB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06ACE6-72A5-EC68-6192-3E96E53F7F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0D4F3F-9472-10E5-BF83-C8466619F43B}"/>
              </a:ext>
            </a:extLst>
          </p:cNvPr>
          <p:cNvSpPr>
            <a:spLocks noGrp="1"/>
          </p:cNvSpPr>
          <p:nvPr>
            <p:ph type="dt" sz="half" idx="10"/>
          </p:nvPr>
        </p:nvSpPr>
        <p:spPr/>
        <p:txBody>
          <a:bodyPr/>
          <a:lstStyle/>
          <a:p>
            <a:fld id="{96FEF38F-FF6A-430B-8358-0A0A5C6367E4}" type="datetimeFigureOut">
              <a:rPr lang="en-US" smtClean="0"/>
              <a:t>11/28/2024</a:t>
            </a:fld>
            <a:endParaRPr lang="en-US"/>
          </a:p>
        </p:txBody>
      </p:sp>
      <p:sp>
        <p:nvSpPr>
          <p:cNvPr id="6" name="Footer Placeholder 5">
            <a:extLst>
              <a:ext uri="{FF2B5EF4-FFF2-40B4-BE49-F238E27FC236}">
                <a16:creationId xmlns:a16="http://schemas.microsoft.com/office/drawing/2014/main" id="{3A171803-1B3C-8474-BDF1-C0AD943FC4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9328DE-40EB-3B22-2425-F957C5B73511}"/>
              </a:ext>
            </a:extLst>
          </p:cNvPr>
          <p:cNvSpPr>
            <a:spLocks noGrp="1"/>
          </p:cNvSpPr>
          <p:nvPr>
            <p:ph type="sldNum" sz="quarter" idx="12"/>
          </p:nvPr>
        </p:nvSpPr>
        <p:spPr/>
        <p:txBody>
          <a:bodyPr/>
          <a:lstStyle/>
          <a:p>
            <a:fld id="{B4226D64-43B9-481F-AC4E-1E6F1BB4A788}" type="slidenum">
              <a:rPr lang="en-US" smtClean="0"/>
              <a:t>‹#›</a:t>
            </a:fld>
            <a:endParaRPr lang="en-US"/>
          </a:p>
        </p:txBody>
      </p:sp>
    </p:spTree>
    <p:extLst>
      <p:ext uri="{BB962C8B-B14F-4D97-AF65-F5344CB8AC3E}">
        <p14:creationId xmlns:p14="http://schemas.microsoft.com/office/powerpoint/2010/main" val="2875857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622FA3-F760-4DBE-2E99-CF1181E439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B61F3B-AA55-DE1C-CBC1-2FD8FBCEB4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5BE7D6-02BA-905C-4A4D-4A4569FEA8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FEF38F-FF6A-430B-8358-0A0A5C6367E4}" type="datetimeFigureOut">
              <a:rPr lang="en-US" smtClean="0"/>
              <a:t>11/28/2024</a:t>
            </a:fld>
            <a:endParaRPr lang="en-US"/>
          </a:p>
        </p:txBody>
      </p:sp>
      <p:sp>
        <p:nvSpPr>
          <p:cNvPr id="5" name="Footer Placeholder 4">
            <a:extLst>
              <a:ext uri="{FF2B5EF4-FFF2-40B4-BE49-F238E27FC236}">
                <a16:creationId xmlns:a16="http://schemas.microsoft.com/office/drawing/2014/main" id="{50662C2E-FB7F-C2B3-C861-968B30A9DA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65789F-AA65-076C-A67E-1860D81A70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226D64-43B9-481F-AC4E-1E6F1BB4A788}" type="slidenum">
              <a:rPr lang="en-US" smtClean="0"/>
              <a:t>‹#›</a:t>
            </a:fld>
            <a:endParaRPr lang="en-US"/>
          </a:p>
        </p:txBody>
      </p:sp>
    </p:spTree>
    <p:extLst>
      <p:ext uri="{BB962C8B-B14F-4D97-AF65-F5344CB8AC3E}">
        <p14:creationId xmlns:p14="http://schemas.microsoft.com/office/powerpoint/2010/main" val="1461141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F5288-581D-68B3-C393-8FA8AE754D8E}"/>
              </a:ext>
            </a:extLst>
          </p:cNvPr>
          <p:cNvSpPr>
            <a:spLocks noGrp="1"/>
          </p:cNvSpPr>
          <p:nvPr>
            <p:ph type="ctrTitle"/>
          </p:nvPr>
        </p:nvSpPr>
        <p:spPr/>
        <p:txBody>
          <a:bodyPr/>
          <a:lstStyle/>
          <a:p>
            <a:r>
              <a:rPr lang="fa-IR" dirty="0">
                <a:latin typeface=" b mitra"/>
              </a:rPr>
              <a:t>مدیریت نمونه در آزمایشگاه میکروب شناسی</a:t>
            </a:r>
            <a:r>
              <a:rPr lang="en-US" dirty="0">
                <a:latin typeface=" b mitra"/>
              </a:rPr>
              <a:t> </a:t>
            </a:r>
          </a:p>
        </p:txBody>
      </p:sp>
      <p:sp>
        <p:nvSpPr>
          <p:cNvPr id="3" name="Subtitle 2">
            <a:extLst>
              <a:ext uri="{FF2B5EF4-FFF2-40B4-BE49-F238E27FC236}">
                <a16:creationId xmlns:a16="http://schemas.microsoft.com/office/drawing/2014/main" id="{02F7D47B-894D-65C2-8763-17730436C64D}"/>
              </a:ext>
            </a:extLst>
          </p:cNvPr>
          <p:cNvSpPr>
            <a:spLocks noGrp="1"/>
          </p:cNvSpPr>
          <p:nvPr>
            <p:ph type="subTitle" idx="1"/>
          </p:nvPr>
        </p:nvSpPr>
        <p:spPr/>
        <p:txBody>
          <a:bodyPr/>
          <a:lstStyle/>
          <a:p>
            <a:r>
              <a:rPr lang="fa-IR" dirty="0">
                <a:latin typeface=" b mitra"/>
              </a:rPr>
              <a:t>دکتر محمد  رهبر</a:t>
            </a:r>
          </a:p>
          <a:p>
            <a:r>
              <a:rPr lang="fa-IR" dirty="0">
                <a:latin typeface=" b mitra"/>
              </a:rPr>
              <a:t>رئیس بخش میکروب شناسی آزمایشگاه مرجع سلامت </a:t>
            </a:r>
          </a:p>
          <a:p>
            <a:r>
              <a:rPr lang="fa-IR" dirty="0">
                <a:latin typeface=" b mitra"/>
              </a:rPr>
              <a:t>آذر ماه 1403</a:t>
            </a:r>
          </a:p>
          <a:p>
            <a:endParaRPr lang="en-US" dirty="0">
              <a:latin typeface=" b mitra"/>
            </a:endParaRPr>
          </a:p>
        </p:txBody>
      </p:sp>
    </p:spTree>
    <p:extLst>
      <p:ext uri="{BB962C8B-B14F-4D97-AF65-F5344CB8AC3E}">
        <p14:creationId xmlns:p14="http://schemas.microsoft.com/office/powerpoint/2010/main" val="2577652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138D3-C51A-07ED-2465-E28118B7A2FE}"/>
              </a:ext>
            </a:extLst>
          </p:cNvPr>
          <p:cNvSpPr>
            <a:spLocks noGrp="1"/>
          </p:cNvSpPr>
          <p:nvPr>
            <p:ph type="title"/>
          </p:nvPr>
        </p:nvSpPr>
        <p:spPr/>
        <p:txBody>
          <a:bodyPr/>
          <a:lstStyle/>
          <a:p>
            <a:pPr algn="ctr"/>
            <a:r>
              <a:rPr lang="fa-IR" sz="4400" b="1">
                <a:effectLst/>
                <a:latin typeface="Times New Roman" panose="02020603050405020304" pitchFamily="18" charset="0"/>
                <a:ea typeface="Calibri" panose="020F0502020204030204" pitchFamily="34" charset="0"/>
                <a:cs typeface="B Mitra"/>
              </a:rPr>
              <a:t>معیار های رد نمونه</a:t>
            </a:r>
            <a:endParaRPr lang="en-US" dirty="0"/>
          </a:p>
        </p:txBody>
      </p:sp>
      <p:sp>
        <p:nvSpPr>
          <p:cNvPr id="3" name="Content Placeholder 2">
            <a:extLst>
              <a:ext uri="{FF2B5EF4-FFF2-40B4-BE49-F238E27FC236}">
                <a16:creationId xmlns:a16="http://schemas.microsoft.com/office/drawing/2014/main" id="{52811E2D-1F3D-DDA4-C044-400363FF92CD}"/>
              </a:ext>
            </a:extLst>
          </p:cNvPr>
          <p:cNvSpPr>
            <a:spLocks noGrp="1"/>
          </p:cNvSpPr>
          <p:nvPr>
            <p:ph idx="1"/>
          </p:nvPr>
        </p:nvSpPr>
        <p:spPr/>
        <p:txBody>
          <a:bodyPr>
            <a:normAutofit fontScale="85000" lnSpcReduction="10000"/>
          </a:bodyPr>
          <a:lstStyle/>
          <a:p>
            <a:pPr marL="0" marR="0" algn="just" rtl="1">
              <a:lnSpc>
                <a:spcPct val="115000"/>
              </a:lnSpc>
              <a:spcAft>
                <a:spcPts val="1000"/>
              </a:spcAft>
            </a:pPr>
            <a:r>
              <a:rPr lang="fa-IR" dirty="0">
                <a:effectLst/>
                <a:latin typeface="Times New Roman" panose="02020603050405020304" pitchFamily="18" charset="0"/>
                <a:ea typeface="Calibri" panose="020F0502020204030204" pitchFamily="34" charset="0"/>
                <a:cs typeface="B Mitra"/>
              </a:rPr>
              <a:t>-نمونه های کشت مدفوع از بیمارانی که </a:t>
            </a:r>
            <a:r>
              <a:rPr lang="fa-IR" dirty="0">
                <a:solidFill>
                  <a:srgbClr val="FF0000"/>
                </a:solidFill>
                <a:effectLst/>
                <a:latin typeface="Times New Roman" panose="02020603050405020304" pitchFamily="18" charset="0"/>
                <a:ea typeface="Calibri" panose="020F0502020204030204" pitchFamily="34" charset="0"/>
                <a:cs typeface="B Mitra"/>
              </a:rPr>
              <a:t>بیش از 3 روز در بیمارستان بستری شده باشند  </a:t>
            </a:r>
            <a:r>
              <a:rPr lang="fa-IR" dirty="0">
                <a:effectLst/>
                <a:latin typeface="Times New Roman" panose="02020603050405020304" pitchFamily="18" charset="0"/>
                <a:ea typeface="Calibri" panose="020F0502020204030204" pitchFamily="34" charset="0"/>
                <a:cs typeface="B Mitra"/>
              </a:rPr>
              <a:t>برای کشت ارزش ندارندر( در این بیماران بایستی مدفوع از لحاظ وجود توکسین </a:t>
            </a:r>
            <a:r>
              <a:rPr lang="fa-IR" i="1" dirty="0">
                <a:effectLst/>
                <a:latin typeface="Times New Roman" panose="02020603050405020304" pitchFamily="18" charset="0"/>
                <a:ea typeface="Calibri" panose="020F0502020204030204" pitchFamily="34" charset="0"/>
                <a:cs typeface="B Mitra"/>
              </a:rPr>
              <a:t>کلستریدیوم دیفيسلی</a:t>
            </a:r>
            <a:r>
              <a:rPr lang="fa-IR" dirty="0">
                <a:effectLst/>
                <a:latin typeface="Times New Roman" panose="02020603050405020304" pitchFamily="18" charset="0"/>
                <a:ea typeface="Calibri" panose="020F0502020204030204" pitchFamily="34" charset="0"/>
                <a:cs typeface="B Mitra"/>
              </a:rPr>
              <a:t> بررسی شود)</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dirty="0">
                <a:effectLst/>
                <a:latin typeface="Times New Roman" panose="02020603050405020304" pitchFamily="18" charset="0"/>
                <a:ea typeface="Calibri" panose="020F0502020204030204" pitchFamily="34" charset="0"/>
                <a:cs typeface="B Mitra"/>
              </a:rPr>
              <a:t>14- در </a:t>
            </a:r>
            <a:r>
              <a:rPr lang="fa-IR" dirty="0">
                <a:solidFill>
                  <a:srgbClr val="FF0000"/>
                </a:solidFill>
                <a:effectLst/>
                <a:latin typeface="Times New Roman" panose="02020603050405020304" pitchFamily="18" charset="0"/>
                <a:ea typeface="Calibri" panose="020F0502020204030204" pitchFamily="34" charset="0"/>
                <a:cs typeface="B Mitra"/>
              </a:rPr>
              <a:t>خواست کشت بیهوازی برای نمونه های واژینال ، سرویکال وادرار </a:t>
            </a:r>
            <a:r>
              <a:rPr lang="fa-IR" dirty="0">
                <a:effectLst/>
                <a:latin typeface="Times New Roman" panose="02020603050405020304" pitchFamily="18" charset="0"/>
                <a:ea typeface="Calibri" panose="020F0502020204030204" pitchFamily="34" charset="0"/>
                <a:cs typeface="B Mitra"/>
              </a:rPr>
              <a:t>(مگر نمونه سوپرا پوبیک )  </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dirty="0">
                <a:effectLst/>
                <a:latin typeface="Times New Roman" panose="02020603050405020304" pitchFamily="18" charset="0"/>
                <a:ea typeface="Calibri" panose="020F0502020204030204" pitchFamily="34" charset="0"/>
                <a:cs typeface="B Mitra"/>
              </a:rPr>
              <a:t>در صورت رد نمونه </a:t>
            </a:r>
            <a:r>
              <a:rPr lang="fa-IR" dirty="0">
                <a:solidFill>
                  <a:srgbClr val="0070C0"/>
                </a:solidFill>
                <a:effectLst/>
                <a:latin typeface="Times New Roman" panose="02020603050405020304" pitchFamily="18" charset="0"/>
                <a:ea typeface="Calibri" panose="020F0502020204030204" pitchFamily="34" charset="0"/>
                <a:cs typeface="B Mitra"/>
              </a:rPr>
              <a:t>، بايد با  پزشک و یا پرستار بخش در اسرع وقت تماس گرفت </a:t>
            </a:r>
            <a:r>
              <a:rPr lang="fa-IR" dirty="0">
                <a:effectLst/>
                <a:latin typeface="Times New Roman" panose="02020603050405020304" pitchFamily="18" charset="0"/>
                <a:ea typeface="Calibri" panose="020F0502020204030204" pitchFamily="34" charset="0"/>
                <a:cs typeface="B Mitra"/>
              </a:rPr>
              <a:t>وآنها را از علت رد نمونه آگاه ساخت.</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b="1" dirty="0">
                <a:solidFill>
                  <a:srgbClr val="0070C0"/>
                </a:solidFill>
                <a:effectLst/>
                <a:latin typeface="Times New Roman" panose="02020603050405020304" pitchFamily="18" charset="0"/>
                <a:ea typeface="Calibri" panose="020F0502020204030204" pitchFamily="34" charset="0"/>
                <a:cs typeface="B Mitra"/>
              </a:rPr>
              <a:t>توجه: تمامي نمونه هايي را كه به روش تهاجمي جمع آوري شده اند و امكان گرفتن نمونه مجدد را  نداشته باشنداز لحاظ ميكروبيولوژيكي بررسي كنيد ولي موقع ارسال جواب به پزشك اشكال نمونه را ذكر كنيد. </a:t>
            </a:r>
            <a:r>
              <a:rPr lang="fa-IR" sz="1800" b="1" dirty="0">
                <a:solidFill>
                  <a:srgbClr val="0070C0"/>
                </a:solidFill>
                <a:effectLst/>
                <a:latin typeface="Times New Roman" panose="02020603050405020304" pitchFamily="18" charset="0"/>
                <a:ea typeface="Calibri" panose="020F0502020204030204" pitchFamily="34" charset="0"/>
                <a:cs typeface="B Mitra"/>
              </a:rPr>
              <a:t>. </a:t>
            </a:r>
            <a:endParaRPr lang="en-US" sz="18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32296393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B3CA5-F582-2324-D387-AB4629120CE7}"/>
              </a:ext>
            </a:extLst>
          </p:cNvPr>
          <p:cNvSpPr>
            <a:spLocks noGrp="1"/>
          </p:cNvSpPr>
          <p:nvPr>
            <p:ph type="title"/>
          </p:nvPr>
        </p:nvSpPr>
        <p:spPr/>
        <p:txBody>
          <a:bodyPr/>
          <a:lstStyle/>
          <a:p>
            <a:r>
              <a:rPr lang="fa-IR" dirty="0"/>
              <a:t>رنگ آمیزی گرم     زخم              </a:t>
            </a:r>
            <a:endParaRPr lang="en-US" dirty="0"/>
          </a:p>
        </p:txBody>
      </p:sp>
      <p:sp>
        <p:nvSpPr>
          <p:cNvPr id="3" name="Content Placeholder 2">
            <a:extLst>
              <a:ext uri="{FF2B5EF4-FFF2-40B4-BE49-F238E27FC236}">
                <a16:creationId xmlns:a16="http://schemas.microsoft.com/office/drawing/2014/main" id="{926D09E3-B4C7-CC44-8DD2-793196ABE1A5}"/>
              </a:ext>
            </a:extLst>
          </p:cNvPr>
          <p:cNvSpPr>
            <a:spLocks noGrp="1"/>
          </p:cNvSpPr>
          <p:nvPr>
            <p:ph idx="1"/>
          </p:nvPr>
        </p:nvSpPr>
        <p:spPr/>
        <p:txBody>
          <a:bodyPr>
            <a:normAutofit/>
          </a:bodyPr>
          <a:lstStyle/>
          <a:p>
            <a:pPr algn="just" rtl="1"/>
            <a:r>
              <a:rPr lang="ar-SA" sz="3200" dirty="0">
                <a:effectLst/>
                <a:latin typeface="Calibri" panose="020F0502020204030204" pitchFamily="34" charset="0"/>
                <a:ea typeface="Calibri" panose="020F0502020204030204" pitchFamily="34" charset="0"/>
                <a:cs typeface="B Mitra"/>
              </a:rPr>
              <a:t>الف: از رنگ آميزي گرم ميتوان جهت ارزيابي  نتايج كشت استفاده كرد. نمونه هاي زخم باز كه از آنها نمونه مناسب برداشته شده است در رنگ آميزي گرم در اين نمونه ها </a:t>
            </a:r>
            <a:r>
              <a:rPr lang="ar-SA" sz="3200" dirty="0">
                <a:solidFill>
                  <a:srgbClr val="0070C0"/>
                </a:solidFill>
                <a:effectLst/>
                <a:latin typeface="Calibri" panose="020F0502020204030204" pitchFamily="34" charset="0"/>
                <a:ea typeface="Calibri" panose="020F0502020204030204" pitchFamily="34" charset="0"/>
                <a:cs typeface="B Mitra"/>
              </a:rPr>
              <a:t>اغلب </a:t>
            </a:r>
            <a:r>
              <a:rPr lang="en-US" sz="3200" dirty="0">
                <a:solidFill>
                  <a:srgbClr val="0070C0"/>
                </a:solidFill>
                <a:effectLst/>
                <a:latin typeface="Calibri" panose="020F0502020204030204" pitchFamily="34" charset="0"/>
                <a:ea typeface="Calibri" panose="020F0502020204030204" pitchFamily="34" charset="0"/>
                <a:cs typeface="B Mitra"/>
              </a:rPr>
              <a:t>PMNs </a:t>
            </a:r>
            <a:r>
              <a:rPr lang="ar-SA" sz="3200" dirty="0">
                <a:solidFill>
                  <a:srgbClr val="0070C0"/>
                </a:solidFill>
                <a:effectLst/>
                <a:latin typeface="Calibri" panose="020F0502020204030204" pitchFamily="34" charset="0"/>
                <a:ea typeface="Calibri" panose="020F0502020204030204" pitchFamily="34" charset="0"/>
                <a:cs typeface="B Mitra"/>
              </a:rPr>
              <a:t> ديده  مي شود.در </a:t>
            </a:r>
            <a:r>
              <a:rPr lang="ar-SA" sz="3200" dirty="0">
                <a:effectLst/>
                <a:latin typeface="Calibri" panose="020F0502020204030204" pitchFamily="34" charset="0"/>
                <a:ea typeface="Calibri" panose="020F0502020204030204" pitchFamily="34" charset="0"/>
                <a:cs typeface="B Mitra"/>
              </a:rPr>
              <a:t>اين موارد   تعداد نسبي </a:t>
            </a:r>
            <a:r>
              <a:rPr lang="en-US" sz="3200" dirty="0">
                <a:effectLst/>
                <a:latin typeface="Calibri" panose="020F0502020204030204" pitchFamily="34" charset="0"/>
                <a:ea typeface="Calibri" panose="020F0502020204030204" pitchFamily="34" charset="0"/>
                <a:cs typeface="B Mitra"/>
              </a:rPr>
              <a:t>WBC </a:t>
            </a:r>
            <a:r>
              <a:rPr lang="ar-SA" sz="3200" dirty="0">
                <a:effectLst/>
                <a:latin typeface="Calibri" panose="020F0502020204030204" pitchFamily="34" charset="0"/>
                <a:ea typeface="Calibri" panose="020F0502020204030204" pitchFamily="34" charset="0"/>
                <a:cs typeface="B Mitra"/>
              </a:rPr>
              <a:t> ، سلول هاي اپيتليال </a:t>
            </a:r>
            <a:r>
              <a:rPr lang="ar-SA" sz="3200" dirty="0">
                <a:solidFill>
                  <a:srgbClr val="0070C0"/>
                </a:solidFill>
                <a:effectLst/>
                <a:latin typeface="Calibri" panose="020F0502020204030204" pitchFamily="34" charset="0"/>
                <a:ea typeface="Calibri" panose="020F0502020204030204" pitchFamily="34" charset="0"/>
                <a:cs typeface="B Mitra"/>
              </a:rPr>
              <a:t>و وجود مورفوتايپ باكتري و قارچ را ثبت كنيد.توجه داشته باشيد در صورتيكه كيفيت نمونه خوب نباشد اغلب حاوي تعداد زيادي سلول هاي اپيتليال بوده و فاقد </a:t>
            </a:r>
            <a:r>
              <a:rPr lang="en-US" sz="3200" dirty="0">
                <a:solidFill>
                  <a:srgbClr val="0070C0"/>
                </a:solidFill>
                <a:effectLst/>
                <a:latin typeface="Calibri" panose="020F0502020204030204" pitchFamily="34" charset="0"/>
                <a:ea typeface="Calibri" panose="020F0502020204030204" pitchFamily="34" charset="0"/>
                <a:cs typeface="B Mitra"/>
              </a:rPr>
              <a:t>PMNs </a:t>
            </a:r>
            <a:r>
              <a:rPr lang="ar-SA" sz="3200" dirty="0">
                <a:solidFill>
                  <a:srgbClr val="0070C0"/>
                </a:solidFill>
                <a:effectLst/>
                <a:latin typeface="Calibri" panose="020F0502020204030204" pitchFamily="34" charset="0"/>
                <a:ea typeface="Calibri" panose="020F0502020204030204" pitchFamily="34" charset="0"/>
                <a:cs typeface="B Mitra"/>
              </a:rPr>
              <a:t> در </a:t>
            </a:r>
            <a:r>
              <a:rPr lang="ar-SA" sz="3200" dirty="0">
                <a:effectLst/>
                <a:latin typeface="Calibri" panose="020F0502020204030204" pitchFamily="34" charset="0"/>
                <a:ea typeface="Calibri" panose="020F0502020204030204" pitchFamily="34" charset="0"/>
                <a:cs typeface="B Mitra"/>
              </a:rPr>
              <a:t>رنگ آميزي گرم  </a:t>
            </a:r>
            <a:r>
              <a:rPr lang="fa-IR" sz="3200" dirty="0">
                <a:effectLst/>
                <a:latin typeface="Calibri" panose="020F0502020204030204" pitchFamily="34" charset="0"/>
                <a:ea typeface="Calibri" panose="020F0502020204030204" pitchFamily="34" charset="0"/>
                <a:cs typeface="B Mitra"/>
              </a:rPr>
              <a:t>ميباشد.</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algn="just" rtl="1"/>
            <a:endParaRPr lang="en-US" sz="3200" dirty="0"/>
          </a:p>
        </p:txBody>
      </p:sp>
    </p:spTree>
    <p:extLst>
      <p:ext uri="{BB962C8B-B14F-4D97-AF65-F5344CB8AC3E}">
        <p14:creationId xmlns:p14="http://schemas.microsoft.com/office/powerpoint/2010/main" val="223412511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19CA1-03D2-FEB4-2D8F-DD25291D501E}"/>
              </a:ext>
            </a:extLst>
          </p:cNvPr>
          <p:cNvSpPr>
            <a:spLocks noGrp="1"/>
          </p:cNvSpPr>
          <p:nvPr>
            <p:ph type="title"/>
          </p:nvPr>
        </p:nvSpPr>
        <p:spPr/>
        <p:txBody>
          <a:bodyPr>
            <a:normAutofit fontScale="90000"/>
          </a:bodyPr>
          <a:lstStyle/>
          <a:p>
            <a:r>
              <a:rPr lang="ar-SA" sz="4400" dirty="0">
                <a:effectLst/>
                <a:latin typeface="Calibri" panose="020F0502020204030204" pitchFamily="34" charset="0"/>
                <a:ea typeface="Calibri" panose="020F0502020204030204" pitchFamily="34" charset="0"/>
                <a:cs typeface="B Mitra"/>
              </a:rPr>
              <a:t>نمونه نمونه هاي  آبسه  و زخم را در محيط   زير كشت دهيد</a:t>
            </a:r>
            <a:br>
              <a:rPr lang="en-US" sz="44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6F69B3A9-5B77-00A5-F8B1-754E2A3AE00A}"/>
              </a:ext>
            </a:extLst>
          </p:cNvPr>
          <p:cNvSpPr>
            <a:spLocks noGrp="1"/>
          </p:cNvSpPr>
          <p:nvPr>
            <p:ph idx="1"/>
          </p:nvPr>
        </p:nvSpPr>
        <p:spPr/>
        <p:txBody>
          <a:bodyPr>
            <a:normAutofit fontScale="92500" lnSpcReduction="20000"/>
          </a:bodyPr>
          <a:lstStyle/>
          <a:p>
            <a:pPr marL="0" marR="0" algn="just" rtl="1">
              <a:lnSpc>
                <a:spcPct val="115000"/>
              </a:lnSpc>
              <a:spcAft>
                <a:spcPts val="1000"/>
              </a:spcAft>
            </a:pPr>
            <a:r>
              <a:rPr lang="ar-SA" sz="1800" dirty="0">
                <a:effectLst/>
                <a:latin typeface="Calibri" panose="020F0502020204030204" pitchFamily="34" charset="0"/>
                <a:ea typeface="Calibri" panose="020F0502020204030204" pitchFamily="34" charset="0"/>
                <a:cs typeface="B Mitra"/>
              </a:rPr>
              <a:t> </a:t>
            </a:r>
            <a:r>
              <a:rPr lang="ar-SA" dirty="0">
                <a:effectLst/>
                <a:latin typeface="Calibri" panose="020F0502020204030204" pitchFamily="34" charset="0"/>
                <a:ea typeface="Calibri" panose="020F0502020204030204" pitchFamily="34" charset="0"/>
                <a:cs typeface="B Mitra"/>
              </a:rPr>
              <a:t>نمونه نمونه هاي  آبسه  و زخم را در محيط   زير كشت دهيد</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457200" marR="0" algn="just" rtl="1">
              <a:lnSpc>
                <a:spcPct val="115000"/>
              </a:lnSpc>
              <a:spcAft>
                <a:spcPts val="1000"/>
              </a:spcAft>
            </a:pPr>
            <a:r>
              <a:rPr lang="fa-IR" dirty="0">
                <a:effectLst/>
                <a:latin typeface="Times New Roman" panose="02020603050405020304" pitchFamily="18" charset="0"/>
                <a:ea typeface="Calibri" panose="020F0502020204030204" pitchFamily="34" charset="0"/>
                <a:cs typeface="B Mitra"/>
              </a:rPr>
              <a:t>6-محیط های کشت بلاد آگار  : در مجاورت </a:t>
            </a:r>
            <a:r>
              <a:rPr lang="en-US" dirty="0">
                <a:effectLst/>
                <a:latin typeface="Times New Roman" panose="02020603050405020304" pitchFamily="18" charset="0"/>
                <a:ea typeface="Calibri" panose="020F0502020204030204" pitchFamily="34" charset="0"/>
                <a:cs typeface="B Mitra"/>
              </a:rPr>
              <a:t>CO2    </a:t>
            </a:r>
            <a:r>
              <a:rPr lang="fa-IR" dirty="0">
                <a:effectLst/>
                <a:latin typeface="Times New Roman" panose="02020603050405020304" pitchFamily="18" charset="0"/>
                <a:ea typeface="Calibri" panose="020F0502020204030204" pitchFamily="34" charset="0"/>
                <a:cs typeface="B Mitra"/>
              </a:rPr>
              <a:t> در دمای 35در جه سانتیگراد   تا 72  ساعت</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rtl="1">
              <a:lnSpc>
                <a:spcPct val="115000"/>
              </a:lnSpc>
              <a:spcAft>
                <a:spcPts val="1000"/>
              </a:spcAft>
            </a:pPr>
            <a:r>
              <a:rPr lang="fa-IR" dirty="0">
                <a:effectLst/>
                <a:latin typeface="Times New Roman" panose="02020603050405020304" pitchFamily="18" charset="0"/>
                <a:ea typeface="Calibri" panose="020F0502020204030204" pitchFamily="34" charset="0"/>
                <a:cs typeface="B Mitra"/>
              </a:rPr>
              <a:t>7-شکلات آگار :                 در مجاورت </a:t>
            </a:r>
            <a:r>
              <a:rPr lang="en-US" dirty="0">
                <a:effectLst/>
                <a:latin typeface="Times New Roman" panose="02020603050405020304" pitchFamily="18" charset="0"/>
                <a:ea typeface="Calibri" panose="020F0502020204030204" pitchFamily="34" charset="0"/>
                <a:cs typeface="B Mitra"/>
              </a:rPr>
              <a:t>CO2 </a:t>
            </a:r>
            <a:r>
              <a:rPr lang="en-US" dirty="0">
                <a:effectLst/>
                <a:latin typeface="B Mitra"/>
                <a:ea typeface="Calibri" panose="020F0502020204030204" pitchFamily="34" charset="0"/>
                <a:cs typeface="Times New Roman" panose="02020603050405020304" pitchFamily="18" charset="0"/>
              </a:rPr>
              <a:t> </a:t>
            </a:r>
            <a:r>
              <a:rPr lang="en-US" dirty="0">
                <a:effectLst/>
                <a:latin typeface="Times New Roman" panose="02020603050405020304" pitchFamily="18" charset="0"/>
                <a:ea typeface="Calibri" panose="020F0502020204030204" pitchFamily="34" charset="0"/>
                <a:cs typeface="B Mitra"/>
              </a:rPr>
              <a:t>   </a:t>
            </a:r>
            <a:r>
              <a:rPr lang="fa-IR" dirty="0">
                <a:effectLst/>
                <a:latin typeface="Times New Roman" panose="02020603050405020304" pitchFamily="18" charset="0"/>
                <a:ea typeface="Calibri" panose="020F0502020204030204" pitchFamily="34" charset="0"/>
                <a:cs typeface="B Mitra"/>
              </a:rPr>
              <a:t> در دمای 35در جه سانتیگراد  تا  72 ساعت</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rtl="1">
              <a:lnSpc>
                <a:spcPct val="115000"/>
              </a:lnSpc>
              <a:spcAft>
                <a:spcPts val="1000"/>
              </a:spcAft>
            </a:pPr>
            <a:r>
              <a:rPr lang="fa-IR" dirty="0">
                <a:effectLst/>
                <a:latin typeface="Times New Roman" panose="02020603050405020304" pitchFamily="18" charset="0"/>
                <a:ea typeface="Calibri" panose="020F0502020204030204" pitchFamily="34" charset="0"/>
                <a:cs typeface="B Mitra"/>
              </a:rPr>
              <a:t>8- مك کانکی آگار:                      </a:t>
            </a:r>
            <a:r>
              <a:rPr lang="en-US" dirty="0">
                <a:effectLst/>
                <a:latin typeface="Times New Roman" panose="02020603050405020304" pitchFamily="18" charset="0"/>
                <a:ea typeface="Calibri" panose="020F0502020204030204" pitchFamily="34" charset="0"/>
                <a:cs typeface="B Mitra"/>
              </a:rPr>
              <a:t>    </a:t>
            </a:r>
            <a:r>
              <a:rPr lang="fa-IR" dirty="0">
                <a:effectLst/>
                <a:latin typeface="Times New Roman" panose="02020603050405020304" pitchFamily="18" charset="0"/>
                <a:ea typeface="Calibri" panose="020F0502020204030204" pitchFamily="34" charset="0"/>
                <a:cs typeface="B Mitra"/>
              </a:rPr>
              <a:t> در دمای 35در جه سانتیگراد به مدت 72 ساعت</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rtl="1">
              <a:lnSpc>
                <a:spcPct val="115000"/>
              </a:lnSpc>
              <a:spcAft>
                <a:spcPts val="1000"/>
              </a:spcAft>
            </a:pPr>
            <a:r>
              <a:rPr lang="fa-IR" dirty="0">
                <a:effectLst/>
                <a:latin typeface="Times New Roman" panose="02020603050405020304" pitchFamily="18" charset="0"/>
                <a:ea typeface="Calibri" panose="020F0502020204030204" pitchFamily="34" charset="0"/>
                <a:cs typeface="B Mitra"/>
              </a:rPr>
              <a:t>9- محيط كشت بيهوازي :   </a:t>
            </a:r>
            <a:r>
              <a:rPr lang="en-US" dirty="0">
                <a:effectLst/>
                <a:latin typeface="Times New Roman" panose="02020603050405020304" pitchFamily="18" charset="0"/>
                <a:ea typeface="Calibri" panose="020F0502020204030204" pitchFamily="34" charset="0"/>
                <a:cs typeface="B Mitra"/>
              </a:rPr>
              <a:t>CNA</a:t>
            </a:r>
            <a:r>
              <a:rPr lang="fa-IR" dirty="0">
                <a:effectLst/>
                <a:latin typeface="Times New Roman" panose="02020603050405020304" pitchFamily="18" charset="0"/>
                <a:ea typeface="Calibri" panose="020F0502020204030204" pitchFamily="34" charset="0"/>
                <a:cs typeface="B Mitra"/>
              </a:rPr>
              <a:t>     در شرايط بيهوازي در دماي 35 درجه سانتيگراد  تا 72 ساعت 10-محیط تایوگلیکولات :                در دمای 35 درجه سانتیگراد  بمدت 7 روز</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2284790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8400B-573C-2EFD-FC58-8444947E5F3E}"/>
              </a:ext>
            </a:extLst>
          </p:cNvPr>
          <p:cNvSpPr>
            <a:spLocks noGrp="1"/>
          </p:cNvSpPr>
          <p:nvPr>
            <p:ph type="title"/>
          </p:nvPr>
        </p:nvSpPr>
        <p:spPr/>
        <p:txBody>
          <a:bodyPr/>
          <a:lstStyle/>
          <a:p>
            <a:pPr algn="ctr"/>
            <a:r>
              <a:rPr lang="ar-SA" sz="4400" dirty="0">
                <a:effectLst/>
                <a:latin typeface="Calibri" panose="020F0502020204030204" pitchFamily="34" charset="0"/>
                <a:ea typeface="Calibri" panose="020F0502020204030204" pitchFamily="34" charset="0"/>
                <a:cs typeface="B Mitra"/>
              </a:rPr>
              <a:t>نمونه هاي  آبسه  و زخم</a:t>
            </a:r>
            <a:endParaRPr lang="en-US" dirty="0"/>
          </a:p>
        </p:txBody>
      </p:sp>
      <p:sp>
        <p:nvSpPr>
          <p:cNvPr id="3" name="Content Placeholder 2">
            <a:extLst>
              <a:ext uri="{FF2B5EF4-FFF2-40B4-BE49-F238E27FC236}">
                <a16:creationId xmlns:a16="http://schemas.microsoft.com/office/drawing/2014/main" id="{854D86EC-3257-A598-444F-E4A495367392}"/>
              </a:ext>
            </a:extLst>
          </p:cNvPr>
          <p:cNvSpPr>
            <a:spLocks noGrp="1"/>
          </p:cNvSpPr>
          <p:nvPr>
            <p:ph idx="1"/>
          </p:nvPr>
        </p:nvSpPr>
        <p:spPr/>
        <p:txBody>
          <a:bodyPr>
            <a:noAutofit/>
          </a:bodyPr>
          <a:lstStyle/>
          <a:p>
            <a:pPr algn="r" rtl="1"/>
            <a:r>
              <a:rPr lang="ar-SA" dirty="0">
                <a:effectLst/>
                <a:latin typeface="Calibri" panose="020F0502020204030204" pitchFamily="34" charset="0"/>
                <a:ea typeface="Calibri" panose="020F0502020204030204" pitchFamily="34" charset="0"/>
                <a:cs typeface="B Mitra"/>
              </a:rPr>
              <a:t>پليت</a:t>
            </a:r>
            <a:r>
              <a:rPr lang="fa-IR" dirty="0">
                <a:effectLst/>
                <a:latin typeface="Calibri" panose="020F0502020204030204" pitchFamily="34" charset="0"/>
                <a:ea typeface="Calibri" panose="020F0502020204030204" pitchFamily="34" charset="0"/>
                <a:cs typeface="B Mitra"/>
              </a:rPr>
              <a:t> ها </a:t>
            </a:r>
            <a:r>
              <a:rPr lang="ar-SA" dirty="0">
                <a:effectLst/>
                <a:latin typeface="Calibri" panose="020F0502020204030204" pitchFamily="34" charset="0"/>
                <a:ea typeface="Calibri" panose="020F0502020204030204" pitchFamily="34" charset="0"/>
                <a:cs typeface="B Mitra"/>
              </a:rPr>
              <a:t> را بعد از 48-24 ساعت قرائت كنيد.در صورت منفي بودن ،  تا 72 ساعت ديگر انكوباسيون كنيد و پس از 72 ساعت اگر منفي شد آن را دور بريزيد ، ولي محيط </a:t>
            </a:r>
            <a:r>
              <a:rPr lang="en-US" dirty="0">
                <a:effectLst/>
                <a:latin typeface="Calibri" panose="020F0502020204030204" pitchFamily="34" charset="0"/>
                <a:ea typeface="Calibri" panose="020F0502020204030204" pitchFamily="34" charset="0"/>
                <a:cs typeface="B Mitra"/>
              </a:rPr>
              <a:t>THIO</a:t>
            </a:r>
            <a:r>
              <a:rPr lang="ar-SA" dirty="0">
                <a:effectLst/>
                <a:latin typeface="Calibri" panose="020F0502020204030204" pitchFamily="34" charset="0"/>
                <a:ea typeface="Calibri" panose="020F0502020204030204" pitchFamily="34" charset="0"/>
                <a:cs typeface="B Mitra"/>
              </a:rPr>
              <a:t> را تا 7 روز انكوباسيون كرده و آنرا هر روز از لحاظ رشد بررسي كنيد و قبل از اينكه آنرا دور بريزيد يك رنگ آميزي گرم از آن انجام دهید.</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rtl="1">
              <a:lnSpc>
                <a:spcPct val="115000"/>
              </a:lnSpc>
              <a:spcAft>
                <a:spcPts val="1000"/>
              </a:spcAft>
            </a:pPr>
            <a:r>
              <a:rPr lang="fa-IR" dirty="0">
                <a:effectLst/>
                <a:latin typeface="Times New Roman" panose="02020603050405020304" pitchFamily="18" charset="0"/>
                <a:ea typeface="Calibri" panose="020F0502020204030204" pitchFamily="34" charset="0"/>
                <a:cs typeface="B Mitra"/>
              </a:rPr>
              <a:t>نمونه هاي آبسه ، زخم هاي عميق و </a:t>
            </a:r>
            <a:r>
              <a:rPr lang="fa-IR" dirty="0">
                <a:solidFill>
                  <a:srgbClr val="0070C0"/>
                </a:solidFill>
                <a:effectLst/>
                <a:latin typeface="Times New Roman" panose="02020603050405020304" pitchFamily="18" charset="0"/>
                <a:ea typeface="Calibri" panose="020F0502020204030204" pitchFamily="34" charset="0"/>
                <a:cs typeface="B Mitra"/>
              </a:rPr>
              <a:t>نمونه هاي بافتي بايد در شرايط بيهوازي نيز </a:t>
            </a:r>
            <a:r>
              <a:rPr lang="fa-IR" dirty="0">
                <a:effectLst/>
                <a:latin typeface="Times New Roman" panose="02020603050405020304" pitchFamily="18" charset="0"/>
                <a:ea typeface="Calibri" panose="020F0502020204030204" pitchFamily="34" charset="0"/>
                <a:cs typeface="B Mitra"/>
              </a:rPr>
              <a:t>كشت داده شوند.عفونت هاي ايجاد شده در اين نمونه اغلب مخلوط و جند میکروبی هستند.</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rtl="1">
              <a:lnSpc>
                <a:spcPct val="115000"/>
              </a:lnSpc>
              <a:spcAft>
                <a:spcPts val="1000"/>
              </a:spcAft>
            </a:pPr>
            <a:r>
              <a:rPr lang="fa-IR" dirty="0">
                <a:effectLst/>
                <a:latin typeface="Times New Roman" panose="02020603050405020304" pitchFamily="18" charset="0"/>
                <a:ea typeface="Calibri" panose="020F0502020204030204" pitchFamily="34" charset="0"/>
                <a:cs typeface="B Mitra"/>
              </a:rPr>
              <a:t>1-نتايج رشد در روي محيط هاي بلاد آگار و مك كانكي آگار را گزارش كنيد</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rtl="1">
              <a:lnSpc>
                <a:spcPct val="115000"/>
              </a:lnSpc>
              <a:spcAft>
                <a:spcPts val="1000"/>
              </a:spcAft>
            </a:pPr>
            <a:r>
              <a:rPr lang="fa-IR" dirty="0">
                <a:solidFill>
                  <a:srgbClr val="0070C0"/>
                </a:solidFill>
                <a:effectLst/>
                <a:latin typeface="Times New Roman" panose="02020603050405020304" pitchFamily="18" charset="0"/>
                <a:ea typeface="Calibri" panose="020F0502020204030204" pitchFamily="34" charset="0"/>
                <a:cs typeface="B Mitra"/>
              </a:rPr>
              <a:t>2-نتايج رنگ آميزي گرم را با نتايج كشت مطابقت دهيد</a:t>
            </a:r>
            <a:endParaRPr lang="en-US"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gn="r" rtl="1"/>
            <a:r>
              <a:rPr lang="fa-IR" dirty="0">
                <a:effectLst/>
                <a:latin typeface="Times New Roman" panose="02020603050405020304" pitchFamily="18" charset="0"/>
                <a:ea typeface="Calibri" panose="020F0502020204030204" pitchFamily="34" charset="0"/>
                <a:cs typeface="B Mitra"/>
              </a:rPr>
              <a:t>3-در صورت عدم رشد در پليت ها و شرايط بي هوازي </a:t>
            </a:r>
            <a:r>
              <a:rPr lang="en-US" dirty="0">
                <a:effectLst/>
                <a:latin typeface="Times New Roman" panose="02020603050405020304" pitchFamily="18" charset="0"/>
                <a:ea typeface="Calibri" panose="020F0502020204030204" pitchFamily="34" charset="0"/>
                <a:cs typeface="B Mitra"/>
              </a:rPr>
              <a:t>No growth </a:t>
            </a:r>
            <a:r>
              <a:rPr lang="fa-IR" dirty="0">
                <a:effectLst/>
                <a:latin typeface="Times New Roman" panose="02020603050405020304" pitchFamily="18" charset="0"/>
                <a:ea typeface="Calibri" panose="020F0502020204030204" pitchFamily="34" charset="0"/>
                <a:cs typeface="B Mitra"/>
              </a:rPr>
              <a:t> گزارش كنيد</a:t>
            </a:r>
            <a:endParaRPr lang="en-US" dirty="0"/>
          </a:p>
        </p:txBody>
      </p:sp>
    </p:spTree>
    <p:extLst>
      <p:ext uri="{BB962C8B-B14F-4D97-AF65-F5344CB8AC3E}">
        <p14:creationId xmlns:p14="http://schemas.microsoft.com/office/powerpoint/2010/main" val="163211479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BD2FE-98E9-4760-815E-7099D1075A0F}"/>
              </a:ext>
            </a:extLst>
          </p:cNvPr>
          <p:cNvSpPr>
            <a:spLocks noGrp="1"/>
          </p:cNvSpPr>
          <p:nvPr>
            <p:ph type="title"/>
          </p:nvPr>
        </p:nvSpPr>
        <p:spPr/>
        <p:txBody>
          <a:bodyPr/>
          <a:lstStyle/>
          <a:p>
            <a:pPr algn="ctr"/>
            <a:r>
              <a:rPr lang="fa-IR" dirty="0"/>
              <a:t>نتایج کشت زخم </a:t>
            </a:r>
            <a:endParaRPr lang="en-US" dirty="0"/>
          </a:p>
        </p:txBody>
      </p:sp>
      <p:sp>
        <p:nvSpPr>
          <p:cNvPr id="3" name="Content Placeholder 2">
            <a:extLst>
              <a:ext uri="{FF2B5EF4-FFF2-40B4-BE49-F238E27FC236}">
                <a16:creationId xmlns:a16="http://schemas.microsoft.com/office/drawing/2014/main" id="{35BC3406-F439-440D-CD47-D0294AF415C1}"/>
              </a:ext>
            </a:extLst>
          </p:cNvPr>
          <p:cNvSpPr>
            <a:spLocks noGrp="1"/>
          </p:cNvSpPr>
          <p:nvPr>
            <p:ph idx="1"/>
          </p:nvPr>
        </p:nvSpPr>
        <p:spPr/>
        <p:txBody>
          <a:bodyPr>
            <a:noAutofit/>
          </a:bodyPr>
          <a:lstStyle/>
          <a:p>
            <a:pPr marL="0" marR="0" algn="just" rtl="1">
              <a:lnSpc>
                <a:spcPct val="115000"/>
              </a:lnSpc>
              <a:spcAft>
                <a:spcPts val="1000"/>
              </a:spcAft>
            </a:pPr>
            <a:r>
              <a:rPr lang="ar-SA" dirty="0">
                <a:effectLst/>
                <a:latin typeface="Calibri" panose="020F0502020204030204" pitchFamily="34" charset="0"/>
                <a:ea typeface="Calibri" panose="020F0502020204030204" pitchFamily="34" charset="0"/>
                <a:cs typeface="B Mitra"/>
              </a:rPr>
              <a:t>-</a:t>
            </a:r>
            <a:r>
              <a:rPr lang="ar-SA" dirty="0">
                <a:solidFill>
                  <a:srgbClr val="0070C0"/>
                </a:solidFill>
                <a:effectLst/>
                <a:latin typeface="Calibri" panose="020F0502020204030204" pitchFamily="34" charset="0"/>
                <a:ea typeface="Calibri" panose="020F0502020204030204" pitchFamily="34" charset="0"/>
                <a:cs typeface="B Mitra"/>
              </a:rPr>
              <a:t>معمولا</a:t>
            </a:r>
            <a:r>
              <a:rPr lang="fa-IR" dirty="0">
                <a:solidFill>
                  <a:srgbClr val="0070C0"/>
                </a:solidFill>
                <a:effectLst/>
                <a:latin typeface="Calibri" panose="020F0502020204030204" pitchFamily="34" charset="0"/>
                <a:ea typeface="Calibri" panose="020F0502020204030204" pitchFamily="34" charset="0"/>
                <a:cs typeface="B Mitra"/>
              </a:rPr>
              <a:t> در کشت </a:t>
            </a:r>
            <a:r>
              <a:rPr lang="ar-SA" dirty="0">
                <a:solidFill>
                  <a:srgbClr val="0070C0"/>
                </a:solidFill>
                <a:effectLst/>
                <a:latin typeface="Calibri" panose="020F0502020204030204" pitchFamily="34" charset="0"/>
                <a:ea typeface="Calibri" panose="020F0502020204030204" pitchFamily="34" charset="0"/>
                <a:cs typeface="B Mitra"/>
              </a:rPr>
              <a:t> تا سه گونه ميكروارگانيسم اگر هر كدام از شرايط زير را داشته باشند را تعيين هويت ميكنيم.</a:t>
            </a:r>
            <a:endParaRPr lang="en-US"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ar-SA" dirty="0">
                <a:effectLst/>
                <a:latin typeface="Calibri" panose="020F0502020204030204" pitchFamily="34" charset="0"/>
                <a:ea typeface="Calibri" panose="020F0502020204030204" pitchFamily="34" charset="0"/>
                <a:cs typeface="B Mitra"/>
              </a:rPr>
              <a:t>الف:  </a:t>
            </a:r>
            <a:r>
              <a:rPr lang="ar-SA" dirty="0">
                <a:solidFill>
                  <a:srgbClr val="0070C0"/>
                </a:solidFill>
                <a:effectLst/>
                <a:latin typeface="Calibri" panose="020F0502020204030204" pitchFamily="34" charset="0"/>
                <a:ea typeface="Calibri" panose="020F0502020204030204" pitchFamily="34" charset="0"/>
                <a:cs typeface="B Mitra"/>
              </a:rPr>
              <a:t>وجود </a:t>
            </a:r>
            <a:r>
              <a:rPr lang="en-US" dirty="0">
                <a:solidFill>
                  <a:srgbClr val="0070C0"/>
                </a:solidFill>
                <a:effectLst/>
                <a:latin typeface="Calibri" panose="020F0502020204030204" pitchFamily="34" charset="0"/>
                <a:ea typeface="Calibri" panose="020F0502020204030204" pitchFamily="34" charset="0"/>
                <a:cs typeface="B Mitra"/>
              </a:rPr>
              <a:t>PMNS</a:t>
            </a:r>
            <a:r>
              <a:rPr lang="ar-SA" dirty="0">
                <a:solidFill>
                  <a:srgbClr val="0070C0"/>
                </a:solidFill>
                <a:effectLst/>
                <a:latin typeface="Calibri" panose="020F0502020204030204" pitchFamily="34" charset="0"/>
                <a:ea typeface="Calibri" panose="020F0502020204030204" pitchFamily="34" charset="0"/>
                <a:cs typeface="B Mitra"/>
              </a:rPr>
              <a:t> در لام مستقيم</a:t>
            </a:r>
            <a:endParaRPr lang="en-US"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ar-SA" dirty="0">
                <a:effectLst/>
                <a:latin typeface="Calibri" panose="020F0502020204030204" pitchFamily="34" charset="0"/>
                <a:ea typeface="Calibri" panose="020F0502020204030204" pitchFamily="34" charset="0"/>
                <a:cs typeface="B Mitra"/>
              </a:rPr>
              <a:t>ب:  </a:t>
            </a:r>
            <a:r>
              <a:rPr lang="ar-SA" dirty="0">
                <a:solidFill>
                  <a:srgbClr val="0070C0"/>
                </a:solidFill>
                <a:effectLst/>
                <a:latin typeface="Calibri" panose="020F0502020204030204" pitchFamily="34" charset="0"/>
                <a:ea typeface="Calibri" panose="020F0502020204030204" pitchFamily="34" charset="0"/>
                <a:cs typeface="B Mitra"/>
              </a:rPr>
              <a:t>نمونه از محل هاي استريل جمع آوري شده باشد.</a:t>
            </a:r>
            <a:endParaRPr lang="en-US"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ar-SA" dirty="0">
                <a:effectLst/>
                <a:latin typeface="Calibri" panose="020F0502020204030204" pitchFamily="34" charset="0"/>
                <a:ea typeface="Calibri" panose="020F0502020204030204" pitchFamily="34" charset="0"/>
                <a:cs typeface="B Mitra"/>
              </a:rPr>
              <a:t>ج:  كيفيت نمونه مطلوب باشد( بعنوان مثال سلول هاي اپيتليال وجود نداشته باشد)</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ar-SA" dirty="0">
                <a:effectLst/>
                <a:latin typeface="Calibri" panose="020F0502020204030204" pitchFamily="34" charset="0"/>
                <a:ea typeface="Calibri" panose="020F0502020204030204" pitchFamily="34" charset="0"/>
                <a:cs typeface="B Mitra"/>
              </a:rPr>
              <a:t>د:  </a:t>
            </a:r>
            <a:r>
              <a:rPr lang="ar-SA" dirty="0">
                <a:solidFill>
                  <a:srgbClr val="0070C0"/>
                </a:solidFill>
                <a:effectLst/>
                <a:latin typeface="Calibri" panose="020F0502020204030204" pitchFamily="34" charset="0"/>
                <a:ea typeface="Calibri" panose="020F0502020204030204" pitchFamily="34" charset="0"/>
                <a:cs typeface="B Mitra"/>
              </a:rPr>
              <a:t>ارگانيسم در اسمير مستقيم مشاهده شده باشد.</a:t>
            </a:r>
            <a:endParaRPr lang="en-US"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410829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DE101C-4A23-B3D2-1105-52E6CE30F4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93ED27-47A8-4B45-23A4-C2254FE82C0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7F5BA552-3894-72EB-F81C-CC19BBF721D4}"/>
              </a:ext>
            </a:extLst>
          </p:cNvPr>
          <p:cNvSpPr>
            <a:spLocks noGrp="1"/>
          </p:cNvSpPr>
          <p:nvPr>
            <p:ph idx="1"/>
          </p:nvPr>
        </p:nvSpPr>
        <p:spPr/>
        <p:txBody>
          <a:bodyPr>
            <a:normAutofit/>
          </a:bodyPr>
          <a:lstStyle/>
          <a:p>
            <a:pPr marL="0" algn="just" rtl="1">
              <a:lnSpc>
                <a:spcPct val="115000"/>
              </a:lnSpc>
              <a:spcAft>
                <a:spcPts val="1000"/>
              </a:spcAft>
            </a:pPr>
            <a:r>
              <a:rPr lang="fa-IR" dirty="0">
                <a:effectLst/>
                <a:latin typeface="Calibri" panose="020F0502020204030204" pitchFamily="34" charset="0"/>
                <a:ea typeface="Calibri" panose="020F0502020204030204" pitchFamily="34" charset="0"/>
                <a:cs typeface="B Mitra"/>
              </a:rPr>
              <a:t> </a:t>
            </a:r>
            <a:r>
              <a:rPr lang="ar-SA" dirty="0">
                <a:effectLst/>
                <a:latin typeface="Calibri" panose="020F0502020204030204" pitchFamily="34" charset="0"/>
                <a:ea typeface="Calibri" panose="020F0502020204030204" pitchFamily="34" charset="0"/>
                <a:cs typeface="B Mitra"/>
              </a:rPr>
              <a:t>5-در مواردي كه نمونه بصورت غير تهاجمي جمع آوري شده باشد ، در صورت مشاهده موارد زير حداقل آزمايشات لازم را انجام دهيد.</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ar-SA" dirty="0">
                <a:effectLst/>
                <a:latin typeface="Calibri" panose="020F0502020204030204" pitchFamily="34" charset="0"/>
                <a:ea typeface="Calibri" panose="020F0502020204030204" pitchFamily="34" charset="0"/>
                <a:cs typeface="B Mitra"/>
              </a:rPr>
              <a:t>الف:در اسمير مستقيم تعداد سلول هاي اپيتليال متوسط يا بيشتر باشد.</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ar-SA" dirty="0">
                <a:effectLst/>
                <a:latin typeface="Calibri" panose="020F0502020204030204" pitchFamily="34" charset="0"/>
                <a:ea typeface="Calibri" panose="020F0502020204030204" pitchFamily="34" charset="0"/>
                <a:cs typeface="B Mitra"/>
              </a:rPr>
              <a:t>ب:در اسمير مستقيم شواهدي دال بر عفونت وجود نداشته باشد.</a:t>
            </a:r>
            <a:endParaRPr lang="en-US" dirty="0">
              <a:effectLst/>
              <a:latin typeface="Calibri" panose="020F0502020204030204" pitchFamily="34" charset="0"/>
              <a:ea typeface="Calibri" panose="020F0502020204030204" pitchFamily="34" charset="0"/>
              <a:cs typeface="Arial" panose="020B0604020202020204" pitchFamily="34" charset="0"/>
            </a:endParaRPr>
          </a:p>
          <a:p>
            <a:pPr algn="r" rtl="1"/>
            <a:r>
              <a:rPr lang="ar-SA" dirty="0">
                <a:effectLst/>
                <a:latin typeface="Calibri" panose="020F0502020204030204" pitchFamily="34" charset="0"/>
                <a:ea typeface="Calibri" panose="020F0502020204030204" pitchFamily="34" charset="0"/>
                <a:cs typeface="B Mitra"/>
              </a:rPr>
              <a:t>( بعنوان مثال </a:t>
            </a:r>
            <a:r>
              <a:rPr lang="en-US" dirty="0">
                <a:effectLst/>
                <a:latin typeface="Calibri" panose="020F0502020204030204" pitchFamily="34" charset="0"/>
                <a:ea typeface="Calibri" panose="020F0502020204030204" pitchFamily="34" charset="0"/>
                <a:cs typeface="B Mitra"/>
              </a:rPr>
              <a:t>WBC </a:t>
            </a:r>
            <a:r>
              <a:rPr lang="ar-SA" dirty="0">
                <a:effectLst/>
                <a:latin typeface="Calibri" panose="020F0502020204030204" pitchFamily="34" charset="0"/>
                <a:ea typeface="Calibri" panose="020F0502020204030204" pitchFamily="34" charset="0"/>
                <a:cs typeface="B Mitra"/>
              </a:rPr>
              <a:t> مشاهده نگردد) و يا علائم باليني دال بر وجود عفونت نباشد</a:t>
            </a:r>
            <a:endParaRPr lang="fa-IR" dirty="0">
              <a:effectLst/>
              <a:latin typeface="Calibri" panose="020F0502020204030204" pitchFamily="34" charset="0"/>
              <a:ea typeface="Calibri" panose="020F0502020204030204" pitchFamily="34" charset="0"/>
              <a:cs typeface="B Mitra"/>
            </a:endParaRPr>
          </a:p>
          <a:p>
            <a:pPr algn="r" rtl="1"/>
            <a:r>
              <a:rPr lang="ar-SA" sz="2400" dirty="0">
                <a:effectLst/>
                <a:latin typeface="Calibri" panose="020F0502020204030204" pitchFamily="34" charset="0"/>
                <a:ea typeface="Calibri" panose="020F0502020204030204" pitchFamily="34" charset="0"/>
                <a:cs typeface="B Mitra"/>
              </a:rPr>
              <a:t>ج: بيش از سه ارگانيسم در كشت رشد كرده باشد.</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gn="r" rtl="1"/>
            <a:endParaRPr lang="en-US" dirty="0"/>
          </a:p>
        </p:txBody>
      </p:sp>
    </p:spTree>
    <p:extLst>
      <p:ext uri="{BB962C8B-B14F-4D97-AF65-F5344CB8AC3E}">
        <p14:creationId xmlns:p14="http://schemas.microsoft.com/office/powerpoint/2010/main" val="303228307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44546-F875-11B1-6D54-C21249052B1A}"/>
              </a:ext>
            </a:extLst>
          </p:cNvPr>
          <p:cNvSpPr>
            <a:spLocks noGrp="1"/>
          </p:cNvSpPr>
          <p:nvPr>
            <p:ph type="title"/>
          </p:nvPr>
        </p:nvSpPr>
        <p:spPr/>
        <p:txBody>
          <a:bodyPr/>
          <a:lstStyle/>
          <a:p>
            <a:pPr algn="ctr"/>
            <a:r>
              <a:rPr lang="fa-IR" sz="3200" b="1" dirty="0">
                <a:effectLst/>
                <a:latin typeface="Times New Roman" panose="02020603050405020304" pitchFamily="18" charset="0"/>
                <a:ea typeface="Calibri" panose="020F0502020204030204" pitchFamily="34" charset="0"/>
                <a:cs typeface="B Mitra"/>
              </a:rPr>
              <a:t>عوامل ايجاد كننده عفونت هاي زخم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001F35AB-A747-557C-8F18-5BD98F409302}"/>
              </a:ext>
            </a:extLst>
          </p:cNvPr>
          <p:cNvSpPr>
            <a:spLocks noGrp="1"/>
          </p:cNvSpPr>
          <p:nvPr>
            <p:ph idx="1"/>
          </p:nvPr>
        </p:nvSpPr>
        <p:spPr/>
        <p:txBody>
          <a:bodyPr>
            <a:normAutofit/>
          </a:bodyPr>
          <a:lstStyle/>
          <a:p>
            <a:pPr algn="just" rtl="1"/>
            <a:r>
              <a:rPr lang="fa-IR" sz="3200" dirty="0">
                <a:effectLst/>
                <a:latin typeface="Times New Roman" panose="02020603050405020304" pitchFamily="18" charset="0"/>
                <a:ea typeface="Calibri" panose="020F0502020204030204" pitchFamily="34" charset="0"/>
                <a:cs typeface="B Mitra"/>
              </a:rPr>
              <a:t>ميكروارگانيسم هاي مختلفي مي توانند ايجاد عفونت هاي  زخم كنند </a:t>
            </a:r>
            <a:r>
              <a:rPr lang="fa-IR" sz="3200" dirty="0">
                <a:solidFill>
                  <a:srgbClr val="0070C0"/>
                </a:solidFill>
                <a:effectLst/>
                <a:latin typeface="Times New Roman" panose="02020603050405020304" pitchFamily="18" charset="0"/>
                <a:ea typeface="Calibri" panose="020F0502020204030204" pitchFamily="34" charset="0"/>
                <a:cs typeface="B Mitra"/>
              </a:rPr>
              <a:t>كه مهمترين آن ها شامل استافيلوكوكوس اروئوس ، سودوموناس  آئروژينوزا، ،انتروباكترياسه، باكتريهاي بيهوازي ازقبيل پپتوكوكوس،آكتينو مايسيس،گونه هاي كلستريديوم، پروپيونوباكتريوم آكنه ،باكتروئيدوس فراژيليس، فوزوباكتريوم ها  مي باشند</a:t>
            </a:r>
            <a:r>
              <a:rPr lang="fa-IR" sz="3200" dirty="0">
                <a:effectLst/>
                <a:latin typeface="Times New Roman" panose="02020603050405020304" pitchFamily="18" charset="0"/>
                <a:ea typeface="Calibri" panose="020F0502020204030204" pitchFamily="34" charset="0"/>
                <a:cs typeface="B Mitra"/>
              </a:rPr>
              <a:t>.در بعضي از موارد ميكرو ارگانيسم هاي غير معمول نيز از قبيل آئروموناس، باسيلوس آنتراسيس ،اريزوپيلوتريكس روزوپاتيه  وباكترهاي  منتقله  ازطريق گاز گرفتن حيوانات  (پاستورلاو كاپنوسايتو فاگا ) در ایجاد فونت هاي زخم نقش دارند. مخمرها نيز از قبيل كانديدا آلبیکانس نيز ايجاد عفونت هاي زخم مي كنند.</a:t>
            </a:r>
            <a:endParaRPr lang="en-US" sz="3200" dirty="0"/>
          </a:p>
        </p:txBody>
      </p:sp>
    </p:spTree>
    <p:extLst>
      <p:ext uri="{BB962C8B-B14F-4D97-AF65-F5344CB8AC3E}">
        <p14:creationId xmlns:p14="http://schemas.microsoft.com/office/powerpoint/2010/main" val="360892745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79CF5-833C-5E60-DBE0-FCD2E28770E4}"/>
              </a:ext>
            </a:extLst>
          </p:cNvPr>
          <p:cNvSpPr>
            <a:spLocks noGrp="1"/>
          </p:cNvSpPr>
          <p:nvPr>
            <p:ph type="title"/>
          </p:nvPr>
        </p:nvSpPr>
        <p:spPr/>
        <p:txBody>
          <a:bodyPr/>
          <a:lstStyle/>
          <a:p>
            <a:pPr algn="ctr"/>
            <a:r>
              <a:rPr lang="fa-IR" sz="3200" b="1" dirty="0">
                <a:effectLst/>
                <a:latin typeface="Times New Roman" panose="02020603050405020304" pitchFamily="18" charset="0"/>
                <a:ea typeface="Calibri" panose="020F0502020204030204" pitchFamily="34" charset="0"/>
                <a:cs typeface="B Mitra"/>
              </a:rPr>
              <a:t>کشت نمونه های چشم (ملتحمه )</a:t>
            </a: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BA4022AF-293B-2EA3-B494-DC875B337F05}"/>
              </a:ext>
            </a:extLst>
          </p:cNvPr>
          <p:cNvSpPr>
            <a:spLocks noGrp="1"/>
          </p:cNvSpPr>
          <p:nvPr>
            <p:ph idx="1"/>
          </p:nvPr>
        </p:nvSpPr>
        <p:spPr/>
        <p:txBody>
          <a:bodyPr>
            <a:normAutofit fontScale="92500" lnSpcReduction="20000"/>
          </a:bodyPr>
          <a:lstStyle/>
          <a:p>
            <a:pPr marL="0" marR="0" algn="just" rtl="1">
              <a:lnSpc>
                <a:spcPct val="115000"/>
              </a:lnSpc>
              <a:spcAft>
                <a:spcPts val="1000"/>
              </a:spcAft>
            </a:pPr>
            <a:r>
              <a:rPr lang="fa-IR" sz="2200" dirty="0">
                <a:effectLst/>
                <a:latin typeface="Times New Roman" panose="02020603050405020304" pitchFamily="18" charset="0"/>
                <a:ea typeface="Calibri" panose="020F0502020204030204" pitchFamily="34" charset="0"/>
                <a:cs typeface="B Mitra"/>
              </a:rPr>
              <a:t>ظرف انتقال نمونه  :  لوله در پیچ دار استریل  ویا سواب در محیط انتقالی  استوارت</a:t>
            </a:r>
            <a:r>
              <a:rPr lang="fa-IR" sz="2200" dirty="0">
                <a:effectLst/>
                <a:latin typeface="Calibri" panose="020F0502020204030204" pitchFamily="34" charset="0"/>
                <a:ea typeface="Calibri" panose="020F0502020204030204" pitchFamily="34" charset="0"/>
                <a:cs typeface="Times New Roman" panose="02020603050405020304" pitchFamily="18" charset="0"/>
              </a:rPr>
              <a:t> </a:t>
            </a:r>
            <a:r>
              <a:rPr lang="fa-IR" sz="2200" dirty="0">
                <a:effectLst/>
                <a:latin typeface="Times New Roman" panose="02020603050405020304" pitchFamily="18" charset="0"/>
                <a:ea typeface="Calibri" panose="020F0502020204030204" pitchFamily="34" charset="0"/>
                <a:cs typeface="B Mitra"/>
              </a:rPr>
              <a:t> ویا </a:t>
            </a:r>
            <a:r>
              <a:rPr lang="en-US" sz="2200" dirty="0">
                <a:effectLst/>
                <a:latin typeface="Times New Roman" panose="02020603050405020304" pitchFamily="18" charset="0"/>
                <a:ea typeface="Calibri" panose="020F0502020204030204" pitchFamily="34" charset="0"/>
                <a:cs typeface="B Mitra"/>
              </a:rPr>
              <a:t> Amies</a:t>
            </a:r>
            <a:endParaRPr lang="en-US" sz="22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sz="2200" dirty="0">
                <a:effectLst/>
                <a:latin typeface="Times New Roman" panose="02020603050405020304" pitchFamily="18" charset="0"/>
                <a:ea typeface="Calibri" panose="020F0502020204030204" pitchFamily="34" charset="0"/>
                <a:cs typeface="B Mitra"/>
              </a:rPr>
              <a:t>آماده سازی بیمار :  ندارد</a:t>
            </a:r>
            <a:endParaRPr lang="en-US" sz="22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sz="2200" dirty="0">
                <a:effectLst/>
                <a:latin typeface="Times New Roman" panose="02020603050405020304" pitchFamily="18" charset="0"/>
                <a:ea typeface="Calibri" panose="020F0502020204030204" pitchFamily="34" charset="0"/>
                <a:cs typeface="B Mitra"/>
              </a:rPr>
              <a:t>دستورالعمل خاص :  </a:t>
            </a:r>
            <a:r>
              <a:rPr lang="fa-IR" sz="2200" dirty="0">
                <a:solidFill>
                  <a:srgbClr val="0070C0"/>
                </a:solidFill>
                <a:effectLst/>
                <a:latin typeface="Times New Roman" panose="02020603050405020304" pitchFamily="18" charset="0"/>
                <a:ea typeface="Calibri" panose="020F0502020204030204" pitchFamily="34" charset="0"/>
                <a:cs typeface="B Mitra"/>
              </a:rPr>
              <a:t>از سواب استریل مرطوب شده استفاده شود و نمونه از هر دو ملتحمه گرفته شود</a:t>
            </a:r>
            <a:endParaRPr lang="en-US" sz="2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sz="2200" dirty="0">
                <a:effectLst/>
                <a:latin typeface="Times New Roman" panose="02020603050405020304" pitchFamily="18" charset="0"/>
                <a:ea typeface="Calibri" panose="020F0502020204030204" pitchFamily="34" charset="0"/>
                <a:cs typeface="B Mitra"/>
              </a:rPr>
              <a:t>انتقال به آزمایشگاه:   </a:t>
            </a:r>
            <a:r>
              <a:rPr lang="fa-IR" sz="2200" dirty="0">
                <a:solidFill>
                  <a:srgbClr val="0070C0"/>
                </a:solidFill>
                <a:effectLst/>
                <a:latin typeface="Times New Roman" panose="02020603050405020304" pitchFamily="18" charset="0"/>
                <a:ea typeface="Calibri" panose="020F0502020204030204" pitchFamily="34" charset="0"/>
                <a:cs typeface="B Mitra"/>
              </a:rPr>
              <a:t>کمتر از  2 ساعت در دمای اتاق </a:t>
            </a:r>
            <a:endParaRPr lang="en-US" sz="2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sz="2200" dirty="0">
                <a:effectLst/>
                <a:latin typeface="Times New Roman" panose="02020603050405020304" pitchFamily="18" charset="0"/>
                <a:ea typeface="Calibri" panose="020F0502020204030204" pitchFamily="34" charset="0"/>
                <a:cs typeface="B Mitra"/>
              </a:rPr>
              <a:t>نگهداری قبل از فرایند آزمايش :  </a:t>
            </a:r>
            <a:r>
              <a:rPr lang="fa-IR" sz="2200" dirty="0">
                <a:solidFill>
                  <a:srgbClr val="0070C0"/>
                </a:solidFill>
                <a:effectLst/>
                <a:latin typeface="Times New Roman" panose="02020603050405020304" pitchFamily="18" charset="0"/>
                <a:ea typeface="Calibri" panose="020F0502020204030204" pitchFamily="34" charset="0"/>
                <a:cs typeface="B Mitra"/>
              </a:rPr>
              <a:t>کمتر از 24 ساعت  در دمای اتاق</a:t>
            </a:r>
            <a:endParaRPr lang="en-US" sz="2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sz="2200" dirty="0">
                <a:effectLst/>
                <a:latin typeface="Times New Roman" panose="02020603050405020304" pitchFamily="18" charset="0"/>
                <a:ea typeface="Calibri" panose="020F0502020204030204" pitchFamily="34" charset="0"/>
                <a:cs typeface="B Mitra"/>
              </a:rPr>
              <a:t>محیط کشت های اولیه:      </a:t>
            </a:r>
            <a:r>
              <a:rPr lang="fa-IR" sz="2200" dirty="0">
                <a:solidFill>
                  <a:srgbClr val="0070C0"/>
                </a:solidFill>
                <a:effectLst/>
                <a:latin typeface="Times New Roman" panose="02020603050405020304" pitchFamily="18" charset="0"/>
                <a:ea typeface="Calibri" panose="020F0502020204030204" pitchFamily="34" charset="0"/>
                <a:cs typeface="B Mitra"/>
              </a:rPr>
              <a:t>بلاد آگار ، شکلات آگار و مك کانکی آگار   </a:t>
            </a:r>
            <a:endParaRPr lang="en-US" sz="2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sz="2200" dirty="0">
                <a:effectLst/>
                <a:latin typeface="Times New Roman" panose="02020603050405020304" pitchFamily="18" charset="0"/>
                <a:ea typeface="Calibri" panose="020F0502020204030204" pitchFamily="34" charset="0"/>
                <a:cs typeface="B Mitra"/>
              </a:rPr>
              <a:t>آزمایش مستقیم</a:t>
            </a:r>
            <a:r>
              <a:rPr lang="fa-IR" sz="2200" b="1" dirty="0">
                <a:effectLst/>
                <a:latin typeface="Times New Roman" panose="02020603050405020304" pitchFamily="18" charset="0"/>
                <a:ea typeface="Calibri" panose="020F0502020204030204" pitchFamily="34" charset="0"/>
                <a:cs typeface="B Mitra"/>
              </a:rPr>
              <a:t>  : رنگ آمیزی گرم  </a:t>
            </a:r>
            <a:endParaRPr lang="en-US" sz="22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sz="2200" dirty="0">
                <a:effectLst/>
                <a:latin typeface="Times New Roman" panose="02020603050405020304" pitchFamily="18" charset="0"/>
                <a:ea typeface="Calibri" panose="020F0502020204030204" pitchFamily="34" charset="0"/>
                <a:cs typeface="B Mitra"/>
              </a:rPr>
              <a:t> توضیح  :           </a:t>
            </a:r>
            <a:r>
              <a:rPr lang="fa-IR" sz="2200" dirty="0">
                <a:solidFill>
                  <a:srgbClr val="0070C0"/>
                </a:solidFill>
                <a:effectLst/>
                <a:latin typeface="Times New Roman" panose="02020603050405020304" pitchFamily="18" charset="0"/>
                <a:ea typeface="Calibri" panose="020F0502020204030204" pitchFamily="34" charset="0"/>
                <a:cs typeface="B Mitra"/>
              </a:rPr>
              <a:t>در عفونت های چشم کلامیدیا ، ویروس ها و قارچ ها را نیز باید در نظر داشت</a:t>
            </a:r>
            <a:endParaRPr lang="en-US" sz="2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23875410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D3239-C2C1-E51A-1951-8B5DF3804E4D}"/>
              </a:ext>
            </a:extLst>
          </p:cNvPr>
          <p:cNvSpPr>
            <a:spLocks noGrp="1"/>
          </p:cNvSpPr>
          <p:nvPr>
            <p:ph type="title"/>
          </p:nvPr>
        </p:nvSpPr>
        <p:spPr/>
        <p:txBody>
          <a:bodyPr/>
          <a:lstStyle/>
          <a:p>
            <a:pPr algn="ctr"/>
            <a:r>
              <a:rPr lang="fa-IR" sz="3200" b="1" dirty="0">
                <a:effectLst/>
                <a:latin typeface="Times New Roman" panose="02020603050405020304" pitchFamily="18" charset="0"/>
                <a:ea typeface="Calibri" panose="020F0502020204030204" pitchFamily="34" charset="0"/>
                <a:cs typeface="B Mitra"/>
              </a:rPr>
              <a:t>نوع نمونه    :     ( مایع ویتره </a:t>
            </a:r>
            <a:r>
              <a:rPr lang="fa-IR" sz="1800" dirty="0">
                <a:effectLst/>
                <a:latin typeface="Times New Roman" panose="02020603050405020304" pitchFamily="18" charset="0"/>
                <a:ea typeface="Calibri" panose="020F0502020204030204" pitchFamily="34" charset="0"/>
                <a:cs typeface="B Mitra"/>
              </a:rPr>
              <a:t>)</a:t>
            </a: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6A51CAA6-503E-79E5-C32E-0A27A10A1294}"/>
              </a:ext>
            </a:extLst>
          </p:cNvPr>
          <p:cNvSpPr>
            <a:spLocks noGrp="1"/>
          </p:cNvSpPr>
          <p:nvPr>
            <p:ph idx="1"/>
          </p:nvPr>
        </p:nvSpPr>
        <p:spPr/>
        <p:txBody>
          <a:bodyPr>
            <a:normAutofit fontScale="70000" lnSpcReduction="20000"/>
          </a:bodyPr>
          <a:lstStyle/>
          <a:p>
            <a:pPr marL="0" marR="0" algn="just" rtl="1">
              <a:lnSpc>
                <a:spcPct val="115000"/>
              </a:lnSpc>
              <a:spcAft>
                <a:spcPts val="1000"/>
              </a:spcAft>
            </a:pPr>
            <a:r>
              <a:rPr lang="fa-IR" sz="2600" b="1" dirty="0">
                <a:effectLst/>
                <a:latin typeface="Times New Roman" panose="02020603050405020304" pitchFamily="18" charset="0"/>
                <a:ea typeface="Calibri" panose="020F0502020204030204" pitchFamily="34" charset="0"/>
                <a:cs typeface="B Mitra"/>
              </a:rPr>
              <a:t>ظرف انتقال نمونه  :   لوله در پیچ دار استریل   </a:t>
            </a:r>
            <a:endParaRPr lang="en-US" sz="2600" b="1"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sz="2600" b="1" dirty="0">
                <a:effectLst/>
                <a:latin typeface="Times New Roman" panose="02020603050405020304" pitchFamily="18" charset="0"/>
                <a:ea typeface="Calibri" panose="020F0502020204030204" pitchFamily="34" charset="0"/>
                <a:cs typeface="B Mitra"/>
              </a:rPr>
              <a:t>آماده سازی بیمار :     چشم را جهت آسپیراسيون آماده کنید ( بی حس کردن )</a:t>
            </a:r>
            <a:endParaRPr lang="en-US" sz="2600" b="1"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sz="2600" b="1" dirty="0">
                <a:effectLst/>
                <a:latin typeface="Times New Roman" panose="02020603050405020304" pitchFamily="18" charset="0"/>
                <a:ea typeface="Calibri" panose="020F0502020204030204" pitchFamily="34" charset="0"/>
                <a:cs typeface="B Mitra"/>
              </a:rPr>
              <a:t>دستورالعمل خاص :    ندارد .</a:t>
            </a:r>
            <a:endParaRPr lang="en-US" sz="2600" b="1"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sz="2600" b="1" dirty="0">
                <a:effectLst/>
                <a:latin typeface="Times New Roman" panose="02020603050405020304" pitchFamily="18" charset="0"/>
                <a:ea typeface="Calibri" panose="020F0502020204030204" pitchFamily="34" charset="0"/>
                <a:cs typeface="B Mitra"/>
              </a:rPr>
              <a:t>انتقال به آزمایشگاه:   کمتر از   15 دقیقه در دمای اتاق </a:t>
            </a:r>
            <a:endParaRPr lang="en-US" sz="2600" b="1"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sz="2600" b="1" dirty="0">
                <a:effectLst/>
                <a:latin typeface="Times New Roman" panose="02020603050405020304" pitchFamily="18" charset="0"/>
                <a:ea typeface="Calibri" panose="020F0502020204030204" pitchFamily="34" charset="0"/>
                <a:cs typeface="B Mitra"/>
              </a:rPr>
              <a:t>نگهداری قبل از فرایند آزمايش :  کمتر از 24 ساعت  در دمای اتاق.  نمونه باید بلافاصله بعد از رسیدن به آزمایشگاه کشت داده شود.</a:t>
            </a:r>
          </a:p>
          <a:p>
            <a:pPr marL="0" marR="0" algn="just" rtl="1">
              <a:lnSpc>
                <a:spcPct val="115000"/>
              </a:lnSpc>
              <a:spcAft>
                <a:spcPts val="1000"/>
              </a:spcAft>
            </a:pPr>
            <a:r>
              <a:rPr lang="fa-IR" sz="2600" b="1" dirty="0">
                <a:effectLst/>
                <a:latin typeface="Times New Roman" panose="02020603050405020304" pitchFamily="18" charset="0"/>
                <a:ea typeface="Calibri" panose="020F0502020204030204" pitchFamily="34" charset="0"/>
                <a:cs typeface="B Mitra"/>
              </a:rPr>
              <a:t>محیط کشت های اولیه:  بلاد آگار ، شکلات آگار و مك كانکی آگار و محیط کشت های  </a:t>
            </a:r>
            <a:r>
              <a:rPr lang="fa-IR" sz="2600" b="1" dirty="0">
                <a:effectLst/>
                <a:latin typeface="Calibri" panose="020F0502020204030204" pitchFamily="34" charset="0"/>
                <a:ea typeface="Calibri" panose="020F0502020204030204" pitchFamily="34" charset="0"/>
                <a:cs typeface="Times New Roman" panose="02020603050405020304" pitchFamily="18" charset="0"/>
              </a:rPr>
              <a:t> </a:t>
            </a:r>
            <a:r>
              <a:rPr lang="fa-IR" sz="2600" b="1" dirty="0">
                <a:effectLst/>
                <a:latin typeface="Times New Roman" panose="02020603050405020304" pitchFamily="18" charset="0"/>
                <a:ea typeface="Calibri" panose="020F0502020204030204" pitchFamily="34" charset="0"/>
                <a:cs typeface="B Mitra"/>
              </a:rPr>
              <a:t>بی هوازی </a:t>
            </a:r>
            <a:endParaRPr lang="en-US" sz="2600" b="1"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sz="2600" b="1" dirty="0">
                <a:effectLst/>
                <a:latin typeface="Times New Roman" panose="02020603050405020304" pitchFamily="18" charset="0"/>
                <a:ea typeface="Calibri" panose="020F0502020204030204" pitchFamily="34" charset="0"/>
                <a:cs typeface="B Mitra"/>
              </a:rPr>
              <a:t>آزمایش مستقیم  : رنگ آمیزی گرم  و َآکریدین اورنج  </a:t>
            </a:r>
            <a:endParaRPr lang="en-US" sz="2600" b="1"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sz="2600" b="1" dirty="0">
                <a:effectLst/>
                <a:latin typeface="Times New Roman" panose="02020603050405020304" pitchFamily="18" charset="0"/>
                <a:ea typeface="Calibri" panose="020F0502020204030204" pitchFamily="34" charset="0"/>
                <a:cs typeface="B Mitra"/>
              </a:rPr>
              <a:t> توضیح  :   کشت از لحاظ قارچی نیز انجام شود.استفاده از مواد بیحس کننده ممکن برای بعضی از ارگانیسم ها مهارکننده باشد</a:t>
            </a:r>
            <a:r>
              <a:rPr lang="fa-IR" sz="1800" dirty="0">
                <a:effectLst/>
                <a:latin typeface="Times New Roman" panose="02020603050405020304" pitchFamily="18" charset="0"/>
                <a:ea typeface="Calibri" panose="020F0502020204030204" pitchFamily="34" charset="0"/>
                <a:cs typeface="B Mitra"/>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69725490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F9F40-5023-3881-ACEE-239A0E538885}"/>
              </a:ext>
            </a:extLst>
          </p:cNvPr>
          <p:cNvSpPr>
            <a:spLocks noGrp="1"/>
          </p:cNvSpPr>
          <p:nvPr>
            <p:ph type="title"/>
          </p:nvPr>
        </p:nvSpPr>
        <p:spPr>
          <a:xfrm>
            <a:off x="665018" y="365125"/>
            <a:ext cx="10688782" cy="1325563"/>
          </a:xfrm>
        </p:spPr>
        <p:txBody>
          <a:bodyPr/>
          <a:lstStyle/>
          <a:p>
            <a:pPr algn="ctr"/>
            <a:r>
              <a:rPr lang="fa-IR" sz="3200" b="1" dirty="0">
                <a:effectLst/>
                <a:latin typeface="Times New Roman" panose="02020603050405020304" pitchFamily="18" charset="0"/>
                <a:ea typeface="Calibri" panose="020F0502020204030204" pitchFamily="34" charset="0"/>
                <a:cs typeface="B Mitra"/>
              </a:rPr>
              <a:t>:  (  تراش  قرنیه </a:t>
            </a:r>
            <a:r>
              <a:rPr lang="fa-IR" sz="1800" dirty="0">
                <a:effectLst/>
                <a:latin typeface="Times New Roman" panose="02020603050405020304" pitchFamily="18" charset="0"/>
                <a:ea typeface="Calibri" panose="020F0502020204030204" pitchFamily="34" charset="0"/>
                <a:cs typeface="B Mitra"/>
              </a:rPr>
              <a:t>)</a:t>
            </a:r>
            <a:endParaRPr lang="en-US" dirty="0"/>
          </a:p>
        </p:txBody>
      </p:sp>
      <p:sp>
        <p:nvSpPr>
          <p:cNvPr id="3" name="Content Placeholder 2">
            <a:extLst>
              <a:ext uri="{FF2B5EF4-FFF2-40B4-BE49-F238E27FC236}">
                <a16:creationId xmlns:a16="http://schemas.microsoft.com/office/drawing/2014/main" id="{B07CF476-8449-442E-5FDC-4F5004C4DD85}"/>
              </a:ext>
            </a:extLst>
          </p:cNvPr>
          <p:cNvSpPr>
            <a:spLocks noGrp="1"/>
          </p:cNvSpPr>
          <p:nvPr>
            <p:ph idx="1"/>
          </p:nvPr>
        </p:nvSpPr>
        <p:spPr/>
        <p:txBody>
          <a:bodyPr>
            <a:normAutofit fontScale="25000" lnSpcReduction="20000"/>
          </a:bodyPr>
          <a:lstStyle/>
          <a:p>
            <a:pPr marL="0" marR="0" algn="just" rtl="1">
              <a:lnSpc>
                <a:spcPct val="115000"/>
              </a:lnSpc>
              <a:spcAft>
                <a:spcPts val="1000"/>
              </a:spcAft>
            </a:pPr>
            <a:r>
              <a:rPr lang="fa-IR" sz="8000" dirty="0">
                <a:effectLst/>
                <a:latin typeface="Times New Roman" panose="02020603050405020304" pitchFamily="18" charset="0"/>
                <a:ea typeface="Calibri" panose="020F0502020204030204" pitchFamily="34" charset="0"/>
                <a:cs typeface="B Mitra"/>
              </a:rPr>
              <a:t>ظرف انتقال نمونه  :   در بالین بیمار در محیط    </a:t>
            </a:r>
            <a:r>
              <a:rPr lang="en-US" sz="8000" dirty="0">
                <a:effectLst/>
                <a:latin typeface="Times New Roman" panose="02020603050405020304" pitchFamily="18" charset="0"/>
                <a:ea typeface="Calibri" panose="020F0502020204030204" pitchFamily="34" charset="0"/>
                <a:cs typeface="B Mitra"/>
              </a:rPr>
              <a:t>BHI </a:t>
            </a:r>
            <a:r>
              <a:rPr lang="fa-IR" sz="8000" dirty="0">
                <a:effectLst/>
                <a:latin typeface="Times New Roman" panose="02020603050405020304" pitchFamily="18" charset="0"/>
                <a:ea typeface="Calibri" panose="020F0502020204030204" pitchFamily="34" charset="0"/>
                <a:cs typeface="B Mitra"/>
              </a:rPr>
              <a:t> براث</a:t>
            </a:r>
            <a:endParaRPr lang="en-US" sz="80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sz="8000" dirty="0">
                <a:effectLst/>
                <a:latin typeface="Times New Roman" panose="02020603050405020304" pitchFamily="18" charset="0"/>
                <a:ea typeface="Calibri" panose="020F0502020204030204" pitchFamily="34" charset="0"/>
                <a:cs typeface="B Mitra"/>
              </a:rPr>
              <a:t>آماده سازی بیمار :     قطره بی حسی کننده توسط پزشک داخل چشم چکانده شود </a:t>
            </a:r>
            <a:endParaRPr lang="en-US" sz="80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sz="8000" dirty="0">
                <a:effectLst/>
                <a:latin typeface="Times New Roman" panose="02020603050405020304" pitchFamily="18" charset="0"/>
                <a:ea typeface="Calibri" panose="020F0502020204030204" pitchFamily="34" charset="0"/>
                <a:cs typeface="B Mitra"/>
              </a:rPr>
              <a:t>دستورالعمل خاص :   ندارد </a:t>
            </a:r>
            <a:endParaRPr lang="en-US" sz="80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sz="8000" dirty="0">
                <a:effectLst/>
                <a:latin typeface="Times New Roman" panose="02020603050405020304" pitchFamily="18" charset="0"/>
                <a:ea typeface="Calibri" panose="020F0502020204030204" pitchFamily="34" charset="0"/>
                <a:cs typeface="B Mitra"/>
              </a:rPr>
              <a:t>انتقال به آزمایشگاه:   کمتر از   15 دقیقه در دمای اتاق </a:t>
            </a:r>
            <a:endParaRPr lang="en-US" sz="80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sz="8000" dirty="0">
                <a:effectLst/>
                <a:latin typeface="Times New Roman" panose="02020603050405020304" pitchFamily="18" charset="0"/>
                <a:ea typeface="Calibri" panose="020F0502020204030204" pitchFamily="34" charset="0"/>
                <a:cs typeface="B Mitra"/>
              </a:rPr>
              <a:t>نگهداری قبل از فرایند آزمايش :  کمتر از 24 ساعت  در دمای اتاق  </a:t>
            </a:r>
            <a:endParaRPr lang="en-US" sz="80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sz="8000" dirty="0">
                <a:effectLst/>
                <a:latin typeface="Times New Roman" panose="02020603050405020304" pitchFamily="18" charset="0"/>
                <a:ea typeface="Calibri" panose="020F0502020204030204" pitchFamily="34" charset="0"/>
                <a:cs typeface="B Mitra"/>
              </a:rPr>
              <a:t>محیط کشت های اولیه:       </a:t>
            </a:r>
            <a:r>
              <a:rPr lang="en-US" sz="8000" dirty="0">
                <a:effectLst/>
                <a:latin typeface="Times New Roman" panose="02020603050405020304" pitchFamily="18" charset="0"/>
                <a:ea typeface="Calibri" panose="020F0502020204030204" pitchFamily="34" charset="0"/>
                <a:cs typeface="B Mitra"/>
              </a:rPr>
              <a:t>BHI </a:t>
            </a:r>
            <a:r>
              <a:rPr lang="fa-IR" sz="8000" dirty="0">
                <a:effectLst/>
                <a:latin typeface="Times New Roman" panose="02020603050405020304" pitchFamily="18" charset="0"/>
                <a:ea typeface="Calibri" panose="020F0502020204030204" pitchFamily="34" charset="0"/>
                <a:cs typeface="B Mitra"/>
              </a:rPr>
              <a:t>  آگار با 10% خون گوسفندی   شکلات آگار و سابرو دکستروز آگار حاوی آنتی بیوتیک</a:t>
            </a:r>
            <a:endParaRPr lang="en-US" sz="80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sz="8000" dirty="0">
                <a:effectLst/>
                <a:latin typeface="Times New Roman" panose="02020603050405020304" pitchFamily="18" charset="0"/>
                <a:ea typeface="Calibri" panose="020F0502020204030204" pitchFamily="34" charset="0"/>
                <a:cs typeface="B Mitra"/>
              </a:rPr>
              <a:t>آزمایش مستقیم  : رنگ آمیزی گرم  و َآکریدین اورنج  </a:t>
            </a:r>
            <a:endParaRPr lang="en-US" sz="80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sz="8000" dirty="0">
                <a:effectLst/>
                <a:latin typeface="Times New Roman" panose="02020603050405020304" pitchFamily="18" charset="0"/>
                <a:ea typeface="Calibri" panose="020F0502020204030204" pitchFamily="34" charset="0"/>
                <a:cs typeface="B Mitra"/>
              </a:rPr>
              <a:t> توضیح :   ساير  عوامل  از قبیل  آکانتا موبا ، هرپس سیملکس  ، سایر ویروس ها ، کلامیدیا تراکوماتیس </a:t>
            </a:r>
            <a:endParaRPr lang="en-US" sz="80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sz="8000" dirty="0">
                <a:effectLst/>
                <a:latin typeface="Times New Roman" panose="02020603050405020304" pitchFamily="18" charset="0"/>
                <a:ea typeface="Calibri" panose="020F0502020204030204" pitchFamily="34" charset="0"/>
                <a:cs typeface="B Mitra"/>
              </a:rPr>
              <a:t>و  قارچ ها را نیز باید در نظر گرفت.</a:t>
            </a:r>
            <a:endParaRPr lang="en-US" sz="80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04180514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854FE-9A85-F327-5EB7-D9A4EA8DFC1A}"/>
              </a:ext>
            </a:extLst>
          </p:cNvPr>
          <p:cNvSpPr>
            <a:spLocks noGrp="1"/>
          </p:cNvSpPr>
          <p:nvPr>
            <p:ph type="title"/>
          </p:nvPr>
        </p:nvSpPr>
        <p:spPr>
          <a:xfrm>
            <a:off x="1880755" y="344343"/>
            <a:ext cx="11696700" cy="1325563"/>
          </a:xfrm>
        </p:spPr>
        <p:txBody>
          <a:bodyPr/>
          <a:lstStyle/>
          <a:p>
            <a:pPr algn="ctr"/>
            <a:r>
              <a:rPr lang="fa-IR" sz="2800" b="1" dirty="0">
                <a:effectLst/>
                <a:latin typeface="Times New Roman" panose="02020603050405020304" pitchFamily="18" charset="0"/>
                <a:ea typeface="Calibri" panose="020F0502020204030204" pitchFamily="34" charset="0"/>
                <a:cs typeface="B Mitra"/>
              </a:rPr>
              <a:t>نمونه</a:t>
            </a:r>
            <a:r>
              <a:rPr lang="fa-IR" sz="2800" b="1" dirty="0">
                <a:effectLst/>
                <a:latin typeface="Calibri" panose="020F0502020204030204" pitchFamily="34" charset="0"/>
                <a:ea typeface="Calibri" panose="020F0502020204030204" pitchFamily="34" charset="0"/>
                <a:cs typeface="Times New Roman" panose="02020603050405020304" pitchFamily="18" charset="0"/>
              </a:rPr>
              <a:t> </a:t>
            </a:r>
            <a:r>
              <a:rPr lang="fa-IR" sz="2800" b="1" dirty="0">
                <a:effectLst/>
                <a:latin typeface="Times New Roman" panose="02020603050405020304" pitchFamily="18" charset="0"/>
                <a:ea typeface="Calibri" panose="020F0502020204030204" pitchFamily="34" charset="0"/>
                <a:cs typeface="B Mitra"/>
              </a:rPr>
              <a:t>های </a:t>
            </a:r>
            <a:r>
              <a:rPr lang="fa-IR" sz="2800" b="1" dirty="0">
                <a:effectLst/>
                <a:latin typeface="Calibri" panose="020F0502020204030204" pitchFamily="34" charset="0"/>
                <a:ea typeface="Calibri" panose="020F0502020204030204" pitchFamily="34" charset="0"/>
                <a:cs typeface="Times New Roman" panose="02020603050405020304" pitchFamily="18" charset="0"/>
              </a:rPr>
              <a:t> </a:t>
            </a:r>
            <a:r>
              <a:rPr lang="fa-IR" sz="2800" b="1" dirty="0">
                <a:effectLst/>
                <a:latin typeface="Times New Roman" panose="02020603050405020304" pitchFamily="18" charset="0"/>
                <a:ea typeface="Calibri" panose="020F0502020204030204" pitchFamily="34" charset="0"/>
                <a:cs typeface="B Mitra"/>
              </a:rPr>
              <a:t>مربوط به چشم را  در محیط زیر کشت دهید:</a:t>
            </a: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B7623E1F-4A42-CB89-5E9A-55FA6E0D3A22}"/>
              </a:ext>
            </a:extLst>
          </p:cNvPr>
          <p:cNvSpPr>
            <a:spLocks noGrp="1"/>
          </p:cNvSpPr>
          <p:nvPr>
            <p:ph idx="1"/>
          </p:nvPr>
        </p:nvSpPr>
        <p:spPr/>
        <p:txBody>
          <a:bodyPr/>
          <a:lstStyle/>
          <a:p>
            <a:pPr marL="457200" marR="0" algn="just" rtl="1">
              <a:lnSpc>
                <a:spcPct val="115000"/>
              </a:lnSpc>
              <a:spcAft>
                <a:spcPts val="1000"/>
              </a:spcAft>
            </a:pPr>
            <a:r>
              <a:rPr lang="fa-IR" sz="2000" dirty="0">
                <a:effectLst/>
                <a:latin typeface="Times New Roman" panose="02020603050405020304" pitchFamily="18" charset="0"/>
                <a:ea typeface="Calibri" panose="020F0502020204030204" pitchFamily="34" charset="0"/>
                <a:cs typeface="B Mitra"/>
              </a:rPr>
              <a:t>بلاد آگار  :             در مجاورت </a:t>
            </a:r>
            <a:r>
              <a:rPr lang="en-US" sz="2000" dirty="0">
                <a:effectLst/>
                <a:latin typeface="Times New Roman" panose="02020603050405020304" pitchFamily="18" charset="0"/>
                <a:ea typeface="Calibri" panose="020F0502020204030204" pitchFamily="34" charset="0"/>
                <a:cs typeface="B Mitra"/>
              </a:rPr>
              <a:t>CO2    </a:t>
            </a:r>
            <a:r>
              <a:rPr lang="fa-IR" sz="2000" dirty="0">
                <a:effectLst/>
                <a:latin typeface="Times New Roman" panose="02020603050405020304" pitchFamily="18" charset="0"/>
                <a:ea typeface="Calibri" panose="020F0502020204030204" pitchFamily="34" charset="0"/>
                <a:cs typeface="B Mitra"/>
              </a:rPr>
              <a:t> در دمای 35در جه سانتیگراد به مدت 48 ساعت</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rtl="1">
              <a:lnSpc>
                <a:spcPct val="115000"/>
              </a:lnSpc>
              <a:spcAft>
                <a:spcPts val="1000"/>
              </a:spcAft>
            </a:pPr>
            <a:r>
              <a:rPr lang="fa-IR" sz="2000" dirty="0">
                <a:effectLst/>
                <a:latin typeface="Times New Roman" panose="02020603050405020304" pitchFamily="18" charset="0"/>
                <a:ea typeface="Calibri" panose="020F0502020204030204" pitchFamily="34" charset="0"/>
                <a:cs typeface="B Mitra"/>
              </a:rPr>
              <a:t> شکلات آگار  :       در مجاورت </a:t>
            </a:r>
            <a:r>
              <a:rPr lang="en-US" sz="2000" dirty="0">
                <a:effectLst/>
                <a:latin typeface="Times New Roman" panose="02020603050405020304" pitchFamily="18" charset="0"/>
                <a:ea typeface="Calibri" panose="020F0502020204030204" pitchFamily="34" charset="0"/>
                <a:cs typeface="B Mitra"/>
              </a:rPr>
              <a:t>CO2    </a:t>
            </a:r>
            <a:r>
              <a:rPr lang="fa-IR" sz="2000" dirty="0">
                <a:effectLst/>
                <a:latin typeface="Times New Roman" panose="02020603050405020304" pitchFamily="18" charset="0"/>
                <a:ea typeface="Calibri" panose="020F0502020204030204" pitchFamily="34" charset="0"/>
                <a:cs typeface="B Mitra"/>
              </a:rPr>
              <a:t> در دمای 35در جه سانتیگراد به مدت 48 ساعت</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rtl="1">
              <a:lnSpc>
                <a:spcPct val="115000"/>
              </a:lnSpc>
              <a:spcAft>
                <a:spcPts val="1000"/>
              </a:spcAft>
            </a:pPr>
            <a:r>
              <a:rPr lang="fa-IR" sz="2000" dirty="0">
                <a:effectLst/>
                <a:latin typeface="Times New Roman" panose="02020603050405020304" pitchFamily="18" charset="0"/>
                <a:ea typeface="Calibri" panose="020F0502020204030204" pitchFamily="34" charset="0"/>
                <a:cs typeface="B Mitra"/>
              </a:rPr>
              <a:t> مك کانکی آگار </a:t>
            </a:r>
            <a:r>
              <a:rPr lang="en-US" sz="2000" dirty="0">
                <a:effectLst/>
                <a:latin typeface="Times New Roman" panose="02020603050405020304" pitchFamily="18" charset="0"/>
                <a:ea typeface="Calibri" panose="020F0502020204030204" pitchFamily="34" charset="0"/>
                <a:cs typeface="B Mitra"/>
              </a:rPr>
              <a:t>    </a:t>
            </a:r>
            <a:r>
              <a:rPr lang="fa-IR" sz="2000" dirty="0">
                <a:effectLst/>
                <a:latin typeface="Times New Roman" panose="02020603050405020304" pitchFamily="18" charset="0"/>
                <a:ea typeface="Calibri" panose="020F0502020204030204" pitchFamily="34" charset="0"/>
                <a:cs typeface="B Mitra"/>
              </a:rPr>
              <a:t> در دمای 35در جه سانتیگراد به مدت 48 ساع</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rtl="1">
              <a:lnSpc>
                <a:spcPct val="115000"/>
              </a:lnSpc>
              <a:spcAft>
                <a:spcPts val="1000"/>
              </a:spcAft>
            </a:pPr>
            <a:r>
              <a:rPr lang="fa-IR" sz="2000" dirty="0">
                <a:solidFill>
                  <a:srgbClr val="0070C0"/>
                </a:solidFill>
                <a:effectLst/>
                <a:latin typeface="Times New Roman" panose="02020603050405020304" pitchFamily="18" charset="0"/>
                <a:ea typeface="Calibri" panose="020F0502020204030204" pitchFamily="34" charset="0"/>
                <a:cs typeface="B Mitra"/>
              </a:rPr>
              <a:t>محیط</a:t>
            </a:r>
            <a:r>
              <a:rPr lang="en-US" sz="2000" dirty="0">
                <a:solidFill>
                  <a:srgbClr val="0070C0"/>
                </a:solidFill>
                <a:effectLst/>
                <a:latin typeface="Times New Roman" panose="02020603050405020304" pitchFamily="18" charset="0"/>
                <a:ea typeface="Calibri" panose="020F0502020204030204" pitchFamily="34" charset="0"/>
                <a:cs typeface="B Mitra"/>
              </a:rPr>
              <a:t>Agar </a:t>
            </a:r>
            <a:r>
              <a:rPr lang="en-US" sz="2000" dirty="0">
                <a:solidFill>
                  <a:srgbClr val="0070C0"/>
                </a:solidFill>
                <a:effectLst/>
                <a:latin typeface="B Mitra"/>
                <a:ea typeface="Calibri" panose="020F0502020204030204" pitchFamily="34" charset="0"/>
                <a:cs typeface="Times New Roman" panose="02020603050405020304" pitchFamily="18" charset="0"/>
              </a:rPr>
              <a:t> </a:t>
            </a:r>
            <a:r>
              <a:rPr lang="en-US" sz="2000" dirty="0">
                <a:solidFill>
                  <a:srgbClr val="0070C0"/>
                </a:solidFill>
                <a:effectLst/>
                <a:latin typeface="Times New Roman" panose="02020603050405020304" pitchFamily="18" charset="0"/>
                <a:ea typeface="Calibri" panose="020F0502020204030204" pitchFamily="34" charset="0"/>
                <a:cs typeface="B Mitra"/>
              </a:rPr>
              <a:t>GC</a:t>
            </a:r>
            <a:r>
              <a:rPr lang="fa-IR" sz="2000" dirty="0">
                <a:solidFill>
                  <a:srgbClr val="0070C0"/>
                </a:solidFill>
                <a:effectLst/>
                <a:latin typeface="Times New Roman" panose="02020603050405020304" pitchFamily="18" charset="0"/>
                <a:ea typeface="Calibri" panose="020F0502020204030204" pitchFamily="34" charset="0"/>
                <a:cs typeface="B Mitra"/>
              </a:rPr>
              <a:t>  یا محیط مارتین لویس اصلاح  شده  برای نوزادان  در مجاورت </a:t>
            </a:r>
            <a:r>
              <a:rPr lang="en-US" sz="2000" dirty="0">
                <a:effectLst/>
                <a:latin typeface="Times New Roman" panose="02020603050405020304" pitchFamily="18" charset="0"/>
                <a:ea typeface="Calibri" panose="020F0502020204030204" pitchFamily="34" charset="0"/>
                <a:cs typeface="B Mitra"/>
              </a:rPr>
              <a:t>CO2 </a:t>
            </a:r>
            <a:r>
              <a:rPr lang="en-US" sz="2000" dirty="0">
                <a:effectLst/>
                <a:latin typeface="B Mitra"/>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B Mitra"/>
              </a:rPr>
              <a:t>  </a:t>
            </a:r>
            <a:r>
              <a:rPr lang="fa-IR" sz="2000" dirty="0">
                <a:effectLst/>
                <a:latin typeface="Times New Roman" panose="02020603050405020304" pitchFamily="18" charset="0"/>
                <a:ea typeface="Calibri" panose="020F0502020204030204" pitchFamily="34" charset="0"/>
                <a:cs typeface="B Mitra"/>
              </a:rPr>
              <a:t> در دمای 35در جه سانتیگراد به مدت </a:t>
            </a:r>
            <a:r>
              <a:rPr lang="en-US" sz="2000" dirty="0">
                <a:effectLst/>
                <a:latin typeface="Times New Roman" panose="02020603050405020304" pitchFamily="18" charset="0"/>
                <a:ea typeface="Calibri" panose="020F0502020204030204" pitchFamily="34" charset="0"/>
                <a:cs typeface="B Mitra"/>
              </a:rPr>
              <a:t>72</a:t>
            </a:r>
            <a:r>
              <a:rPr lang="fa-IR" sz="2000" dirty="0">
                <a:effectLst/>
                <a:latin typeface="Times New Roman" panose="02020603050405020304" pitchFamily="18" charset="0"/>
                <a:ea typeface="Calibri" panose="020F0502020204030204" pitchFamily="34" charset="0"/>
                <a:cs typeface="B Mitra"/>
              </a:rPr>
              <a:t> ساعت برای جدا سازی نیسریا گونوره آ</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rtl="1">
              <a:lnSpc>
                <a:spcPct val="115000"/>
              </a:lnSpc>
              <a:spcAft>
                <a:spcPts val="1000"/>
              </a:spcAft>
            </a:pPr>
            <a:r>
              <a:rPr lang="fa-IR" sz="2000" dirty="0">
                <a:effectLst/>
                <a:latin typeface="Times New Roman" panose="02020603050405020304" pitchFamily="18" charset="0"/>
                <a:ea typeface="Calibri" panose="020F0502020204030204" pitchFamily="34" charset="0"/>
                <a:cs typeface="B Mitra"/>
              </a:rPr>
              <a:t> </a:t>
            </a:r>
            <a:r>
              <a:rPr lang="fa-IR" sz="2000" dirty="0">
                <a:solidFill>
                  <a:srgbClr val="0070C0"/>
                </a:solidFill>
                <a:effectLst/>
                <a:latin typeface="Times New Roman" panose="02020603050405020304" pitchFamily="18" charset="0"/>
                <a:ea typeface="Calibri" panose="020F0502020204030204" pitchFamily="34" charset="0"/>
                <a:cs typeface="B Mitra"/>
              </a:rPr>
              <a:t>محیط قارچ ( سابرودکستروز آگار   ) در دمای 30درجه سانتیگراد به مدت 48 ساعت</a:t>
            </a:r>
            <a:endParaRPr lang="en-US"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rtl="1">
              <a:lnSpc>
                <a:spcPct val="115000"/>
              </a:lnSpc>
              <a:spcAft>
                <a:spcPts val="1000"/>
              </a:spcAft>
            </a:pPr>
            <a:r>
              <a:rPr lang="fa-IR" sz="2000" dirty="0">
                <a:solidFill>
                  <a:srgbClr val="0070C0"/>
                </a:solidFill>
                <a:effectLst/>
                <a:latin typeface="Times New Roman" panose="02020603050405020304" pitchFamily="18" charset="0"/>
                <a:ea typeface="Calibri" panose="020F0502020204030204" pitchFamily="34" charset="0"/>
                <a:cs typeface="B Mitra"/>
              </a:rPr>
              <a:t>محیط قارچ (  انتخابی    )  در دمای 30 در جه سانتیگراد به مدت  4 هفته   ( اختیاری </a:t>
            </a:r>
            <a:r>
              <a:rPr lang="fa-IR" sz="2000" dirty="0">
                <a:effectLst/>
                <a:latin typeface="Times New Roman" panose="02020603050405020304" pitchFamily="18" charset="0"/>
                <a:ea typeface="Calibri" panose="020F0502020204030204" pitchFamily="34" charset="0"/>
                <a:cs typeface="B Mitra"/>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87668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E92D4-8A1A-CEF1-8D4E-5CB7FB357267}"/>
              </a:ext>
            </a:extLst>
          </p:cNvPr>
          <p:cNvSpPr>
            <a:spLocks noGrp="1"/>
          </p:cNvSpPr>
          <p:nvPr>
            <p:ph type="title"/>
          </p:nvPr>
        </p:nvSpPr>
        <p:spPr/>
        <p:txBody>
          <a:bodyPr/>
          <a:lstStyle/>
          <a:p>
            <a:pPr algn="ctr"/>
            <a:r>
              <a:rPr lang="fa-IR" sz="4400" b="1" dirty="0">
                <a:effectLst/>
                <a:latin typeface="Times New Roman" panose="02020603050405020304" pitchFamily="18" charset="0"/>
                <a:ea typeface="Calibri" panose="020F0502020204030204" pitchFamily="34" charset="0"/>
                <a:cs typeface="B Mitra"/>
              </a:rPr>
              <a:t>معیار های رد نمونه</a:t>
            </a:r>
            <a:endParaRPr lang="en-US" dirty="0"/>
          </a:p>
        </p:txBody>
      </p:sp>
      <p:sp>
        <p:nvSpPr>
          <p:cNvPr id="3" name="Content Placeholder 2">
            <a:extLst>
              <a:ext uri="{FF2B5EF4-FFF2-40B4-BE49-F238E27FC236}">
                <a16:creationId xmlns:a16="http://schemas.microsoft.com/office/drawing/2014/main" id="{E2E74602-5CF7-2488-C656-D241D7ADD6CA}"/>
              </a:ext>
            </a:extLst>
          </p:cNvPr>
          <p:cNvSpPr>
            <a:spLocks noGrp="1"/>
          </p:cNvSpPr>
          <p:nvPr>
            <p:ph idx="1"/>
          </p:nvPr>
        </p:nvSpPr>
        <p:spPr/>
        <p:txBody>
          <a:bodyPr/>
          <a:lstStyle/>
          <a:p>
            <a:pPr algn="just" rtl="1"/>
            <a:r>
              <a:rPr lang="fa-IR" sz="1800" dirty="0">
                <a:effectLst/>
                <a:latin typeface="Times New Roman" panose="02020603050405020304" pitchFamily="18" charset="0"/>
                <a:ea typeface="Calibri" panose="020F0502020204030204" pitchFamily="34" charset="0"/>
                <a:cs typeface="B Mitra"/>
              </a:rPr>
              <a:t> </a:t>
            </a:r>
            <a:r>
              <a:rPr lang="fa-IR" dirty="0">
                <a:effectLst/>
                <a:latin typeface="Times New Roman" panose="02020603050405020304" pitchFamily="18" charset="0"/>
                <a:ea typeface="Calibri" panose="020F0502020204030204" pitchFamily="34" charset="0"/>
                <a:cs typeface="B Mitra"/>
              </a:rPr>
              <a:t>پس از جمع آوری نمونه و ارسال آن به آزمایشگاه میکروب شناسی ،  پرسنل آزمایشگاه باید فرایند </a:t>
            </a:r>
            <a:r>
              <a:rPr lang="fa-IR" dirty="0">
                <a:solidFill>
                  <a:srgbClr val="0070C0"/>
                </a:solidFill>
                <a:effectLst/>
                <a:latin typeface="Times New Roman" panose="02020603050405020304" pitchFamily="18" charset="0"/>
                <a:ea typeface="Calibri" panose="020F0502020204030204" pitchFamily="34" charset="0"/>
                <a:cs typeface="B Mitra"/>
              </a:rPr>
              <a:t>کار روی نمونه </a:t>
            </a:r>
            <a:r>
              <a:rPr lang="fa-IR" dirty="0">
                <a:effectLst/>
                <a:latin typeface="Times New Roman" panose="02020603050405020304" pitchFamily="18" charset="0"/>
                <a:ea typeface="Calibri" panose="020F0502020204030204" pitchFamily="34" charset="0"/>
                <a:cs typeface="B Mitra"/>
              </a:rPr>
              <a:t>را شروع کنند. هر آزمایشگاه باید دستورالعمل های لازم  را در خصوص نحوه کار روی نمونه که اغلب شامل رنگ آمیزی گرم ، کشت و ایزولاسیون ،  تفسیر نتایج  ، تعیین هویت  وانجام آزمایش سنجش حساسیت ضد میکروبی ( آنتی بیوگرام ) و گزارش دهی هستند را داشته باشند</a:t>
            </a:r>
            <a:r>
              <a:rPr lang="fa-IR" sz="1800" dirty="0">
                <a:effectLst/>
                <a:latin typeface="Times New Roman" panose="02020603050405020304" pitchFamily="18" charset="0"/>
                <a:ea typeface="Calibri" panose="020F0502020204030204" pitchFamily="34" charset="0"/>
                <a:cs typeface="B Mitra"/>
              </a:rPr>
              <a:t>.</a:t>
            </a:r>
            <a:endParaRPr lang="en-US" dirty="0"/>
          </a:p>
        </p:txBody>
      </p:sp>
    </p:spTree>
    <p:extLst>
      <p:ext uri="{BB962C8B-B14F-4D97-AF65-F5344CB8AC3E}">
        <p14:creationId xmlns:p14="http://schemas.microsoft.com/office/powerpoint/2010/main" val="267002115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F99A1-CAC0-791D-23EB-9E984322DC13}"/>
              </a:ext>
            </a:extLst>
          </p:cNvPr>
          <p:cNvSpPr>
            <a:spLocks noGrp="1"/>
          </p:cNvSpPr>
          <p:nvPr>
            <p:ph type="title"/>
          </p:nvPr>
        </p:nvSpPr>
        <p:spPr/>
        <p:txBody>
          <a:bodyPr/>
          <a:lstStyle/>
          <a:p>
            <a:r>
              <a:rPr lang="fa-IR" dirty="0"/>
              <a:t>تهیه اسمیر                         </a:t>
            </a:r>
            <a:endParaRPr lang="en-US" dirty="0"/>
          </a:p>
        </p:txBody>
      </p:sp>
      <p:sp>
        <p:nvSpPr>
          <p:cNvPr id="3" name="Content Placeholder 2">
            <a:extLst>
              <a:ext uri="{FF2B5EF4-FFF2-40B4-BE49-F238E27FC236}">
                <a16:creationId xmlns:a16="http://schemas.microsoft.com/office/drawing/2014/main" id="{FC304533-CD9F-1E76-711F-9FC900A41810}"/>
              </a:ext>
            </a:extLst>
          </p:cNvPr>
          <p:cNvSpPr>
            <a:spLocks noGrp="1"/>
          </p:cNvSpPr>
          <p:nvPr>
            <p:ph idx="1"/>
          </p:nvPr>
        </p:nvSpPr>
        <p:spPr/>
        <p:txBody>
          <a:bodyPr/>
          <a:lstStyle/>
          <a:p>
            <a:pPr marL="0" marR="0" algn="just" rtl="1">
              <a:lnSpc>
                <a:spcPct val="115000"/>
              </a:lnSpc>
              <a:spcAft>
                <a:spcPts val="1000"/>
              </a:spcAft>
            </a:pPr>
            <a:r>
              <a:rPr lang="ar-SA" dirty="0">
                <a:effectLst/>
                <a:latin typeface="Calibri" panose="020F0502020204030204" pitchFamily="34" charset="0"/>
                <a:ea typeface="Calibri" panose="020F0502020204030204" pitchFamily="34" charset="0"/>
                <a:cs typeface="B Mitra"/>
              </a:rPr>
              <a:t>از نمونه هاي گرفته شه دو ويا سه اسمیر  براي رنگ آميزي گرم تهيه كنيد </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ar-SA" dirty="0">
                <a:effectLst/>
                <a:latin typeface="Calibri" panose="020F0502020204030204" pitchFamily="34" charset="0"/>
                <a:ea typeface="Calibri" panose="020F0502020204030204" pitchFamily="34" charset="0"/>
                <a:cs typeface="B Mitra"/>
              </a:rPr>
              <a:t> لام ها را از لحاظ سلول هاي سوماتيك و ارگانيسم هاي داخل و خارج سلولي بررسي كنيد</a:t>
            </a:r>
            <a:endParaRPr lang="en-US" dirty="0">
              <a:effectLst/>
              <a:latin typeface="Calibri" panose="020F0502020204030204" pitchFamily="34" charset="0"/>
              <a:ea typeface="Calibri" panose="020F0502020204030204" pitchFamily="34" charset="0"/>
              <a:cs typeface="Arial" panose="020B0604020202020204" pitchFamily="34" charset="0"/>
            </a:endParaRPr>
          </a:p>
          <a:p>
            <a:pPr algn="just" rtl="1"/>
            <a:r>
              <a:rPr lang="ar-SA" dirty="0">
                <a:effectLst/>
                <a:latin typeface="Calibri" panose="020F0502020204030204" pitchFamily="34" charset="0"/>
                <a:ea typeface="Calibri" panose="020F0502020204030204" pitchFamily="34" charset="0"/>
                <a:cs typeface="B Mitra"/>
              </a:rPr>
              <a:t>وجود </a:t>
            </a:r>
            <a:r>
              <a:rPr lang="en-US" dirty="0">
                <a:effectLst/>
                <a:latin typeface="Calibri" panose="020F0502020204030204" pitchFamily="34" charset="0"/>
                <a:ea typeface="Calibri" panose="020F0502020204030204" pitchFamily="34" charset="0"/>
                <a:cs typeface="B Mitra"/>
              </a:rPr>
              <a:t>PMNs </a:t>
            </a:r>
            <a:r>
              <a:rPr lang="ar-SA" dirty="0">
                <a:effectLst/>
                <a:latin typeface="Calibri" panose="020F0502020204030204" pitchFamily="34" charset="0"/>
                <a:ea typeface="Calibri" panose="020F0502020204030204" pitchFamily="34" charset="0"/>
                <a:cs typeface="B Mitra"/>
              </a:rPr>
              <a:t> نشان دهنده عفونت باكتريال مي باشد.وجو</a:t>
            </a:r>
            <a:r>
              <a:rPr lang="fa-IR" dirty="0">
                <a:effectLst/>
                <a:latin typeface="Calibri" panose="020F0502020204030204" pitchFamily="34" charset="0"/>
                <a:ea typeface="Calibri" panose="020F0502020204030204" pitchFamily="34" charset="0"/>
                <a:cs typeface="B Mitra"/>
              </a:rPr>
              <a:t>د</a:t>
            </a:r>
            <a:r>
              <a:rPr lang="ar-SA" dirty="0">
                <a:effectLst/>
                <a:latin typeface="Calibri" panose="020F0502020204030204" pitchFamily="34" charset="0"/>
                <a:ea typeface="Calibri" panose="020F0502020204030204" pitchFamily="34" charset="0"/>
                <a:cs typeface="B Mitra"/>
              </a:rPr>
              <a:t> سلول هاي مونونوكلئوز ممكن است نشان دهنده عفونت ويروسي باشد</a:t>
            </a:r>
            <a:r>
              <a:rPr lang="ar-SA" sz="1800" dirty="0">
                <a:effectLst/>
                <a:latin typeface="Calibri" panose="020F0502020204030204" pitchFamily="34" charset="0"/>
                <a:ea typeface="Calibri" panose="020F0502020204030204" pitchFamily="34" charset="0"/>
                <a:cs typeface="B Mitra"/>
              </a:rPr>
              <a:t>. </a:t>
            </a:r>
            <a:endParaRPr lang="en-US" dirty="0"/>
          </a:p>
        </p:txBody>
      </p:sp>
    </p:spTree>
    <p:extLst>
      <p:ext uri="{BB962C8B-B14F-4D97-AF65-F5344CB8AC3E}">
        <p14:creationId xmlns:p14="http://schemas.microsoft.com/office/powerpoint/2010/main" val="426405014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31428-5829-C456-33E4-A126B344FF6F}"/>
              </a:ext>
            </a:extLst>
          </p:cNvPr>
          <p:cNvSpPr>
            <a:spLocks noGrp="1"/>
          </p:cNvSpPr>
          <p:nvPr>
            <p:ph type="title"/>
          </p:nvPr>
        </p:nvSpPr>
        <p:spPr>
          <a:xfrm>
            <a:off x="571500" y="365125"/>
            <a:ext cx="10782300" cy="1325563"/>
          </a:xfrm>
        </p:spPr>
        <p:txBody>
          <a:bodyPr/>
          <a:lstStyle/>
          <a:p>
            <a:pPr algn="ctr"/>
            <a:r>
              <a:rPr lang="fa-IR" dirty="0"/>
              <a:t>گزارش نتایج</a:t>
            </a:r>
            <a:endParaRPr lang="en-US" dirty="0"/>
          </a:p>
        </p:txBody>
      </p:sp>
      <p:sp>
        <p:nvSpPr>
          <p:cNvPr id="3" name="Content Placeholder 2">
            <a:extLst>
              <a:ext uri="{FF2B5EF4-FFF2-40B4-BE49-F238E27FC236}">
                <a16:creationId xmlns:a16="http://schemas.microsoft.com/office/drawing/2014/main" id="{48AD1D58-2878-FC20-1D6D-FD1971665759}"/>
              </a:ext>
            </a:extLst>
          </p:cNvPr>
          <p:cNvSpPr>
            <a:spLocks noGrp="1"/>
          </p:cNvSpPr>
          <p:nvPr>
            <p:ph idx="1"/>
          </p:nvPr>
        </p:nvSpPr>
        <p:spPr/>
        <p:txBody>
          <a:bodyPr>
            <a:normAutofit/>
          </a:bodyPr>
          <a:lstStyle/>
          <a:p>
            <a:pPr marL="0" marR="0" algn="just" rtl="1">
              <a:lnSpc>
                <a:spcPct val="115000"/>
              </a:lnSpc>
              <a:spcAft>
                <a:spcPts val="1000"/>
              </a:spcAft>
            </a:pPr>
            <a:r>
              <a:rPr lang="ar-SA" dirty="0">
                <a:effectLst/>
                <a:latin typeface="Calibri" panose="020F0502020204030204" pitchFamily="34" charset="0"/>
                <a:ea typeface="Calibri" panose="020F0502020204030204" pitchFamily="34" charset="0"/>
                <a:cs typeface="B Mitra"/>
              </a:rPr>
              <a:t>-هر نوع نتیجه مثبت نمونه هايي را  که به طور تهاجمی جمع آوری شده اند را به پزشک اطلاع دهید-تمامی ارگانیسم هايی را که از نمونه های تهاجمی از  قبیل مایع </a:t>
            </a:r>
            <a:r>
              <a:rPr lang="ar-SA" dirty="0">
                <a:solidFill>
                  <a:srgbClr val="0070C0"/>
                </a:solidFill>
                <a:effectLst/>
                <a:latin typeface="Calibri" panose="020F0502020204030204" pitchFamily="34" charset="0"/>
                <a:ea typeface="Calibri" panose="020F0502020204030204" pitchFamily="34" charset="0"/>
                <a:cs typeface="B Mitra"/>
              </a:rPr>
              <a:t>زجاجیه  رشدکرده اند تعیین هویت کرده و آزمایش سنجش حساسیت را در مورد آنها انجام دهید</a:t>
            </a:r>
            <a:r>
              <a:rPr lang="ar-SA" dirty="0">
                <a:effectLst/>
                <a:latin typeface="Calibri" panose="020F0502020204030204" pitchFamily="34" charset="0"/>
                <a:ea typeface="Calibri" panose="020F0502020204030204" pitchFamily="34" charset="0"/>
                <a:cs typeface="B Mitra"/>
              </a:rPr>
              <a:t>.</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ar-SA" dirty="0">
                <a:effectLst/>
                <a:latin typeface="Calibri" panose="020F0502020204030204" pitchFamily="34" charset="0"/>
                <a:ea typeface="Calibri" panose="020F0502020204030204" pitchFamily="34" charset="0"/>
                <a:cs typeface="B Mitra"/>
              </a:rPr>
              <a:t>2-</a:t>
            </a:r>
            <a:r>
              <a:rPr lang="ar-SA" dirty="0">
                <a:solidFill>
                  <a:srgbClr val="0070C0"/>
                </a:solidFill>
                <a:effectLst/>
                <a:latin typeface="Calibri" panose="020F0502020204030204" pitchFamily="34" charset="0"/>
                <a:ea typeface="Calibri" panose="020F0502020204030204" pitchFamily="34" charset="0"/>
                <a:cs typeface="B Mitra"/>
              </a:rPr>
              <a:t> تمامی میکرارگانیسم هايی را که در پلیت های اولیه رشد کرده ودر آزمایش مستقیم نیز مشاهده شداند دارای ارزش هستند آنها را تعیین هویت کرده و آزمایش سنجش حساسیت را برای آنها انجام دهید</a:t>
            </a:r>
            <a:endParaRPr lang="en-US"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425669704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2579F-013A-55C5-2218-6B57E46FE84B}"/>
              </a:ext>
            </a:extLst>
          </p:cNvPr>
          <p:cNvSpPr>
            <a:spLocks noGrp="1"/>
          </p:cNvSpPr>
          <p:nvPr>
            <p:ph type="title"/>
          </p:nvPr>
        </p:nvSpPr>
        <p:spPr/>
        <p:txBody>
          <a:bodyPr/>
          <a:lstStyle/>
          <a:p>
            <a:pPr algn="ctr"/>
            <a:r>
              <a:rPr lang="fa-IR" dirty="0"/>
              <a:t>گزارش نتایج</a:t>
            </a:r>
            <a:endParaRPr lang="en-US" dirty="0"/>
          </a:p>
        </p:txBody>
      </p:sp>
      <p:sp>
        <p:nvSpPr>
          <p:cNvPr id="3" name="Content Placeholder 2">
            <a:extLst>
              <a:ext uri="{FF2B5EF4-FFF2-40B4-BE49-F238E27FC236}">
                <a16:creationId xmlns:a16="http://schemas.microsoft.com/office/drawing/2014/main" id="{C1A518B1-5F8B-ABB3-40B1-439891F6E2A9}"/>
              </a:ext>
            </a:extLst>
          </p:cNvPr>
          <p:cNvSpPr>
            <a:spLocks noGrp="1"/>
          </p:cNvSpPr>
          <p:nvPr>
            <p:ph idx="1"/>
          </p:nvPr>
        </p:nvSpPr>
        <p:spPr/>
        <p:txBody>
          <a:bodyPr>
            <a:normAutofit/>
          </a:bodyPr>
          <a:lstStyle/>
          <a:p>
            <a:pPr marL="0" marR="0" algn="just" rtl="1">
              <a:lnSpc>
                <a:spcPct val="115000"/>
              </a:lnSpc>
              <a:spcAft>
                <a:spcPts val="1000"/>
              </a:spcAft>
            </a:pPr>
            <a:r>
              <a:rPr lang="ar-SA" dirty="0">
                <a:solidFill>
                  <a:srgbClr val="0070C0"/>
                </a:solidFill>
                <a:effectLst/>
                <a:latin typeface="Calibri" panose="020F0502020204030204" pitchFamily="34" charset="0"/>
                <a:ea typeface="Calibri" panose="020F0502020204030204" pitchFamily="34" charset="0"/>
                <a:cs typeface="B Mitra"/>
              </a:rPr>
              <a:t>-استافیلوکوک های کواگولاز منفی ، دیفتروئید ها ، پروپینوباکتریوم آکنه و استرپتوکوک های ویریدانس که در بیش از یک محيط کشت رشد یافته باشند دارای ارزش می باشند.</a:t>
            </a:r>
            <a:endParaRPr lang="en-US"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algn="just" rtl="1"/>
            <a:r>
              <a:rPr lang="ar-SA" dirty="0">
                <a:effectLst/>
                <a:latin typeface="Calibri" panose="020F0502020204030204" pitchFamily="34" charset="0"/>
                <a:ea typeface="Calibri" panose="020F0502020204030204" pitchFamily="34" charset="0"/>
                <a:cs typeface="B Mitra"/>
              </a:rPr>
              <a:t>4- میکروارگانیسم های فلور طبیعی زمانیکه در یک محیط جامد ویا محیط مایع رشد کرده باشند ممکن است از لحاظ بالینی دارای ارزش باشند در اینگونه موراد علائم بالینی را باید در نظر گرفت </a:t>
            </a:r>
            <a:endParaRPr lang="en-US" dirty="0"/>
          </a:p>
        </p:txBody>
      </p:sp>
    </p:spTree>
    <p:extLst>
      <p:ext uri="{BB962C8B-B14F-4D97-AF65-F5344CB8AC3E}">
        <p14:creationId xmlns:p14="http://schemas.microsoft.com/office/powerpoint/2010/main" val="131178673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3F23C-D1CD-149C-EC55-9E02524F4441}"/>
              </a:ext>
            </a:extLst>
          </p:cNvPr>
          <p:cNvSpPr>
            <a:spLocks noGrp="1"/>
          </p:cNvSpPr>
          <p:nvPr>
            <p:ph type="title"/>
          </p:nvPr>
        </p:nvSpPr>
        <p:spPr>
          <a:xfrm>
            <a:off x="599209" y="344343"/>
            <a:ext cx="10515600" cy="1325563"/>
          </a:xfrm>
        </p:spPr>
        <p:txBody>
          <a:bodyPr/>
          <a:lstStyle/>
          <a:p>
            <a:pPr algn="ctr"/>
            <a:r>
              <a:rPr lang="ar-SA" sz="2800" b="1" dirty="0">
                <a:effectLst/>
                <a:latin typeface="Calibri" panose="020F0502020204030204" pitchFamily="34" charset="0"/>
                <a:ea typeface="Calibri" panose="020F0502020204030204" pitchFamily="34" charset="0"/>
                <a:cs typeface="B Mitra"/>
              </a:rPr>
              <a:t>پاتوژن های مهم چشم</a:t>
            </a: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DC1E1E3F-0123-7019-4CF9-5A1BC6F4E813}"/>
              </a:ext>
            </a:extLst>
          </p:cNvPr>
          <p:cNvSpPr>
            <a:spLocks noGrp="1"/>
          </p:cNvSpPr>
          <p:nvPr>
            <p:ph idx="1"/>
          </p:nvPr>
        </p:nvSpPr>
        <p:spPr>
          <a:xfrm>
            <a:off x="838200" y="1381991"/>
            <a:ext cx="10515600" cy="4826145"/>
          </a:xfrm>
        </p:spPr>
        <p:txBody>
          <a:bodyPr>
            <a:normAutofit/>
          </a:bodyPr>
          <a:lstStyle/>
          <a:p>
            <a:pPr algn="r"/>
            <a:r>
              <a:rPr lang="ar-SA" sz="3200" b="1" dirty="0">
                <a:effectLst/>
                <a:latin typeface="Calibri" panose="020F0502020204030204" pitchFamily="34" charset="0"/>
                <a:ea typeface="Calibri" panose="020F0502020204030204" pitchFamily="34" charset="0"/>
                <a:cs typeface="B Mitra"/>
              </a:rPr>
              <a:t>کونژکتیویت </a:t>
            </a:r>
            <a:endParaRPr lang="en-US" sz="3200" b="1" dirty="0"/>
          </a:p>
        </p:txBody>
      </p:sp>
      <p:sp>
        <p:nvSpPr>
          <p:cNvPr id="9" name="TextBox 8">
            <a:extLst>
              <a:ext uri="{FF2B5EF4-FFF2-40B4-BE49-F238E27FC236}">
                <a16:creationId xmlns:a16="http://schemas.microsoft.com/office/drawing/2014/main" id="{9D040D6F-AC43-92EE-606C-2C83FE1FECC5}"/>
              </a:ext>
            </a:extLst>
          </p:cNvPr>
          <p:cNvSpPr txBox="1"/>
          <p:nvPr/>
        </p:nvSpPr>
        <p:spPr>
          <a:xfrm>
            <a:off x="599209" y="1958725"/>
            <a:ext cx="9926782" cy="4027385"/>
          </a:xfrm>
          <a:prstGeom prst="rect">
            <a:avLst/>
          </a:prstGeom>
          <a:noFill/>
        </p:spPr>
        <p:txBody>
          <a:bodyPr wrap="square">
            <a:spAutoFit/>
          </a:bodyPr>
          <a:lstStyle/>
          <a:p>
            <a:pPr marL="0" marR="0" algn="just" rtl="1">
              <a:lnSpc>
                <a:spcPct val="115000"/>
              </a:lnSpc>
              <a:spcAft>
                <a:spcPts val="1000"/>
              </a:spcAft>
            </a:pPr>
            <a:r>
              <a:rPr lang="ar-SA" sz="2800" dirty="0">
                <a:effectLst/>
                <a:latin typeface="Calibri" panose="020F0502020204030204" pitchFamily="34" charset="0"/>
                <a:ea typeface="Calibri" panose="020F0502020204030204" pitchFamily="34" charset="0"/>
                <a:cs typeface="B Mitra"/>
              </a:rPr>
              <a:t>از  مهمترین عوامل کونژکتیویت   می توان  کلامیدیا تراکوماتیس   را نام برد اگر چه شیوع آن در مقایسه با گذشته کم شده است .از  عوامل مهم کونژکتیویت در کودکان  می توان هموفیلوس آنفلونزا  استرپتوکوکوس پنمونیه ، استافیلوکوکوس اروئوس  ،همو فیلوس ایجپتیوس و  موراکسسلا کاتارالیس  را نام برد.اگر چه باکتری های دیگری نیز مانند مایکو باکتریوم توبرکلوزیس،فرانسیسلا تولارنسیس ، تره پونما پالیدم ،  یرسینیا انترکولیتیکا نیز می توانند  ایجاد کونژکتویت نمایند . از عوامل دیگر کونژکتویت می توان قارچ ها را نام برد که اغلب به دنبال تروما ایجاد می شود. در بزرگسالان عوامل اصلی کونژکتویت ویروس ها می باشند.</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8853216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DA8C9-B492-5D0F-143A-FADD75346CBF}"/>
              </a:ext>
            </a:extLst>
          </p:cNvPr>
          <p:cNvSpPr>
            <a:spLocks noGrp="1"/>
          </p:cNvSpPr>
          <p:nvPr>
            <p:ph type="title"/>
          </p:nvPr>
        </p:nvSpPr>
        <p:spPr/>
        <p:txBody>
          <a:bodyPr/>
          <a:lstStyle/>
          <a:p>
            <a:pPr algn="ctr"/>
            <a:r>
              <a:rPr lang="ar-SA" sz="3200" b="1" dirty="0">
                <a:effectLst/>
                <a:latin typeface="Calibri" panose="020F0502020204030204" pitchFamily="34" charset="0"/>
                <a:ea typeface="Calibri" panose="020F0502020204030204" pitchFamily="34" charset="0"/>
                <a:cs typeface="B Mitra"/>
              </a:rPr>
              <a:t>کراتیت </a:t>
            </a: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602E1122-567A-09FC-E1F4-2B4DAC83F222}"/>
              </a:ext>
            </a:extLst>
          </p:cNvPr>
          <p:cNvSpPr>
            <a:spLocks noGrp="1"/>
          </p:cNvSpPr>
          <p:nvPr>
            <p:ph idx="1"/>
          </p:nvPr>
        </p:nvSpPr>
        <p:spPr/>
        <p:txBody>
          <a:bodyPr>
            <a:normAutofit/>
          </a:bodyPr>
          <a:lstStyle/>
          <a:p>
            <a:pPr algn="just" rtl="1"/>
            <a:r>
              <a:rPr lang="ar-SA" dirty="0">
                <a:effectLst/>
                <a:latin typeface="Calibri" panose="020F0502020204030204" pitchFamily="34" charset="0"/>
                <a:ea typeface="Calibri" panose="020F0502020204030204" pitchFamily="34" charset="0"/>
                <a:cs typeface="B Mitra"/>
              </a:rPr>
              <a:t>باکتریها عامل 90-65 %  از موارد کراتیت می باشند.از عوامل اصلی کراتیت باکتريايي   می توان استافیلوکوکوس اروئوس،استرپتوکوکوس پنمونیه  وسودوموناس آئروژینوزا را نام برد. اگر چه باکتری های دیگر نیزاز قبیل نیسریا گنوره آ و هموفیلوس آنفلونزا نیز می توانند در ایجاد کراتیت نقش داشته باشند. از ویروس ها هرپس سیمپلکس ویروس در ایجاد کراتیت نقش مهمی را دارد. از تک یاخته های ایجاد کننده کراتیت می توان به </a:t>
            </a:r>
            <a:r>
              <a:rPr lang="ar-SA" dirty="0">
                <a:solidFill>
                  <a:srgbClr val="0070C0"/>
                </a:solidFill>
                <a:effectLst/>
                <a:latin typeface="Calibri" panose="020F0502020204030204" pitchFamily="34" charset="0"/>
                <a:ea typeface="Calibri" panose="020F0502020204030204" pitchFamily="34" charset="0"/>
                <a:cs typeface="B Mitra"/>
              </a:rPr>
              <a:t>گونه های آکانتا موبا  </a:t>
            </a:r>
            <a:r>
              <a:rPr lang="ar-SA" dirty="0">
                <a:effectLst/>
                <a:latin typeface="Calibri" panose="020F0502020204030204" pitchFamily="34" charset="0"/>
                <a:ea typeface="Calibri" panose="020F0502020204030204" pitchFamily="34" charset="0"/>
                <a:cs typeface="B Mitra"/>
              </a:rPr>
              <a:t>اشاره کرد و از مهمترین قارچ های ایجاد کننده کراتیت می توان  </a:t>
            </a:r>
            <a:r>
              <a:rPr lang="ar-SA" dirty="0">
                <a:solidFill>
                  <a:srgbClr val="0070C0"/>
                </a:solidFill>
                <a:effectLst/>
                <a:latin typeface="Calibri" panose="020F0502020204030204" pitchFamily="34" charset="0"/>
                <a:ea typeface="Calibri" panose="020F0502020204030204" pitchFamily="34" charset="0"/>
                <a:cs typeface="B Mitra"/>
              </a:rPr>
              <a:t>فوزاریوم را نام برد.</a:t>
            </a:r>
            <a:endParaRPr lang="en-US"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algn="just" rtl="1"/>
            <a:endParaRPr lang="en-US" dirty="0"/>
          </a:p>
        </p:txBody>
      </p:sp>
    </p:spTree>
    <p:extLst>
      <p:ext uri="{BB962C8B-B14F-4D97-AF65-F5344CB8AC3E}">
        <p14:creationId xmlns:p14="http://schemas.microsoft.com/office/powerpoint/2010/main" val="52009814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DB2B2-6896-65F2-19B0-CD1D12AFB37A}"/>
              </a:ext>
            </a:extLst>
          </p:cNvPr>
          <p:cNvSpPr>
            <a:spLocks noGrp="1"/>
          </p:cNvSpPr>
          <p:nvPr>
            <p:ph type="title"/>
          </p:nvPr>
        </p:nvSpPr>
        <p:spPr>
          <a:xfrm>
            <a:off x="1046017" y="375515"/>
            <a:ext cx="10515600" cy="1325563"/>
          </a:xfrm>
        </p:spPr>
        <p:txBody>
          <a:bodyPr/>
          <a:lstStyle/>
          <a:p>
            <a:pPr algn="ctr"/>
            <a:r>
              <a:rPr lang="ar-SA" sz="3200" b="1" dirty="0">
                <a:effectLst/>
                <a:latin typeface="Calibri" panose="020F0502020204030204" pitchFamily="34" charset="0"/>
                <a:ea typeface="Calibri" panose="020F0502020204030204" pitchFamily="34" charset="0"/>
                <a:cs typeface="B Mitra"/>
              </a:rPr>
              <a:t>اندوفتالمیت</a:t>
            </a: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744DB9F1-138B-243B-3FC0-626484B15398}"/>
              </a:ext>
            </a:extLst>
          </p:cNvPr>
          <p:cNvSpPr>
            <a:spLocks noGrp="1"/>
          </p:cNvSpPr>
          <p:nvPr>
            <p:ph idx="1"/>
          </p:nvPr>
        </p:nvSpPr>
        <p:spPr/>
        <p:txBody>
          <a:bodyPr>
            <a:normAutofit/>
          </a:bodyPr>
          <a:lstStyle/>
          <a:p>
            <a:pPr algn="just" rtl="1"/>
            <a:r>
              <a:rPr lang="ar-SA" dirty="0">
                <a:effectLst/>
                <a:latin typeface="Calibri" panose="020F0502020204030204" pitchFamily="34" charset="0"/>
                <a:ea typeface="Calibri" panose="020F0502020204030204" pitchFamily="34" charset="0"/>
                <a:cs typeface="B Mitra"/>
              </a:rPr>
              <a:t>مهمترین  باکتری های عامل  اندوفتالمیت   شامل  استافیلوکوکوس اروئوس ، استافیلوکوکوس اپیدرمیدیس ،استرپتوکوکوس پنومونیه  ، باسیلوس سرئوس ، کلبسیلا پنومونیه و سایر باسیل های گرم منفی ،نوکاردیا  می باشند  و از ویروس ها می توان  هرپس سیمپلکس ویروس و واریسلا زوستر را نام برد. از قارچ ها  کاندیدا آلبیکانس ،گونه های آسپرژيلوس  و فوزاریوم را می توان نام برد .از انگل ها  توکسو کارا . انکوسرکا ولولوس  قابل ذکر هستند.</a:t>
            </a:r>
            <a:endParaRPr lang="en-US" dirty="0">
              <a:effectLst/>
              <a:latin typeface="Calibri" panose="020F0502020204030204" pitchFamily="34" charset="0"/>
              <a:ea typeface="Calibri" panose="020F0502020204030204" pitchFamily="34" charset="0"/>
              <a:cs typeface="Arial" panose="020B0604020202020204" pitchFamily="34" charset="0"/>
            </a:endParaRPr>
          </a:p>
          <a:p>
            <a:pPr algn="just" rtl="1"/>
            <a:endParaRPr lang="en-US" dirty="0"/>
          </a:p>
        </p:txBody>
      </p:sp>
    </p:spTree>
    <p:extLst>
      <p:ext uri="{BB962C8B-B14F-4D97-AF65-F5344CB8AC3E}">
        <p14:creationId xmlns:p14="http://schemas.microsoft.com/office/powerpoint/2010/main" val="390120616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4F0CE-1281-41DB-D6F1-7EFC9313B201}"/>
              </a:ext>
            </a:extLst>
          </p:cNvPr>
          <p:cNvSpPr>
            <a:spLocks noGrp="1"/>
          </p:cNvSpPr>
          <p:nvPr>
            <p:ph type="title"/>
          </p:nvPr>
        </p:nvSpPr>
        <p:spPr/>
        <p:txBody>
          <a:bodyPr/>
          <a:lstStyle/>
          <a:p>
            <a:pPr algn="ctr"/>
            <a:r>
              <a:rPr lang="fa-IR" sz="3200" b="1" dirty="0">
                <a:effectLst/>
                <a:latin typeface="Times New Roman" panose="02020603050405020304" pitchFamily="18" charset="0"/>
                <a:ea typeface="Calibri" panose="020F0502020204030204" pitchFamily="34" charset="0"/>
                <a:cs typeface="B Mitra"/>
              </a:rPr>
              <a:t>نمونه گوش </a:t>
            </a: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3BFA8B12-64EB-FEC6-C69C-E6092F36AE79}"/>
              </a:ext>
            </a:extLst>
          </p:cNvPr>
          <p:cNvSpPr>
            <a:spLocks noGrp="1"/>
          </p:cNvSpPr>
          <p:nvPr>
            <p:ph idx="1"/>
          </p:nvPr>
        </p:nvSpPr>
        <p:spPr/>
        <p:txBody>
          <a:bodyPr>
            <a:normAutofit fontScale="92500" lnSpcReduction="10000"/>
          </a:bodyPr>
          <a:lstStyle/>
          <a:p>
            <a:pPr marL="0" marR="0" algn="just" rtl="1">
              <a:lnSpc>
                <a:spcPct val="115000"/>
              </a:lnSpc>
              <a:spcAft>
                <a:spcPts val="1000"/>
              </a:spcAft>
            </a:pPr>
            <a:r>
              <a:rPr lang="fa-IR" sz="2600" b="1" dirty="0">
                <a:effectLst/>
                <a:latin typeface="Times New Roman" panose="02020603050405020304" pitchFamily="18" charset="0"/>
                <a:ea typeface="Calibri" panose="020F0502020204030204" pitchFamily="34" charset="0"/>
                <a:cs typeface="B Mitra"/>
              </a:rPr>
              <a:t>نوع نمونه    :  کشت نمونه گوش  داخلی </a:t>
            </a:r>
            <a:endParaRPr lang="en-US" sz="26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sz="2600" dirty="0">
                <a:effectLst/>
                <a:latin typeface="Times New Roman" panose="02020603050405020304" pitchFamily="18" charset="0"/>
                <a:ea typeface="Calibri" panose="020F0502020204030204" pitchFamily="34" charset="0"/>
                <a:cs typeface="B Mitra"/>
              </a:rPr>
              <a:t>ظرف انتقال نمونه  : </a:t>
            </a:r>
            <a:r>
              <a:rPr lang="fa-IR" sz="2600" dirty="0">
                <a:effectLst/>
                <a:latin typeface="Calibri" panose="020F0502020204030204" pitchFamily="34" charset="0"/>
                <a:ea typeface="Calibri" panose="020F0502020204030204" pitchFamily="34" charset="0"/>
                <a:cs typeface="Times New Roman" panose="02020603050405020304" pitchFamily="18" charset="0"/>
              </a:rPr>
              <a:t> </a:t>
            </a:r>
            <a:r>
              <a:rPr lang="fa-IR" sz="2600" dirty="0">
                <a:effectLst/>
                <a:latin typeface="Times New Roman" panose="02020603050405020304" pitchFamily="18" charset="0"/>
                <a:ea typeface="Calibri" panose="020F0502020204030204" pitchFamily="34" charset="0"/>
                <a:cs typeface="B Mitra"/>
              </a:rPr>
              <a:t>  ظرف استریل درب دار  ویا محیط انتقالی بیهوازی </a:t>
            </a:r>
            <a:endParaRPr lang="en-US" sz="26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sz="2600" dirty="0">
                <a:effectLst/>
                <a:latin typeface="Times New Roman" panose="02020603050405020304" pitchFamily="18" charset="0"/>
                <a:ea typeface="Calibri" panose="020F0502020204030204" pitchFamily="34" charset="0"/>
                <a:cs typeface="B Mitra"/>
              </a:rPr>
              <a:t>آماده سازی بیمار :  ضد عفونی کردن  کانال داخلی گوش با محلول ملایم صابون  </a:t>
            </a:r>
            <a:endParaRPr lang="en-US" sz="26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sz="2600" dirty="0">
                <a:effectLst/>
                <a:latin typeface="Times New Roman" panose="02020603050405020304" pitchFamily="18" charset="0"/>
                <a:ea typeface="Calibri" panose="020F0502020204030204" pitchFamily="34" charset="0"/>
                <a:cs typeface="B Mitra"/>
              </a:rPr>
              <a:t>دستورالعمل خاص : اگر پرده گوش پاره نشده باشد با سرنگ آسپیره شود ولی اگر پرده گوش پاره شده باشد از یک سواب جهت نمونه برداری استفاده  کنید. </a:t>
            </a:r>
            <a:endParaRPr lang="en-US" sz="26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sz="2600" dirty="0">
                <a:effectLst/>
                <a:latin typeface="Times New Roman" panose="02020603050405020304" pitchFamily="18" charset="0"/>
                <a:ea typeface="Calibri" panose="020F0502020204030204" pitchFamily="34" charset="0"/>
                <a:cs typeface="B Mitra"/>
              </a:rPr>
              <a:t>انتقال به آزمایشگاه:    کمتر از  2 ساعت نگهداری قبل از فرایند آزمايش :    24 ساعت  در دمای اتاق</a:t>
            </a:r>
            <a:endParaRPr lang="en-US" sz="26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en-US" sz="2600" dirty="0">
                <a:effectLst/>
                <a:latin typeface="Times New Roman" panose="02020603050405020304" pitchFamily="18" charset="0"/>
                <a:ea typeface="Calibri" panose="020F0502020204030204" pitchFamily="34" charset="0"/>
                <a:cs typeface="B Mitra"/>
              </a:rPr>
              <a:t> </a:t>
            </a:r>
            <a:endParaRPr lang="en-US" sz="26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endParaRPr lang="en-US" dirty="0">
              <a:effectLst/>
              <a:latin typeface="Times New Roman" panose="02020603050405020304" pitchFamily="18" charset="0"/>
              <a:ea typeface="Calibri" panose="020F0502020204030204" pitchFamily="34" charset="0"/>
              <a:cs typeface="B Mitra"/>
            </a:endParaRPr>
          </a:p>
          <a:p>
            <a:pPr marL="0" marR="0" algn="just" rtl="1">
              <a:lnSpc>
                <a:spcPct val="115000"/>
              </a:lnSpc>
              <a:spcAft>
                <a:spcPts val="1000"/>
              </a:spcAft>
            </a:pPr>
            <a:endParaRPr lang="en-US"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51732614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A60A5-92CE-0337-7E74-6E8CDDF08F1D}"/>
              </a:ext>
            </a:extLst>
          </p:cNvPr>
          <p:cNvSpPr>
            <a:spLocks noGrp="1"/>
          </p:cNvSpPr>
          <p:nvPr>
            <p:ph type="title"/>
          </p:nvPr>
        </p:nvSpPr>
        <p:spPr/>
        <p:txBody>
          <a:bodyPr/>
          <a:lstStyle/>
          <a:p>
            <a:pPr algn="ctr"/>
            <a:r>
              <a:rPr lang="fa-IR" dirty="0">
                <a:effectLst/>
                <a:latin typeface="Times New Roman" panose="02020603050405020304" pitchFamily="18" charset="0"/>
                <a:ea typeface="Calibri" panose="020F0502020204030204" pitchFamily="34" charset="0"/>
                <a:cs typeface="B Mitra"/>
              </a:rPr>
              <a:t>محیط کشت</a:t>
            </a:r>
            <a:endParaRPr lang="en-US" dirty="0"/>
          </a:p>
        </p:txBody>
      </p:sp>
      <p:sp>
        <p:nvSpPr>
          <p:cNvPr id="3" name="Content Placeholder 2">
            <a:extLst>
              <a:ext uri="{FF2B5EF4-FFF2-40B4-BE49-F238E27FC236}">
                <a16:creationId xmlns:a16="http://schemas.microsoft.com/office/drawing/2014/main" id="{A9070AB0-8C93-0A5C-8BC3-1D4B96ED276B}"/>
              </a:ext>
            </a:extLst>
          </p:cNvPr>
          <p:cNvSpPr>
            <a:spLocks noGrp="1"/>
          </p:cNvSpPr>
          <p:nvPr>
            <p:ph idx="1"/>
          </p:nvPr>
        </p:nvSpPr>
        <p:spPr/>
        <p:txBody>
          <a:bodyPr/>
          <a:lstStyle/>
          <a:p>
            <a:r>
              <a:rPr lang="fa-IR" dirty="0">
                <a:effectLst/>
                <a:latin typeface="Times New Roman" panose="02020603050405020304" pitchFamily="18" charset="0"/>
                <a:ea typeface="Calibri" panose="020F0502020204030204" pitchFamily="34" charset="0"/>
                <a:cs typeface="B Mitra"/>
              </a:rPr>
              <a:t>محیط کشت های اولیه</a:t>
            </a:r>
            <a:r>
              <a:rPr lang="fa-IR" dirty="0">
                <a:solidFill>
                  <a:srgbClr val="0070C0"/>
                </a:solidFill>
                <a:effectLst/>
                <a:latin typeface="Times New Roman" panose="02020603050405020304" pitchFamily="18" charset="0"/>
                <a:ea typeface="Calibri" panose="020F0502020204030204" pitchFamily="34" charset="0"/>
                <a:cs typeface="B Mitra"/>
              </a:rPr>
              <a:t>:      بلاد آگار ، شکلات آگار و مك كانکی آگار  </a:t>
            </a:r>
            <a:r>
              <a:rPr lang="fa-IR" dirty="0">
                <a:effectLst/>
                <a:latin typeface="Times New Roman" panose="02020603050405020304" pitchFamily="18" charset="0"/>
                <a:ea typeface="Calibri" panose="020F0502020204030204" pitchFamily="34" charset="0"/>
                <a:cs typeface="B Mitra"/>
              </a:rPr>
              <a:t>. اگر بیمار قبلا آنتی بیوتیک مصرف نکرده باشد از محیط بی هوازی ویا تایوگلیکولات نیز استفاده شود </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b="1" dirty="0">
                <a:effectLst/>
                <a:latin typeface="Times New Roman" panose="02020603050405020304" pitchFamily="18" charset="0"/>
                <a:ea typeface="Calibri" panose="020F0502020204030204" pitchFamily="34" charset="0"/>
                <a:cs typeface="B Mitra"/>
              </a:rPr>
              <a:t>آزمایش مستقیم : رنگ آمیزی گرم</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dirty="0">
                <a:effectLst/>
                <a:latin typeface="Times New Roman" panose="02020603050405020304" pitchFamily="18" charset="0"/>
                <a:ea typeface="Calibri" panose="020F0502020204030204" pitchFamily="34" charset="0"/>
                <a:cs typeface="B Mitra"/>
              </a:rPr>
              <a:t> توضیح  :    در صورت نمونه گیری بروش  </a:t>
            </a:r>
            <a:r>
              <a:rPr lang="en-US" dirty="0" err="1">
                <a:effectLst/>
                <a:latin typeface="Calibri" panose="020F0502020204030204" pitchFamily="34" charset="0"/>
                <a:ea typeface="Calibri" panose="020F0502020204030204" pitchFamily="34" charset="0"/>
                <a:cs typeface="B Mitra"/>
              </a:rPr>
              <a:t>Tympanocentesis</a:t>
            </a:r>
            <a:r>
              <a:rPr lang="fa-IR" dirty="0">
                <a:effectLst/>
                <a:latin typeface="Times New Roman" panose="02020603050405020304" pitchFamily="18" charset="0"/>
                <a:ea typeface="Calibri" panose="020F0502020204030204" pitchFamily="34" charset="0"/>
                <a:cs typeface="B Mitra"/>
              </a:rPr>
              <a:t>  از محیط کشت بیهوازی نیز استفاده شود  </a:t>
            </a:r>
            <a:endParaRPr lang="en-US"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81834727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5A7F7-16D5-3746-5501-8A11C219A446}"/>
              </a:ext>
            </a:extLst>
          </p:cNvPr>
          <p:cNvSpPr>
            <a:spLocks noGrp="1"/>
          </p:cNvSpPr>
          <p:nvPr>
            <p:ph type="title"/>
          </p:nvPr>
        </p:nvSpPr>
        <p:spPr/>
        <p:txBody>
          <a:bodyPr/>
          <a:lstStyle/>
          <a:p>
            <a:pPr algn="ctr"/>
            <a:r>
              <a:rPr lang="fa-IR" sz="1800" b="1" dirty="0">
                <a:effectLst/>
                <a:latin typeface="Times New Roman" panose="02020603050405020304" pitchFamily="18" charset="0"/>
                <a:ea typeface="Calibri" panose="020F0502020204030204" pitchFamily="34" charset="0"/>
                <a:cs typeface="B Mitra"/>
              </a:rPr>
              <a:t> </a:t>
            </a:r>
            <a:r>
              <a:rPr lang="fa-IR" sz="2800" b="1" dirty="0">
                <a:effectLst/>
                <a:latin typeface="Times New Roman" panose="02020603050405020304" pitchFamily="18" charset="0"/>
                <a:ea typeface="Calibri" panose="020F0502020204030204" pitchFamily="34" charset="0"/>
                <a:cs typeface="B Mitra"/>
              </a:rPr>
              <a:t>نوع نمونه    :   گوش خارجی </a:t>
            </a: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409544D7-2D17-CB65-3281-6B1597538E21}"/>
              </a:ext>
            </a:extLst>
          </p:cNvPr>
          <p:cNvSpPr>
            <a:spLocks noGrp="1"/>
          </p:cNvSpPr>
          <p:nvPr>
            <p:ph idx="1"/>
          </p:nvPr>
        </p:nvSpPr>
        <p:spPr/>
        <p:txBody>
          <a:bodyPr>
            <a:normAutofit fontScale="92500" lnSpcReduction="10000"/>
          </a:bodyPr>
          <a:lstStyle/>
          <a:p>
            <a:pPr marL="0" marR="0" algn="just" rtl="1">
              <a:lnSpc>
                <a:spcPct val="115000"/>
              </a:lnSpc>
              <a:spcAft>
                <a:spcPts val="1000"/>
              </a:spcAft>
            </a:pPr>
            <a:r>
              <a:rPr lang="fa-IR" sz="2400" dirty="0">
                <a:effectLst/>
                <a:latin typeface="Times New Roman" panose="02020603050405020304" pitchFamily="18" charset="0"/>
                <a:ea typeface="Calibri" panose="020F0502020204030204" pitchFamily="34" charset="0"/>
                <a:cs typeface="B Mitra"/>
              </a:rPr>
              <a:t>ظرف انتقال نمونه  : </a:t>
            </a:r>
            <a:r>
              <a:rPr lang="fa-IR" sz="2400" dirty="0">
                <a:effectLst/>
                <a:latin typeface="Calibri" panose="020F0502020204030204" pitchFamily="34" charset="0"/>
                <a:ea typeface="Calibri" panose="020F0502020204030204" pitchFamily="34" charset="0"/>
                <a:cs typeface="Times New Roman" panose="02020603050405020304" pitchFamily="18" charset="0"/>
              </a:rPr>
              <a:t> </a:t>
            </a:r>
            <a:r>
              <a:rPr lang="fa-IR" sz="2400" dirty="0">
                <a:effectLst/>
                <a:latin typeface="Times New Roman" panose="02020603050405020304" pitchFamily="18" charset="0"/>
                <a:ea typeface="Calibri" panose="020F0502020204030204" pitchFamily="34" charset="0"/>
                <a:cs typeface="B Mitra"/>
              </a:rPr>
              <a:t>   لوله در پیچ دار استریل  ویا سواب در محیط انتقالی  استوارت</a:t>
            </a:r>
            <a:r>
              <a:rPr lang="fa-IR" sz="2400" dirty="0">
                <a:effectLst/>
                <a:latin typeface="Calibri" panose="020F0502020204030204" pitchFamily="34" charset="0"/>
                <a:ea typeface="Calibri" panose="020F0502020204030204" pitchFamily="34" charset="0"/>
                <a:cs typeface="Times New Roman" panose="02020603050405020304" pitchFamily="18" charset="0"/>
              </a:rPr>
              <a:t> </a:t>
            </a:r>
            <a:r>
              <a:rPr lang="fa-IR" sz="2400" dirty="0">
                <a:effectLst/>
                <a:latin typeface="Times New Roman" panose="02020603050405020304" pitchFamily="18" charset="0"/>
                <a:ea typeface="Calibri" panose="020F0502020204030204" pitchFamily="34" charset="0"/>
                <a:cs typeface="B Mitra"/>
              </a:rPr>
              <a:t> ویا </a:t>
            </a:r>
            <a:r>
              <a:rPr lang="en-US" sz="2400" dirty="0">
                <a:effectLst/>
                <a:latin typeface="Times New Roman" panose="02020603050405020304" pitchFamily="18" charset="0"/>
                <a:ea typeface="Calibri" panose="020F0502020204030204" pitchFamily="34" charset="0"/>
                <a:cs typeface="B Mitra"/>
              </a:rPr>
              <a:t> Amies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sz="2400" dirty="0">
                <a:effectLst/>
                <a:latin typeface="Times New Roman" panose="02020603050405020304" pitchFamily="18" charset="0"/>
                <a:ea typeface="Calibri" panose="020F0502020204030204" pitchFamily="34" charset="0"/>
                <a:cs typeface="B Mitra"/>
              </a:rPr>
              <a:t>آماده سازی بیمار :   با استفاده از یک سواب استریل ، آشغال های گوش را تمیز کنید</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sz="2400" dirty="0">
                <a:effectLst/>
                <a:latin typeface="Times New Roman" panose="02020603050405020304" pitchFamily="18" charset="0"/>
                <a:ea typeface="Calibri" panose="020F0502020204030204" pitchFamily="34" charset="0"/>
                <a:cs typeface="B Mitra"/>
              </a:rPr>
              <a:t>دستورالعمل خاص :  سواب را داخل کانال خارجی گوش بچرخانید</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sz="2400" dirty="0">
                <a:effectLst/>
                <a:latin typeface="Times New Roman" panose="02020603050405020304" pitchFamily="18" charset="0"/>
                <a:ea typeface="Calibri" panose="020F0502020204030204" pitchFamily="34" charset="0"/>
                <a:cs typeface="B Mitra"/>
              </a:rPr>
              <a:t>انتقال به آزمایشگاه:    کمتر  از دو ساعت در دمای اتاق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sz="2400" dirty="0">
                <a:effectLst/>
                <a:latin typeface="Times New Roman" panose="02020603050405020304" pitchFamily="18" charset="0"/>
                <a:ea typeface="Calibri" panose="020F0502020204030204" pitchFamily="34" charset="0"/>
                <a:cs typeface="B Mitra"/>
              </a:rPr>
              <a:t>نگهداری قبل از فرایند آزمايش :   24 ساعت در دمای 4 درجه</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sz="2400" dirty="0">
                <a:effectLst/>
                <a:latin typeface="Times New Roman" panose="02020603050405020304" pitchFamily="18" charset="0"/>
                <a:ea typeface="Calibri" panose="020F0502020204030204" pitchFamily="34" charset="0"/>
                <a:cs typeface="B Mitra"/>
              </a:rPr>
              <a:t>محیط کشت های اولیه:      بلاد آگار ، شکلات آگار و مك کانکی آگار  و محیط برای قارچ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sz="2400" dirty="0">
                <a:effectLst/>
                <a:latin typeface="Times New Roman" panose="02020603050405020304" pitchFamily="18" charset="0"/>
                <a:ea typeface="Calibri" panose="020F0502020204030204" pitchFamily="34" charset="0"/>
                <a:cs typeface="B Mitra"/>
              </a:rPr>
              <a:t>آزمایش مستقیم  : رنگ آمیزی گرم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80925612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5F5B0-9AA2-4831-E1DF-2A1342FA7E76}"/>
              </a:ext>
            </a:extLst>
          </p:cNvPr>
          <p:cNvSpPr>
            <a:spLocks noGrp="1"/>
          </p:cNvSpPr>
          <p:nvPr>
            <p:ph type="title"/>
          </p:nvPr>
        </p:nvSpPr>
        <p:spPr/>
        <p:txBody>
          <a:bodyPr/>
          <a:lstStyle/>
          <a:p>
            <a:pPr algn="ctr"/>
            <a:r>
              <a:rPr lang="fa-IR" sz="3200" b="1" dirty="0">
                <a:effectLst/>
                <a:latin typeface="Times New Roman" panose="02020603050405020304" pitchFamily="18" charset="0"/>
                <a:ea typeface="Calibri" panose="020F0502020204030204" pitchFamily="34" charset="0"/>
                <a:cs typeface="B Mitra"/>
              </a:rPr>
              <a:t>كشت</a:t>
            </a:r>
            <a:r>
              <a:rPr lang="fa-IR" sz="1800" b="1" dirty="0">
                <a:effectLst/>
                <a:latin typeface="Times New Roman" panose="02020603050405020304" pitchFamily="18" charset="0"/>
                <a:ea typeface="Calibri" panose="020F0502020204030204" pitchFamily="34" charset="0"/>
                <a:cs typeface="B Mitra"/>
              </a:rPr>
              <a:t> </a:t>
            </a: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ADC322BA-265D-BD70-5AAE-C1511788989E}"/>
              </a:ext>
            </a:extLst>
          </p:cNvPr>
          <p:cNvSpPr>
            <a:spLocks noGrp="1"/>
          </p:cNvSpPr>
          <p:nvPr>
            <p:ph idx="1"/>
          </p:nvPr>
        </p:nvSpPr>
        <p:spPr/>
        <p:txBody>
          <a:bodyPr>
            <a:normAutofit/>
          </a:bodyPr>
          <a:lstStyle/>
          <a:p>
            <a:pPr marL="0" marR="0" algn="r" rtl="1">
              <a:lnSpc>
                <a:spcPct val="115000"/>
              </a:lnSpc>
              <a:spcAft>
                <a:spcPts val="1000"/>
              </a:spcAft>
            </a:pPr>
            <a:r>
              <a:rPr lang="fa-IR" sz="2400" dirty="0">
                <a:effectLst/>
                <a:latin typeface="Times New Roman" panose="02020603050405020304" pitchFamily="18" charset="0"/>
                <a:ea typeface="Calibri" panose="020F0502020204030204" pitchFamily="34" charset="0"/>
                <a:cs typeface="B Mitra"/>
              </a:rPr>
              <a:t>نمونه را بشرح زیر کشت  داده و انکوباسیون کنید</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15000"/>
              </a:lnSpc>
              <a:spcAft>
                <a:spcPts val="1000"/>
              </a:spcAft>
            </a:pPr>
            <a:r>
              <a:rPr lang="fa-IR" sz="2400" dirty="0">
                <a:effectLst/>
                <a:latin typeface="Times New Roman" panose="02020603050405020304" pitchFamily="18" charset="0"/>
                <a:ea typeface="Calibri" panose="020F0502020204030204" pitchFamily="34" charset="0"/>
                <a:cs typeface="B Mitra"/>
              </a:rPr>
              <a:t>1-بلاد آگار:     در مجاورت </a:t>
            </a:r>
            <a:r>
              <a:rPr lang="en-US" sz="2400" dirty="0">
                <a:effectLst/>
                <a:latin typeface="Times New Roman" panose="02020603050405020304" pitchFamily="18" charset="0"/>
                <a:ea typeface="Calibri" panose="020F0502020204030204" pitchFamily="34" charset="0"/>
                <a:cs typeface="B Mitra"/>
              </a:rPr>
              <a:t>CO2    </a:t>
            </a:r>
            <a:r>
              <a:rPr lang="fa-IR" sz="2400" dirty="0">
                <a:effectLst/>
                <a:latin typeface="Times New Roman" panose="02020603050405020304" pitchFamily="18" charset="0"/>
                <a:ea typeface="Calibri" panose="020F0502020204030204" pitchFamily="34" charset="0"/>
                <a:cs typeface="B Mitra"/>
              </a:rPr>
              <a:t> در دمای 35درجه سانتیگراد به مدت 48 ساعت</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15000"/>
              </a:lnSpc>
              <a:spcAft>
                <a:spcPts val="1000"/>
              </a:spcAft>
            </a:pPr>
            <a:r>
              <a:rPr lang="fa-IR" sz="2400" dirty="0">
                <a:effectLst/>
                <a:latin typeface="Times New Roman" panose="02020603050405020304" pitchFamily="18" charset="0"/>
                <a:ea typeface="Calibri" panose="020F0502020204030204" pitchFamily="34" charset="0"/>
                <a:cs typeface="B Mitra"/>
              </a:rPr>
              <a:t>2- شکلات آگار :   در مجاورت </a:t>
            </a:r>
            <a:r>
              <a:rPr lang="en-US" sz="2400" dirty="0">
                <a:effectLst/>
                <a:latin typeface="Times New Roman" panose="02020603050405020304" pitchFamily="18" charset="0"/>
                <a:ea typeface="Calibri" panose="020F0502020204030204" pitchFamily="34" charset="0"/>
                <a:cs typeface="B Mitra"/>
              </a:rPr>
              <a:t>CO2    </a:t>
            </a:r>
            <a:r>
              <a:rPr lang="fa-IR" sz="2400" dirty="0">
                <a:effectLst/>
                <a:latin typeface="Times New Roman" panose="02020603050405020304" pitchFamily="18" charset="0"/>
                <a:ea typeface="Calibri" panose="020F0502020204030204" pitchFamily="34" charset="0"/>
                <a:cs typeface="B Mitra"/>
              </a:rPr>
              <a:t> در دمای 35درجه سانتیگراد به مدت 48 ساعت</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15000"/>
              </a:lnSpc>
              <a:spcAft>
                <a:spcPts val="1000"/>
              </a:spcAft>
            </a:pPr>
            <a:r>
              <a:rPr lang="fa-IR" sz="2400" dirty="0">
                <a:effectLst/>
                <a:latin typeface="Times New Roman" panose="02020603050405020304" pitchFamily="18" charset="0"/>
                <a:ea typeface="Calibri" panose="020F0502020204030204" pitchFamily="34" charset="0"/>
                <a:cs typeface="B Mitra"/>
              </a:rPr>
              <a:t>3- مك کانکی آگار :                     </a:t>
            </a:r>
            <a:r>
              <a:rPr lang="en-US" sz="2400" dirty="0">
                <a:effectLst/>
                <a:latin typeface="Times New Roman" panose="02020603050405020304" pitchFamily="18" charset="0"/>
                <a:ea typeface="Calibri" panose="020F0502020204030204" pitchFamily="34" charset="0"/>
                <a:cs typeface="B Mitra"/>
              </a:rPr>
              <a:t>    </a:t>
            </a:r>
            <a:r>
              <a:rPr lang="fa-IR" sz="2400" dirty="0">
                <a:effectLst/>
                <a:latin typeface="Times New Roman" panose="02020603050405020304" pitchFamily="18" charset="0"/>
                <a:ea typeface="Calibri" panose="020F0502020204030204" pitchFamily="34" charset="0"/>
                <a:cs typeface="B Mitra"/>
              </a:rPr>
              <a:t> در دمای 35درجه سانتيگراد به مدت 48 ساعت</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15000"/>
              </a:lnSpc>
              <a:spcAft>
                <a:spcPts val="1000"/>
              </a:spcAft>
            </a:pPr>
            <a:r>
              <a:rPr lang="fa-IR" sz="2400" dirty="0">
                <a:effectLst/>
                <a:latin typeface="Times New Roman" panose="02020603050405020304" pitchFamily="18" charset="0"/>
                <a:ea typeface="Calibri" panose="020F0502020204030204" pitchFamily="34" charset="0"/>
                <a:cs typeface="B Mitra"/>
              </a:rPr>
              <a:t>4- محیط قارچ ( سابرودکستروز آگار   ) :در دمای 30 درجه سانتیگراد به مدت 48 ساعت</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gn="r"/>
            <a:r>
              <a:rPr lang="fa-IR" sz="2400" dirty="0">
                <a:effectLst/>
                <a:latin typeface="Times New Roman" panose="02020603050405020304" pitchFamily="18" charset="0"/>
                <a:ea typeface="Calibri" panose="020F0502020204030204" pitchFamily="34" charset="0"/>
                <a:cs typeface="B Mitra"/>
              </a:rPr>
              <a:t>5-محیط قارچ (  انتخابی    ) : در دمای  30درجه سانتیگراد به مدت  4 هفته   ( اختیاری </a:t>
            </a:r>
            <a:endParaRPr lang="en-US" sz="2400" dirty="0"/>
          </a:p>
        </p:txBody>
      </p:sp>
    </p:spTree>
    <p:extLst>
      <p:ext uri="{BB962C8B-B14F-4D97-AF65-F5344CB8AC3E}">
        <p14:creationId xmlns:p14="http://schemas.microsoft.com/office/powerpoint/2010/main" val="731697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10AC2-BAE6-5F83-8130-5D35984E581C}"/>
              </a:ext>
            </a:extLst>
          </p:cNvPr>
          <p:cNvSpPr>
            <a:spLocks noGrp="1"/>
          </p:cNvSpPr>
          <p:nvPr>
            <p:ph type="title"/>
          </p:nvPr>
        </p:nvSpPr>
        <p:spPr/>
        <p:txBody>
          <a:bodyPr/>
          <a:lstStyle/>
          <a:p>
            <a:r>
              <a:rPr lang="fa-IR" dirty="0"/>
              <a:t>رنگ آمیزی گرم</a:t>
            </a:r>
            <a:endParaRPr lang="en-US" dirty="0"/>
          </a:p>
        </p:txBody>
      </p:sp>
      <p:sp>
        <p:nvSpPr>
          <p:cNvPr id="3" name="Content Placeholder 2">
            <a:extLst>
              <a:ext uri="{FF2B5EF4-FFF2-40B4-BE49-F238E27FC236}">
                <a16:creationId xmlns:a16="http://schemas.microsoft.com/office/drawing/2014/main" id="{111410FB-C591-63EE-E4E9-AB7508A7E4B0}"/>
              </a:ext>
            </a:extLst>
          </p:cNvPr>
          <p:cNvSpPr>
            <a:spLocks noGrp="1"/>
          </p:cNvSpPr>
          <p:nvPr>
            <p:ph idx="1"/>
          </p:nvPr>
        </p:nvSpPr>
        <p:spPr/>
        <p:txBody>
          <a:bodyPr/>
          <a:lstStyle/>
          <a:p>
            <a:pPr algn="just" rtl="1"/>
            <a:r>
              <a:rPr lang="fa-IR" dirty="0">
                <a:effectLst/>
                <a:latin typeface="Times New Roman" panose="02020603050405020304" pitchFamily="18" charset="0"/>
                <a:ea typeface="Calibri" panose="020F0502020204030204" pitchFamily="34" charset="0"/>
                <a:cs typeface="B Mitra"/>
              </a:rPr>
              <a:t>.رنگ آمیزی </a:t>
            </a:r>
            <a:r>
              <a:rPr lang="fa-IR" dirty="0">
                <a:solidFill>
                  <a:srgbClr val="00B0F0"/>
                </a:solidFill>
                <a:effectLst/>
                <a:latin typeface="Times New Roman" panose="02020603050405020304" pitchFamily="18" charset="0"/>
                <a:ea typeface="Calibri" panose="020F0502020204030204" pitchFamily="34" charset="0"/>
                <a:cs typeface="B Mitra"/>
              </a:rPr>
              <a:t>گرم  قدم اول و یک امر حیاتی </a:t>
            </a:r>
            <a:r>
              <a:rPr lang="fa-IR" dirty="0">
                <a:effectLst/>
                <a:latin typeface="Times New Roman" panose="02020603050405020304" pitchFamily="18" charset="0"/>
                <a:ea typeface="Calibri" panose="020F0502020204030204" pitchFamily="34" charset="0"/>
                <a:cs typeface="B Mitra"/>
              </a:rPr>
              <a:t>در آزمایشگاه میکروب شناسی می باشدکه متاسفانه انجام آن در  بعضی از </a:t>
            </a:r>
            <a:r>
              <a:rPr lang="fa-IR" dirty="0">
                <a:solidFill>
                  <a:srgbClr val="FF0000"/>
                </a:solidFill>
                <a:effectLst/>
                <a:latin typeface="Times New Roman" panose="02020603050405020304" pitchFamily="18" charset="0"/>
                <a:ea typeface="Calibri" panose="020F0502020204030204" pitchFamily="34" charset="0"/>
                <a:cs typeface="B Mitra"/>
              </a:rPr>
              <a:t>آزمایشگاه ها کم رنگ شده است </a:t>
            </a:r>
            <a:r>
              <a:rPr lang="fa-IR" dirty="0">
                <a:effectLst/>
                <a:latin typeface="Times New Roman" panose="02020603050405020304" pitchFamily="18" charset="0"/>
                <a:ea typeface="Calibri" panose="020F0502020204030204" pitchFamily="34" charset="0"/>
                <a:cs typeface="B Mitra"/>
              </a:rPr>
              <a:t>.نتایج رنگ آمیزی گرم  </a:t>
            </a:r>
            <a:r>
              <a:rPr lang="fa-IR" dirty="0">
                <a:solidFill>
                  <a:srgbClr val="0070C0"/>
                </a:solidFill>
                <a:effectLst/>
                <a:latin typeface="Times New Roman" panose="02020603050405020304" pitchFamily="18" charset="0"/>
                <a:ea typeface="Calibri" panose="020F0502020204030204" pitchFamily="34" charset="0"/>
                <a:cs typeface="B Mitra"/>
              </a:rPr>
              <a:t>در خصوص نمونه هايي که  بویژه از نقاط استریل بدن گرفته شده باشند </a:t>
            </a:r>
            <a:r>
              <a:rPr lang="fa-IR" dirty="0">
                <a:effectLst/>
                <a:latin typeface="Times New Roman" panose="02020603050405020304" pitchFamily="18" charset="0"/>
                <a:ea typeface="Calibri" panose="020F0502020204030204" pitchFamily="34" charset="0"/>
                <a:cs typeface="B Mitra"/>
              </a:rPr>
              <a:t>از قبیل نمونه مایع مغزی نخاعی در انتخاب آنتی بیوتیک مناسب  ودرمان خیلی ارزش دارد. از سوی دیگر از  </a:t>
            </a:r>
            <a:r>
              <a:rPr lang="fa-IR" dirty="0">
                <a:solidFill>
                  <a:srgbClr val="0070C0"/>
                </a:solidFill>
                <a:effectLst/>
                <a:latin typeface="Times New Roman" panose="02020603050405020304" pitchFamily="18" charset="0"/>
                <a:ea typeface="Calibri" panose="020F0502020204030204" pitchFamily="34" charset="0"/>
                <a:cs typeface="B Mitra"/>
              </a:rPr>
              <a:t>نتایج رنگ آمیزی گرم می توان  در تفسیر نتایج  کشت استفاده بهینه کرد</a:t>
            </a:r>
            <a:r>
              <a:rPr lang="fa-IR" dirty="0">
                <a:effectLst/>
                <a:latin typeface="Times New Roman" panose="02020603050405020304" pitchFamily="18" charset="0"/>
                <a:ea typeface="Calibri" panose="020F0502020204030204" pitchFamily="34" charset="0"/>
                <a:cs typeface="B Mitra"/>
              </a:rPr>
              <a:t>. در این دستورالعمل بطور خلاصه نحوه نمونه گیری ، ارسال ،رنگ آمیزی گرم ، کشت و تفسیر نمونه هائی که بطور رایج به آزمایشگاههای میکروب شناسی ارسال می شوند  توضیح داده شده است . برای اطلاعات بیشتر و همچنین روش های تعیین هویت و آنتی بیوگرام سویه های جدا شده از نمونه های بالینی به کتابهای مرجع که در آخر این نوشتار آمده است رجوع شود.</a:t>
            </a:r>
            <a:r>
              <a:rPr lang="fa-IR" b="1" dirty="0">
                <a:effectLst/>
                <a:latin typeface="Calibri" panose="020F0502020204030204" pitchFamily="34" charset="0"/>
                <a:ea typeface="Calibri" panose="020F0502020204030204" pitchFamily="34" charset="0"/>
                <a:cs typeface="B Mitra"/>
              </a:rPr>
              <a:t> </a:t>
            </a:r>
            <a:endParaRPr lang="en-US"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19050629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7F863-0207-F3F4-D7A5-35CBD0BE567D}"/>
              </a:ext>
            </a:extLst>
          </p:cNvPr>
          <p:cNvSpPr>
            <a:spLocks noGrp="1"/>
          </p:cNvSpPr>
          <p:nvPr>
            <p:ph type="title"/>
          </p:nvPr>
        </p:nvSpPr>
        <p:spPr/>
        <p:txBody>
          <a:bodyPr/>
          <a:lstStyle/>
          <a:p>
            <a:r>
              <a:rPr lang="fa-IR" dirty="0"/>
              <a:t>عوامل ایجاد کننده  عفونت های  گوش خارجی   </a:t>
            </a:r>
            <a:endParaRPr lang="en-US" dirty="0"/>
          </a:p>
        </p:txBody>
      </p:sp>
      <p:sp>
        <p:nvSpPr>
          <p:cNvPr id="3" name="Content Placeholder 2">
            <a:extLst>
              <a:ext uri="{FF2B5EF4-FFF2-40B4-BE49-F238E27FC236}">
                <a16:creationId xmlns:a16="http://schemas.microsoft.com/office/drawing/2014/main" id="{1EAB573B-BEC0-530A-8833-E37F8198CF7E}"/>
              </a:ext>
            </a:extLst>
          </p:cNvPr>
          <p:cNvSpPr>
            <a:spLocks noGrp="1"/>
          </p:cNvSpPr>
          <p:nvPr>
            <p:ph idx="1"/>
          </p:nvPr>
        </p:nvSpPr>
        <p:spPr/>
        <p:txBody>
          <a:bodyPr>
            <a:normAutofit/>
          </a:bodyPr>
          <a:lstStyle/>
          <a:p>
            <a:pPr algn="just" rtl="1"/>
            <a:r>
              <a:rPr lang="fa-IR" sz="3200" dirty="0">
                <a:effectLst/>
                <a:latin typeface="Times New Roman" panose="02020603050405020304" pitchFamily="18" charset="0"/>
                <a:ea typeface="Calibri" panose="020F0502020204030204" pitchFamily="34" charset="0"/>
                <a:cs typeface="B Mitra"/>
              </a:rPr>
              <a:t>مهمترين عوامل ايجاد عفونت هاي حاد گوش خارجي شامل استافيلو كوكوس اروئوس  استرپتوكوكوس  پيوژن   پسودووناس آئروژينوزا و ساير باسيل هاي گرم منفي مي باشند ودر ايجاد عفونت هاي مزمن گوش خارجي باكتري هايي از قبيل پسودوموناس ائروژينوزا و  باكترهاي بي هوازي دخيل هستند </a:t>
            </a:r>
            <a:endParaRPr lang="en-US" sz="3200" dirty="0"/>
          </a:p>
        </p:txBody>
      </p:sp>
    </p:spTree>
    <p:extLst>
      <p:ext uri="{BB962C8B-B14F-4D97-AF65-F5344CB8AC3E}">
        <p14:creationId xmlns:p14="http://schemas.microsoft.com/office/powerpoint/2010/main" val="3014193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DA8BF-BF9F-937C-A592-7D66336C4DB9}"/>
              </a:ext>
            </a:extLst>
          </p:cNvPr>
          <p:cNvSpPr>
            <a:spLocks noGrp="1"/>
          </p:cNvSpPr>
          <p:nvPr>
            <p:ph type="title"/>
          </p:nvPr>
        </p:nvSpPr>
        <p:spPr/>
        <p:txBody>
          <a:bodyPr/>
          <a:lstStyle/>
          <a:p>
            <a:r>
              <a:rPr lang="fa-IR" dirty="0"/>
              <a:t>عوامل   ایچاد   کننده عفونت های گوش میانی    </a:t>
            </a:r>
            <a:endParaRPr lang="en-US" dirty="0"/>
          </a:p>
        </p:txBody>
      </p:sp>
      <p:sp>
        <p:nvSpPr>
          <p:cNvPr id="3" name="Content Placeholder 2">
            <a:extLst>
              <a:ext uri="{FF2B5EF4-FFF2-40B4-BE49-F238E27FC236}">
                <a16:creationId xmlns:a16="http://schemas.microsoft.com/office/drawing/2014/main" id="{F95B79E2-A5F2-94E0-EE24-20E32A14F032}"/>
              </a:ext>
            </a:extLst>
          </p:cNvPr>
          <p:cNvSpPr>
            <a:spLocks noGrp="1"/>
          </p:cNvSpPr>
          <p:nvPr>
            <p:ph idx="1"/>
          </p:nvPr>
        </p:nvSpPr>
        <p:spPr/>
        <p:txBody>
          <a:bodyPr>
            <a:normAutofit/>
          </a:bodyPr>
          <a:lstStyle/>
          <a:p>
            <a:pPr algn="just" rtl="1"/>
            <a:r>
              <a:rPr lang="fa-IR" dirty="0">
                <a:solidFill>
                  <a:srgbClr val="0070C0"/>
                </a:solidFill>
                <a:effectLst/>
                <a:latin typeface=" b mitra"/>
                <a:ea typeface="Calibri" panose="020F0502020204030204" pitchFamily="34" charset="0"/>
                <a:cs typeface="B Mitra"/>
              </a:rPr>
              <a:t>در كودكان كه عفونت هاي گوش مياني كه در آنها  شايع مي باشند باكتري هايي از قبيل هموفيلوس آنفلونزا، استرپتوكوكوس پنومونيه ، استرپتوكوكوس پيوژن ، موركسلا كاتاراليس ، استافيلوكوكوس اروئوس ، باسيل هاي گرم منفي  و باكترهاي بي هوازي نقش دارند وبعضي از ويروس ها نيز از قبيل ويروس سيشيسيال تنفسي ، كرونا ويروس ها رينو ويروس ها و آنفلونزا  و قارچ هايي از قبيل مخمرها و آسپرژيلوس نيز ايجاد عفونت هاي گوش مياني  مي كنند </a:t>
            </a:r>
            <a:r>
              <a:rPr lang="fa-IR" dirty="0">
                <a:effectLst/>
                <a:latin typeface=" b mitra"/>
                <a:ea typeface="Calibri" panose="020F0502020204030204" pitchFamily="34" charset="0"/>
                <a:cs typeface="B Mitra"/>
              </a:rPr>
              <a:t>اوتيت هاي مزمن اغلب توسط فلور طبيعي از قبيل گونه هاي پروپينوم ، باكتروئيد فرژيليس ،گونه هاي پرووتلا ،فوزوباكتريوم  نوكلئوتوم ايجاد  عفونت هاي گوش مياني مي كنند. از باكتري هاي ديگر ايجاد كننده عفونت هاي مزمن گوش مياني  مي توان استافيلوكوكوس اروئوس  پسودوموناس آئروژينوزا  ، گونه هاي پروتئوس را نام برد.</a:t>
            </a:r>
            <a:endParaRPr lang="en-US" dirty="0">
              <a:effectLst/>
              <a:latin typeface=" b mitra"/>
              <a:ea typeface="Calibri" panose="020F0502020204030204" pitchFamily="34" charset="0"/>
              <a:cs typeface="Arial" panose="020B0604020202020204" pitchFamily="34" charset="0"/>
            </a:endParaRPr>
          </a:p>
          <a:p>
            <a:pPr algn="just" rtl="1"/>
            <a:endParaRPr lang="en-US" dirty="0"/>
          </a:p>
        </p:txBody>
      </p:sp>
    </p:spTree>
    <p:extLst>
      <p:ext uri="{BB962C8B-B14F-4D97-AF65-F5344CB8AC3E}">
        <p14:creationId xmlns:p14="http://schemas.microsoft.com/office/powerpoint/2010/main" val="74191793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35AD7-9C7E-9F2B-9290-E17ED98D011D}"/>
              </a:ext>
            </a:extLst>
          </p:cNvPr>
          <p:cNvSpPr>
            <a:spLocks noGrp="1"/>
          </p:cNvSpPr>
          <p:nvPr>
            <p:ph type="title"/>
          </p:nvPr>
        </p:nvSpPr>
        <p:spPr/>
        <p:txBody>
          <a:bodyPr/>
          <a:lstStyle/>
          <a:p>
            <a:pPr algn="ctr"/>
            <a:r>
              <a:rPr lang="fa-IR" dirty="0"/>
              <a:t>منابع</a:t>
            </a:r>
            <a:endParaRPr lang="en-US" dirty="0"/>
          </a:p>
        </p:txBody>
      </p:sp>
      <p:sp>
        <p:nvSpPr>
          <p:cNvPr id="3" name="Content Placeholder 2">
            <a:extLst>
              <a:ext uri="{FF2B5EF4-FFF2-40B4-BE49-F238E27FC236}">
                <a16:creationId xmlns:a16="http://schemas.microsoft.com/office/drawing/2014/main" id="{6DAB2275-441A-727C-AF0D-517357009024}"/>
              </a:ext>
            </a:extLst>
          </p:cNvPr>
          <p:cNvSpPr>
            <a:spLocks noGrp="1"/>
          </p:cNvSpPr>
          <p:nvPr>
            <p:ph idx="1"/>
          </p:nvPr>
        </p:nvSpPr>
        <p:spPr/>
        <p:txBody>
          <a:bodyPr>
            <a:noAutofit/>
          </a:bodyPr>
          <a:lstStyle/>
          <a:p>
            <a:pPr marL="0" marR="0" algn="just" rtl="1">
              <a:lnSpc>
                <a:spcPct val="115000"/>
              </a:lnSpc>
              <a:spcAft>
                <a:spcPts val="1000"/>
              </a:spcAft>
            </a:pPr>
            <a:r>
              <a:rPr lang="ar-SA" sz="1800" dirty="0">
                <a:effectLst/>
                <a:latin typeface="Calibri" panose="020F0502020204030204" pitchFamily="34" charset="0"/>
                <a:ea typeface="Calibri" panose="020F0502020204030204" pitchFamily="34" charset="0"/>
                <a:cs typeface="B Mitra"/>
              </a:rPr>
              <a:t>-ولی زاده بابک و سایر همکاران : راهنمای آزمایشگاهی تشخیص عفونت های بیمارستانی .وزارت بهداشت ودرمان و آموزش پزشکی </a:t>
            </a:r>
            <a:r>
              <a:rPr lang="ar-SA" sz="1800" dirty="0">
                <a:effectLst/>
                <a:latin typeface="Calibri" panose="020F0502020204030204" pitchFamily="34" charset="0"/>
                <a:ea typeface="Calibri" panose="020F0502020204030204" pitchFamily="34" charset="0"/>
                <a:cs typeface="Sakkal Majalla" panose="02000000000000000000" pitchFamily="2" charset="-78"/>
              </a:rPr>
              <a:t>–</a:t>
            </a:r>
            <a:r>
              <a:rPr lang="ar-SA" sz="1800" dirty="0">
                <a:effectLst/>
                <a:latin typeface="Calibri" panose="020F0502020204030204" pitchFamily="34" charset="0"/>
                <a:ea typeface="Calibri" panose="020F0502020204030204" pitchFamily="34" charset="0"/>
                <a:cs typeface="B Mitra"/>
              </a:rPr>
              <a:t>مرکز مدریت بیماریها و آزمایشگاه مرجع سلامت  انتشارات صدرا چاپ اول 386</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457200" marR="0" algn="just" rtl="1">
              <a:lnSpc>
                <a:spcPct val="115000"/>
              </a:lnSpc>
              <a:spcAft>
                <a:spcPts val="225"/>
              </a:spcAft>
            </a:pPr>
            <a:r>
              <a:rPr lang="fa-IR" sz="1800" dirty="0">
                <a:effectLst/>
                <a:latin typeface="Times New Roman" panose="02020603050405020304" pitchFamily="18" charset="0"/>
                <a:ea typeface="Times New Roman" panose="02020603050405020304" pitchFamily="18" charset="0"/>
                <a:cs typeface="B Mitra"/>
              </a:rPr>
              <a:t>2-رقیه صبوریان دستورالعمل  نمونه گیری ، انتقال و کشت نمونه مدفوع جهت جدا سازی و تشخیص باکتریهای سالمونلا و شیگلا. آزمایشگاه مرجع سلامت ،وزارت بهداشت ودرمان و آموزش پزشکی خرداد 1389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rtl="1">
              <a:lnSpc>
                <a:spcPct val="115000"/>
              </a:lnSpc>
              <a:spcAft>
                <a:spcPts val="225"/>
              </a:spcAft>
            </a:pPr>
            <a:r>
              <a:rPr lang="fa-IR" sz="1800" dirty="0">
                <a:effectLst/>
                <a:latin typeface="Times New Roman" panose="02020603050405020304" pitchFamily="18" charset="0"/>
                <a:ea typeface="Times New Roman" panose="02020603050405020304" pitchFamily="18" charset="0"/>
                <a:cs typeface="B Mitra"/>
              </a:rPr>
              <a:t>3-راهنمای رنگ آمیزی گرم ( دستورالعمل </a:t>
            </a:r>
            <a:r>
              <a:rPr lang="en-US" sz="1800" dirty="0">
                <a:effectLst/>
                <a:latin typeface="Times New Roman" panose="02020603050405020304" pitchFamily="18" charset="0"/>
                <a:ea typeface="Times New Roman" panose="02020603050405020304" pitchFamily="18" charset="0"/>
                <a:cs typeface="B Mitra"/>
              </a:rPr>
              <a:t>M-12</a:t>
            </a:r>
            <a:r>
              <a:rPr lang="en-US" sz="1800" dirty="0">
                <a:effectLst/>
                <a:latin typeface="B Mitra"/>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B Mitra"/>
              </a:rPr>
              <a:t>(</a:t>
            </a:r>
            <a:r>
              <a:rPr lang="fa-IR" sz="1800" dirty="0">
                <a:effectLst/>
                <a:latin typeface="Calibri" panose="020F0502020204030204" pitchFamily="34" charset="0"/>
                <a:ea typeface="Times New Roman" panose="02020603050405020304" pitchFamily="18" charset="0"/>
                <a:cs typeface="Times New Roman" panose="02020603050405020304" pitchFamily="18" charset="0"/>
              </a:rPr>
              <a:t>–</a:t>
            </a:r>
            <a:r>
              <a:rPr lang="fa-IR" sz="1800" dirty="0">
                <a:effectLst/>
                <a:latin typeface="Times New Roman" panose="02020603050405020304" pitchFamily="18" charset="0"/>
                <a:ea typeface="Times New Roman" panose="02020603050405020304" pitchFamily="18" charset="0"/>
                <a:cs typeface="B Mitra"/>
              </a:rPr>
              <a:t>بخش میکروب شناسی آزمایشگاه مرجع سلامت </a:t>
            </a:r>
            <a:r>
              <a:rPr lang="fa-IR" sz="1800" dirty="0">
                <a:effectLst/>
                <a:latin typeface="Calibri" panose="020F0502020204030204" pitchFamily="34" charset="0"/>
                <a:ea typeface="Times New Roman" panose="02020603050405020304" pitchFamily="18" charset="0"/>
                <a:cs typeface="Times New Roman" panose="02020603050405020304" pitchFamily="18" charset="0"/>
              </a:rPr>
              <a:t>–</a:t>
            </a:r>
            <a:r>
              <a:rPr lang="fa-IR" sz="1800" dirty="0">
                <a:effectLst/>
                <a:latin typeface="Times New Roman" panose="02020603050405020304" pitchFamily="18" charset="0"/>
                <a:ea typeface="Times New Roman" panose="02020603050405020304" pitchFamily="18" charset="0"/>
                <a:cs typeface="B Mitra"/>
              </a:rPr>
              <a:t> وزارت بهداشت ودرمان وآموزش پزشکی تابستان 1396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15000"/>
              </a:lnSpc>
              <a:spcAft>
                <a:spcPts val="225"/>
              </a:spcAft>
            </a:pPr>
            <a:r>
              <a:rPr lang="en-US" sz="1800" dirty="0">
                <a:effectLst/>
                <a:latin typeface="Calibri" panose="020F0502020204030204" pitchFamily="34" charset="0"/>
                <a:ea typeface="Calibri" panose="020F0502020204030204" pitchFamily="34" charset="0"/>
                <a:cs typeface="B Mitra"/>
              </a:rPr>
              <a:t>1-Garcia, L.S. and Isenberg, H.D. (</a:t>
            </a:r>
            <a:r>
              <a:rPr lang="en-US" sz="1800" i="1" dirty="0">
                <a:effectLst/>
                <a:latin typeface="Calibri" panose="020F0502020204030204" pitchFamily="34" charset="0"/>
                <a:ea typeface="Calibri" panose="020F0502020204030204" pitchFamily="34" charset="0"/>
                <a:cs typeface="B Mitra"/>
              </a:rPr>
              <a:t>2010</a:t>
            </a:r>
            <a:r>
              <a:rPr lang="en-US" sz="1800" dirty="0">
                <a:effectLst/>
                <a:latin typeface="Calibri" panose="020F0502020204030204" pitchFamily="34" charset="0"/>
                <a:ea typeface="Calibri" panose="020F0502020204030204" pitchFamily="34" charset="0"/>
                <a:cs typeface="B Mitra"/>
              </a:rPr>
              <a:t>) Clinical </a:t>
            </a:r>
            <a:r>
              <a:rPr lang="en-US" sz="1800" i="1" dirty="0">
                <a:effectLst/>
                <a:latin typeface="Calibri" panose="020F0502020204030204" pitchFamily="34" charset="0"/>
                <a:ea typeface="Calibri" panose="020F0502020204030204" pitchFamily="34" charset="0"/>
                <a:cs typeface="B Mitra"/>
              </a:rPr>
              <a:t>Microbiology </a:t>
            </a:r>
            <a:r>
              <a:rPr lang="en-US" sz="1800" i="1" dirty="0" err="1">
                <a:effectLst/>
                <a:latin typeface="Calibri" panose="020F0502020204030204" pitchFamily="34" charset="0"/>
                <a:ea typeface="Calibri" panose="020F0502020204030204" pitchFamily="34" charset="0"/>
                <a:cs typeface="B Mitra"/>
              </a:rPr>
              <a:t>Procedures</a:t>
            </a:r>
            <a:r>
              <a:rPr lang="en-US" sz="1800" dirty="0" err="1">
                <a:effectLst/>
                <a:latin typeface="Calibri" panose="020F0502020204030204" pitchFamily="34" charset="0"/>
                <a:ea typeface="Calibri" panose="020F0502020204030204" pitchFamily="34" charset="0"/>
                <a:cs typeface="B Mitra"/>
              </a:rPr>
              <a:t>Handbook</a:t>
            </a:r>
            <a:r>
              <a:rPr lang="en-US" sz="1800" dirty="0">
                <a:effectLst/>
                <a:latin typeface="Calibri" panose="020F0502020204030204" pitchFamily="34" charset="0"/>
                <a:ea typeface="Calibri" panose="020F0502020204030204" pitchFamily="34" charset="0"/>
                <a:cs typeface="B Mitra"/>
              </a:rPr>
              <a:t>. Third Edition, ASM Press, Washington DC.</a:t>
            </a:r>
            <a:r>
              <a:rPr lang="fa-IR" sz="1800" dirty="0">
                <a:effectLst/>
                <a:latin typeface="Times New Roman" panose="02020603050405020304" pitchFamily="18" charset="0"/>
                <a:ea typeface="Times New Roman" panose="02020603050405020304" pitchFamily="18" charset="0"/>
                <a:cs typeface="B Mitra"/>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Aft>
                <a:spcPts val="1000"/>
              </a:spcAft>
            </a:pPr>
            <a:r>
              <a:rPr lang="en-US" sz="1800" b="1" dirty="0">
                <a:effectLst/>
                <a:latin typeface="Calibri" panose="020F0502020204030204" pitchFamily="34" charset="0"/>
                <a:ea typeface="Calibri" panose="020F0502020204030204" pitchFamily="34" charset="0"/>
                <a:cs typeface="B Mitra"/>
              </a:rPr>
              <a:t>2-</a:t>
            </a:r>
            <a:r>
              <a:rPr lang="en-US" sz="1800" dirty="0">
                <a:effectLst/>
                <a:latin typeface="Times New Roman" panose="02020603050405020304" pitchFamily="18" charset="0"/>
                <a:ea typeface="Calibri" panose="020F0502020204030204" pitchFamily="34" charset="0"/>
                <a:cs typeface="B Mitra"/>
              </a:rPr>
              <a:t>Connie Mahon, Donald Lehman et al. </a:t>
            </a:r>
            <a:r>
              <a:rPr lang="en-US" sz="1800" kern="1800" dirty="0">
                <a:effectLst/>
                <a:latin typeface="Times New Roman" panose="02020603050405020304" pitchFamily="18" charset="0"/>
                <a:ea typeface="Times New Roman" panose="02020603050405020304" pitchFamily="18" charset="0"/>
                <a:cs typeface="B Mitra"/>
              </a:rPr>
              <a:t>Textbook of Diagnostic Microbiology. 6</a:t>
            </a:r>
            <a:r>
              <a:rPr lang="en-US" sz="1800" kern="1800" baseline="30000" dirty="0">
                <a:effectLst/>
                <a:latin typeface="Times New Roman" panose="02020603050405020304" pitchFamily="18" charset="0"/>
                <a:ea typeface="Times New Roman" panose="02020603050405020304" pitchFamily="18" charset="0"/>
                <a:cs typeface="B Mitra"/>
              </a:rPr>
              <a:t>th</a:t>
            </a:r>
            <a:r>
              <a:rPr lang="en-US" sz="1800" kern="1800" dirty="0">
                <a:effectLst/>
                <a:latin typeface="Times New Roman" panose="02020603050405020304" pitchFamily="18" charset="0"/>
                <a:ea typeface="Times New Roman" panose="02020603050405020304" pitchFamily="18" charset="0"/>
                <a:cs typeface="B Mitra"/>
              </a:rPr>
              <a:t> Edition .2016</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Aft>
                <a:spcPts val="1000"/>
              </a:spcAft>
            </a:pPr>
            <a:r>
              <a:rPr lang="en-US" sz="1800" dirty="0">
                <a:effectLst/>
                <a:latin typeface="Times New Roman" panose="02020603050405020304" pitchFamily="18" charset="0"/>
                <a:ea typeface="Calibri" panose="020F0502020204030204" pitchFamily="34" charset="0"/>
                <a:cs typeface="B Mitra"/>
              </a:rPr>
              <a:t> 3-Standard Operating Procedures Bacteriology Antimicrobial Resistance Surveillance and Research Network.2</a:t>
            </a:r>
            <a:r>
              <a:rPr lang="en-US" sz="1800" baseline="30000" dirty="0">
                <a:effectLst/>
                <a:latin typeface="Times New Roman" panose="02020603050405020304" pitchFamily="18" charset="0"/>
                <a:ea typeface="Calibri" panose="020F0502020204030204" pitchFamily="34" charset="0"/>
                <a:cs typeface="B Mitra"/>
              </a:rPr>
              <a:t>nd</a:t>
            </a:r>
            <a:r>
              <a:rPr lang="en-US" sz="1800" dirty="0">
                <a:effectLst/>
                <a:latin typeface="Times New Roman" panose="02020603050405020304" pitchFamily="18" charset="0"/>
                <a:ea typeface="Calibri" panose="020F0502020204030204" pitchFamily="34" charset="0"/>
                <a:cs typeface="B Mitra"/>
              </a:rPr>
              <a:t> Edition 2019. Indian Council of Medical Research New Delhi, India</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1200"/>
              </a:spcBef>
            </a:pPr>
            <a:r>
              <a:rPr lang="en-US" sz="1800" b="1" kern="0" dirty="0">
                <a:solidFill>
                  <a:srgbClr val="365F91"/>
                </a:solidFill>
                <a:effectLst/>
                <a:latin typeface="Times New Roman" panose="02020603050405020304" pitchFamily="18" charset="0"/>
                <a:ea typeface="Times New Roman" panose="02020603050405020304" pitchFamily="18" charset="0"/>
                <a:cs typeface="B Mitra"/>
              </a:rPr>
              <a:t>4-Patricia Tille.</a:t>
            </a:r>
            <a:r>
              <a:rPr lang="en-US" sz="1800" b="1" kern="1800" dirty="0">
                <a:solidFill>
                  <a:srgbClr val="365F91"/>
                </a:solidFill>
                <a:effectLst/>
                <a:latin typeface="Times New Roman" panose="02020603050405020304" pitchFamily="18" charset="0"/>
                <a:ea typeface="Times New Roman" panose="02020603050405020304" pitchFamily="18" charset="0"/>
                <a:cs typeface="B Mitra"/>
              </a:rPr>
              <a:t> Bailey &amp; Scott's Diagnostic Microbiology, 15th Edition.2022</a:t>
            </a:r>
            <a:endParaRPr lang="en-US" sz="18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algn="just">
              <a:lnSpc>
                <a:spcPct val="115000"/>
              </a:lnSpc>
              <a:spcAft>
                <a:spcPts val="1000"/>
              </a:spcAft>
            </a:pPr>
            <a:r>
              <a:rPr lang="en-US" sz="1800" dirty="0">
                <a:effectLst/>
                <a:latin typeface="Times New Roman" panose="02020603050405020304" pitchFamily="18" charset="0"/>
                <a:ea typeface="Calibri" panose="020F0502020204030204" pitchFamily="34" charset="0"/>
                <a:cs typeface="B Mitra"/>
              </a:rPr>
              <a:t>5-Amy L. Leber. Clinical Microbiology Procedures Handbook.4</a:t>
            </a:r>
            <a:r>
              <a:rPr lang="en-US" sz="1800" baseline="30000" dirty="0">
                <a:effectLst/>
                <a:latin typeface="Times New Roman" panose="02020603050405020304" pitchFamily="18" charset="0"/>
                <a:ea typeface="Calibri" panose="020F0502020204030204" pitchFamily="34" charset="0"/>
                <a:cs typeface="B Mitra"/>
              </a:rPr>
              <a:t>th</a:t>
            </a:r>
            <a:r>
              <a:rPr lang="en-US" sz="1800" dirty="0">
                <a:effectLst/>
                <a:latin typeface="Times New Roman" panose="02020603050405020304" pitchFamily="18" charset="0"/>
                <a:ea typeface="Calibri" panose="020F0502020204030204" pitchFamily="34" charset="0"/>
                <a:cs typeface="B Mitra"/>
              </a:rPr>
              <a:t> Edition </a:t>
            </a:r>
            <a:r>
              <a:rPr lang="fa-IR" sz="1800" dirty="0">
                <a:effectLst/>
                <a:latin typeface="Times New Roman" panose="02020603050405020304" pitchFamily="18" charset="0"/>
                <a:ea typeface="Calibri" panose="020F0502020204030204" pitchFamily="34" charset="0"/>
                <a:cs typeface="B Mitra"/>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Aft>
                <a:spcPts val="1000"/>
              </a:spcAft>
            </a:pPr>
            <a:r>
              <a:rPr lang="en-US" sz="1800" dirty="0">
                <a:effectLst/>
                <a:latin typeface="Times New Roman" panose="02020603050405020304" pitchFamily="18" charset="0"/>
                <a:ea typeface="Calibri" panose="020F0502020204030204" pitchFamily="34" charset="0"/>
                <a:cs typeface="B Mitra"/>
              </a:rPr>
              <a:t>6-. Specimen Management in Clinical Microbiology, J. Michael Miller, Ph.D. ABMM, </a:t>
            </a:r>
            <a:r>
              <a:rPr lang="en-US" sz="1800" dirty="0" err="1">
                <a:effectLst/>
                <a:latin typeface="Times New Roman" panose="02020603050405020304" pitchFamily="18" charset="0"/>
                <a:ea typeface="Calibri" panose="020F0502020204030204" pitchFamily="34" charset="0"/>
                <a:cs typeface="B Mitra"/>
              </a:rPr>
              <a:t>MicrobiologyTechnical</a:t>
            </a:r>
            <a:r>
              <a:rPr lang="en-US" sz="1800" dirty="0">
                <a:effectLst/>
                <a:latin typeface="Times New Roman" panose="02020603050405020304" pitchFamily="18" charset="0"/>
                <a:ea typeface="Calibri" panose="020F0502020204030204" pitchFamily="34" charset="0"/>
                <a:cs typeface="B Mitra"/>
              </a:rPr>
              <a:t> Services, Dunwoody, Georgie, 1996, pg. 57-65.</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Aft>
                <a:spcPts val="1000"/>
              </a:spcAft>
            </a:pPr>
            <a:r>
              <a:rPr lang="en-US" sz="1800" dirty="0">
                <a:effectLst/>
                <a:latin typeface="Times New Roman" panose="02020603050405020304" pitchFamily="18" charset="0"/>
                <a:ea typeface="Calibri" panose="020F0502020204030204" pitchFamily="34" charset="0"/>
                <a:cs typeface="B Mitra"/>
              </a:rPr>
              <a:t>7- Chan, WW (ed). 2016. Urine Cultures: Aerobic Bacteriology. Section 3.12.1-3.12.15. In Leber, A.L. (ed). Clinical Microbiology Procedures Handbook, 4th ed, vol 1. ASM Press, Washington, DC.</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Aft>
                <a:spcPts val="1000"/>
              </a:spcAft>
            </a:pPr>
            <a:r>
              <a:rPr lang="en-US" sz="1800" dirty="0">
                <a:effectLst/>
                <a:latin typeface="Times New Roman" panose="02020603050405020304" pitchFamily="18" charset="0"/>
                <a:ea typeface="Calibri" panose="020F0502020204030204" pitchFamily="34" charset="0"/>
                <a:cs typeface="B Mitra"/>
              </a:rPr>
              <a:t>8- Manual of Clinical Microbiology, Jorgensen, et al. 11th Edition, ASM Press, Washington, D.C., 2015.</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Aft>
                <a:spcPts val="1000"/>
              </a:spcAft>
            </a:pPr>
            <a:r>
              <a:rPr lang="en-US" sz="1800" dirty="0">
                <a:effectLst/>
                <a:latin typeface="Times New Roman" panose="02020603050405020304" pitchFamily="18" charset="0"/>
                <a:ea typeface="Calibri" panose="020F0502020204030204" pitchFamily="34" charset="0"/>
                <a:cs typeface="B Mitra"/>
              </a:rPr>
              <a:t>9-</a:t>
            </a:r>
            <a:r>
              <a:rPr lang="en-US" sz="1800" dirty="0">
                <a:effectLst/>
                <a:latin typeface="B Mitra"/>
                <a:ea typeface="Calibri" panose="020F0502020204030204" pitchFamily="34" charset="0"/>
                <a:cs typeface="Arial" panose="020B0604020202020204" pitchFamily="34" charset="0"/>
              </a:rPr>
              <a:t> </a:t>
            </a:r>
            <a:r>
              <a:rPr lang="en-US" sz="1800" dirty="0">
                <a:effectLst/>
                <a:latin typeface="Times New Roman" panose="02020603050405020304" pitchFamily="18" charset="0"/>
                <a:ea typeface="Calibri" panose="020F0502020204030204" pitchFamily="34" charset="0"/>
                <a:cs typeface="B Mitra"/>
              </a:rPr>
              <a:t>Laboratory Diagnosis of Urinary Tract Infections, </a:t>
            </a:r>
            <a:r>
              <a:rPr lang="en-US" sz="1800" dirty="0" err="1">
                <a:effectLst/>
                <a:latin typeface="Times New Roman" panose="02020603050405020304" pitchFamily="18" charset="0"/>
                <a:ea typeface="Calibri" panose="020F0502020204030204" pitchFamily="34" charset="0"/>
                <a:cs typeface="B Mitra"/>
              </a:rPr>
              <a:t>Cumitech</a:t>
            </a:r>
            <a:r>
              <a:rPr lang="en-US" sz="1800" dirty="0">
                <a:effectLst/>
                <a:latin typeface="Times New Roman" panose="02020603050405020304" pitchFamily="18" charset="0"/>
                <a:ea typeface="Calibri" panose="020F0502020204030204" pitchFamily="34" charset="0"/>
                <a:cs typeface="B Mitra"/>
              </a:rPr>
              <a:t> 2C, Yvette McCarter, et al. ASM </a:t>
            </a:r>
            <a:r>
              <a:rPr lang="en-US" sz="1800" dirty="0" err="1">
                <a:effectLst/>
                <a:latin typeface="Times New Roman" panose="02020603050405020304" pitchFamily="18" charset="0"/>
                <a:ea typeface="Calibri" panose="020F0502020204030204" pitchFamily="34" charset="0"/>
                <a:cs typeface="B Mitra"/>
              </a:rPr>
              <a:t>Press,Washington</a:t>
            </a:r>
            <a:r>
              <a:rPr lang="en-US" sz="1800" dirty="0">
                <a:effectLst/>
                <a:latin typeface="Times New Roman" panose="02020603050405020304" pitchFamily="18" charset="0"/>
                <a:ea typeface="Calibri" panose="020F0502020204030204" pitchFamily="34" charset="0"/>
                <a:cs typeface="B Mitra"/>
              </a:rPr>
              <a:t>, D.C., 2009</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sz="1800" dirty="0"/>
          </a:p>
        </p:txBody>
      </p:sp>
    </p:spTree>
    <p:extLst>
      <p:ext uri="{BB962C8B-B14F-4D97-AF65-F5344CB8AC3E}">
        <p14:creationId xmlns:p14="http://schemas.microsoft.com/office/powerpoint/2010/main" val="174370874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77121-966B-8EF7-2695-A3ADBACAAF33}"/>
              </a:ext>
            </a:extLst>
          </p:cNvPr>
          <p:cNvSpPr>
            <a:spLocks noGrp="1"/>
          </p:cNvSpPr>
          <p:nvPr>
            <p:ph type="title"/>
          </p:nvPr>
        </p:nvSpPr>
        <p:spPr/>
        <p:txBody>
          <a:bodyPr>
            <a:normAutofit fontScale="90000"/>
          </a:bodyPr>
          <a:lstStyle/>
          <a:p>
            <a:pPr algn="ctr"/>
            <a:r>
              <a:rPr lang="fa-IR" sz="6000" dirty="0"/>
              <a:t>تشکر از توجه شما</a:t>
            </a:r>
            <a:br>
              <a:rPr lang="en-US" dirty="0"/>
            </a:br>
            <a:endParaRPr lang="en-US" dirty="0"/>
          </a:p>
        </p:txBody>
      </p:sp>
      <p:sp>
        <p:nvSpPr>
          <p:cNvPr id="3" name="Content Placeholder 2">
            <a:extLst>
              <a:ext uri="{FF2B5EF4-FFF2-40B4-BE49-F238E27FC236}">
                <a16:creationId xmlns:a16="http://schemas.microsoft.com/office/drawing/2014/main" id="{FD6BB918-5023-31A7-0459-C77F5C27AC6B}"/>
              </a:ext>
            </a:extLst>
          </p:cNvPr>
          <p:cNvSpPr>
            <a:spLocks noGrp="1"/>
          </p:cNvSpPr>
          <p:nvPr>
            <p:ph idx="1"/>
          </p:nvPr>
        </p:nvSpPr>
        <p:spPr/>
        <p:txBody>
          <a:bodyPr/>
          <a:lstStyle/>
          <a:p>
            <a:r>
              <a:rPr lang="fa-IR" dirty="0"/>
              <a:t> </a:t>
            </a:r>
            <a:endParaRPr lang="en-US" dirty="0"/>
          </a:p>
        </p:txBody>
      </p:sp>
      <p:pic>
        <p:nvPicPr>
          <p:cNvPr id="7" name="Picture 6">
            <a:extLst>
              <a:ext uri="{FF2B5EF4-FFF2-40B4-BE49-F238E27FC236}">
                <a16:creationId xmlns:a16="http://schemas.microsoft.com/office/drawing/2014/main" id="{DE2D1C0E-CB44-09DD-47F0-044D8C0638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790" y="1163782"/>
            <a:ext cx="10037619" cy="4925291"/>
          </a:xfrm>
          <a:prstGeom prst="rect">
            <a:avLst/>
          </a:prstGeom>
        </p:spPr>
      </p:pic>
    </p:spTree>
    <p:extLst>
      <p:ext uri="{BB962C8B-B14F-4D97-AF65-F5344CB8AC3E}">
        <p14:creationId xmlns:p14="http://schemas.microsoft.com/office/powerpoint/2010/main" val="3371636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7FF3D-8351-F4E2-D8BE-00E584ABFFFC}"/>
              </a:ext>
            </a:extLst>
          </p:cNvPr>
          <p:cNvSpPr>
            <a:spLocks noGrp="1"/>
          </p:cNvSpPr>
          <p:nvPr>
            <p:ph type="title"/>
          </p:nvPr>
        </p:nvSpPr>
        <p:spPr/>
        <p:txBody>
          <a:bodyPr/>
          <a:lstStyle/>
          <a:p>
            <a:pPr algn="ctr"/>
            <a:r>
              <a:rPr lang="ar-SA" sz="2800" b="1" dirty="0">
                <a:effectLst/>
                <a:latin typeface="Arial" panose="020B0604020202020204" pitchFamily="34" charset="0"/>
                <a:ea typeface="Calibri" panose="020F0502020204030204" pitchFamily="34" charset="0"/>
                <a:cs typeface="B Titr"/>
              </a:rPr>
              <a:t>نتایج و تفسیر   </a:t>
            </a: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45B78E35-1228-10F5-A01D-35020991AE1F}"/>
              </a:ext>
            </a:extLst>
          </p:cNvPr>
          <p:cNvSpPr>
            <a:spLocks noGrp="1"/>
          </p:cNvSpPr>
          <p:nvPr>
            <p:ph idx="1"/>
          </p:nvPr>
        </p:nvSpPr>
        <p:spPr/>
        <p:txBody>
          <a:bodyPr>
            <a:noAutofit/>
          </a:bodyPr>
          <a:lstStyle/>
          <a:p>
            <a:pPr marL="0" marR="0" algn="just" rtl="1">
              <a:lnSpc>
                <a:spcPct val="115000"/>
              </a:lnSpc>
              <a:spcAft>
                <a:spcPts val="1000"/>
              </a:spcAft>
            </a:pPr>
            <a:r>
              <a:rPr lang="ar-SA" dirty="0">
                <a:effectLst/>
                <a:latin typeface="Arial" panose="020B0604020202020204" pitchFamily="34" charset="0"/>
                <a:ea typeface="Calibri" panose="020F0502020204030204" pitchFamily="34" charset="0"/>
                <a:cs typeface="B Mitra"/>
              </a:rPr>
              <a:t>1--</a:t>
            </a:r>
            <a:r>
              <a:rPr lang="ar-SA" dirty="0">
                <a:solidFill>
                  <a:srgbClr val="FF0000"/>
                </a:solidFill>
                <a:effectLst/>
                <a:latin typeface="Arial" panose="020B0604020202020204" pitchFamily="34" charset="0"/>
                <a:ea typeface="Calibri" panose="020F0502020204030204" pitchFamily="34" charset="0"/>
                <a:cs typeface="B Mitra"/>
              </a:rPr>
              <a:t>وضعیت کلی اسمیر را با بزرگنمایی کم (</a:t>
            </a:r>
            <a:r>
              <a:rPr lang="en-US" dirty="0">
                <a:solidFill>
                  <a:srgbClr val="FF0000"/>
                </a:solidFill>
                <a:effectLst/>
                <a:latin typeface="Arial" panose="020B0604020202020204" pitchFamily="34" charset="0"/>
                <a:ea typeface="Calibri" panose="020F0502020204030204" pitchFamily="34" charset="0"/>
                <a:cs typeface="B Mitra"/>
              </a:rPr>
              <a:t>X</a:t>
            </a:r>
            <a:r>
              <a:rPr lang="ar-SA" dirty="0">
                <a:solidFill>
                  <a:srgbClr val="FF0000"/>
                </a:solidFill>
                <a:effectLst/>
                <a:latin typeface="Arial" panose="020B0604020202020204" pitchFamily="34" charset="0"/>
                <a:ea typeface="Calibri" panose="020F0502020204030204" pitchFamily="34" charset="0"/>
                <a:cs typeface="B Mitra"/>
              </a:rPr>
              <a:t>10 </a:t>
            </a:r>
            <a:r>
              <a:rPr lang="ar-SA" dirty="0">
                <a:effectLst/>
                <a:latin typeface="Arial" panose="020B0604020202020204" pitchFamily="34" charset="0"/>
                <a:ea typeface="Calibri" panose="020F0502020204030204" pitchFamily="34" charset="0"/>
                <a:cs typeface="B Mitra"/>
              </a:rPr>
              <a:t>)  ارزیابی کنید.</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ar-SA" dirty="0">
                <a:effectLst/>
                <a:latin typeface="Arial" panose="020B0604020202020204" pitchFamily="34" charset="0"/>
                <a:ea typeface="Calibri" panose="020F0502020204030204" pitchFamily="34" charset="0"/>
                <a:cs typeface="B Mitra"/>
              </a:rPr>
              <a:t>الف-دقت نماییدکه </a:t>
            </a:r>
            <a:r>
              <a:rPr lang="ar-SA" dirty="0">
                <a:solidFill>
                  <a:srgbClr val="FF0000"/>
                </a:solidFill>
                <a:effectLst/>
                <a:latin typeface="Arial" panose="020B0604020202020204" pitchFamily="34" charset="0"/>
                <a:ea typeface="Calibri" panose="020F0502020204030204" pitchFamily="34" charset="0"/>
                <a:cs typeface="B Mitra"/>
              </a:rPr>
              <a:t>اسمیر بطور مناسبی رنگ بري شده باشد</a:t>
            </a:r>
            <a:r>
              <a:rPr lang="ar-SA" dirty="0">
                <a:effectLst/>
                <a:latin typeface="Arial" panose="020B0604020202020204" pitchFamily="34" charset="0"/>
                <a:ea typeface="Calibri" panose="020F0502020204030204" pitchFamily="34" charset="0"/>
                <a:cs typeface="B Mitra"/>
              </a:rPr>
              <a:t>. بسته به نوع نمونه، زمینه عموما بایـد شـفاف یـاصـورتی باشد. اگر در نمونه گلبول هاي سفید وجود داشته باشند  ، بایدبه صورت گرم منفی ظاهر شـوند.</a:t>
            </a:r>
            <a:r>
              <a:rPr lang="ar-SA" dirty="0">
                <a:solidFill>
                  <a:srgbClr val="FF0000"/>
                </a:solidFill>
                <a:effectLst/>
                <a:latin typeface="Arial" panose="020B0604020202020204" pitchFamily="34" charset="0"/>
                <a:ea typeface="Calibri" panose="020F0502020204030204" pitchFamily="34" charset="0"/>
                <a:cs typeface="B Mitra"/>
              </a:rPr>
              <a:t>رسـوب هـاي نـازك سـوزنی شـکل کریستال ویوله رابا باکتري هاي میله اي شکل گرم مثبت اشتباه نگیرید.</a:t>
            </a:r>
            <a:endParaRPr lang="en-US"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ar-SA" dirty="0">
                <a:effectLst/>
                <a:latin typeface="Arial" panose="020B0604020202020204" pitchFamily="34" charset="0"/>
                <a:ea typeface="Calibri" panose="020F0502020204030204" pitchFamily="34" charset="0"/>
                <a:cs typeface="B Mitra"/>
              </a:rPr>
              <a:t>ب- دقت نمایید </a:t>
            </a:r>
            <a:r>
              <a:rPr lang="ar-SA" dirty="0">
                <a:solidFill>
                  <a:srgbClr val="FF0000"/>
                </a:solidFill>
                <a:effectLst/>
                <a:latin typeface="Arial" panose="020B0604020202020204" pitchFamily="34" charset="0"/>
                <a:ea typeface="Calibri" panose="020F0502020204030204" pitchFamily="34" charset="0"/>
                <a:cs typeface="B Mitra"/>
              </a:rPr>
              <a:t>ضخامت اسمیر مناسب باشد</a:t>
            </a:r>
            <a:r>
              <a:rPr lang="ar-SA" dirty="0">
                <a:effectLst/>
                <a:latin typeface="Arial" panose="020B0604020202020204" pitchFamily="34" charset="0"/>
                <a:ea typeface="Calibri" panose="020F0502020204030204" pitchFamily="34" charset="0"/>
                <a:cs typeface="B Mitra"/>
              </a:rPr>
              <a:t>. براي تفسیر مناسب،گستره نباید بیش از یک سلول ضخامت  </a:t>
            </a:r>
            <a:r>
              <a:rPr lang="ar-SA" dirty="0">
                <a:solidFill>
                  <a:srgbClr val="FF0000"/>
                </a:solidFill>
                <a:effectLst/>
                <a:latin typeface="Arial" panose="020B0604020202020204" pitchFamily="34" charset="0"/>
                <a:ea typeface="Calibri" panose="020F0502020204030204" pitchFamily="34" charset="0"/>
                <a:cs typeface="B Mitra"/>
              </a:rPr>
              <a:t>داشته و روی هم افتادگی سلول نباید مشاهده شود.</a:t>
            </a:r>
            <a:endParaRPr lang="en-US"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ar-SA" dirty="0">
                <a:effectLst/>
                <a:latin typeface="Arial" panose="020B0604020202020204" pitchFamily="34" charset="0"/>
                <a:ea typeface="Calibri" panose="020F0502020204030204" pitchFamily="34" charset="0"/>
                <a:cs typeface="B Mitra"/>
              </a:rPr>
              <a:t>2- اسمیرهای تهیه شده از نمونه های بالینی را جهت بررسی موارد زیر با بزرگنمايي کم بررسی کنید.</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endParaRPr lang="fa-IR" dirty="0">
              <a:effectLst/>
              <a:latin typeface="Arial" panose="020B0604020202020204" pitchFamily="34" charset="0"/>
              <a:ea typeface="Calibri" panose="020F0502020204030204" pitchFamily="34" charset="0"/>
              <a:cs typeface="B Mitra"/>
            </a:endParaRPr>
          </a:p>
          <a:p>
            <a:pPr marL="0" marR="0" algn="just" rtl="1">
              <a:lnSpc>
                <a:spcPct val="115000"/>
              </a:lnSpc>
              <a:spcAft>
                <a:spcPts val="1000"/>
              </a:spcAft>
            </a:pPr>
            <a:r>
              <a:rPr lang="ar-SA" dirty="0">
                <a:effectLst/>
                <a:latin typeface="Arial" panose="020B0604020202020204" pitchFamily="34" charset="0"/>
                <a:ea typeface="Calibri" panose="020F0502020204030204" pitchFamily="34" charset="0"/>
                <a:cs typeface="B Mitra"/>
              </a:rPr>
              <a:t>.</a:t>
            </a:r>
            <a:endParaRPr lang="en-US"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976658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6C33E-4846-F4DB-A737-4E6A0BD8FCB6}"/>
              </a:ext>
            </a:extLst>
          </p:cNvPr>
          <p:cNvSpPr>
            <a:spLocks noGrp="1"/>
          </p:cNvSpPr>
          <p:nvPr>
            <p:ph type="title"/>
          </p:nvPr>
        </p:nvSpPr>
        <p:spPr/>
        <p:txBody>
          <a:bodyPr/>
          <a:lstStyle/>
          <a:p>
            <a:pPr algn="ctr"/>
            <a:r>
              <a:rPr lang="ar-SA" sz="4400" b="1" dirty="0">
                <a:effectLst/>
                <a:latin typeface="Arial" panose="020B0604020202020204" pitchFamily="34" charset="0"/>
                <a:ea typeface="Calibri" panose="020F0502020204030204" pitchFamily="34" charset="0"/>
                <a:cs typeface="B Titr"/>
              </a:rPr>
              <a:t>نتایج و تفسیر</a:t>
            </a:r>
            <a:endParaRPr lang="en-US" dirty="0"/>
          </a:p>
        </p:txBody>
      </p:sp>
      <p:sp>
        <p:nvSpPr>
          <p:cNvPr id="3" name="Content Placeholder 2">
            <a:extLst>
              <a:ext uri="{FF2B5EF4-FFF2-40B4-BE49-F238E27FC236}">
                <a16:creationId xmlns:a16="http://schemas.microsoft.com/office/drawing/2014/main" id="{0331EF8F-0ACC-AD42-AE4B-839AEA499C59}"/>
              </a:ext>
            </a:extLst>
          </p:cNvPr>
          <p:cNvSpPr>
            <a:spLocks noGrp="1"/>
          </p:cNvSpPr>
          <p:nvPr>
            <p:ph idx="1"/>
          </p:nvPr>
        </p:nvSpPr>
        <p:spPr/>
        <p:txBody>
          <a:bodyPr/>
          <a:lstStyle/>
          <a:p>
            <a:pPr marL="0" marR="0" algn="just" rtl="1">
              <a:lnSpc>
                <a:spcPct val="115000"/>
              </a:lnSpc>
              <a:spcAft>
                <a:spcPts val="1000"/>
              </a:spcAft>
            </a:pPr>
            <a:r>
              <a:rPr lang="ar-SA" sz="2400" dirty="0">
                <a:effectLst/>
                <a:latin typeface="Arial" panose="020B0604020202020204" pitchFamily="34" charset="0"/>
                <a:ea typeface="Calibri" panose="020F0502020204030204" pitchFamily="34" charset="0"/>
                <a:cs typeface="B Mitra"/>
              </a:rPr>
              <a:t>ب-ت</a:t>
            </a:r>
            <a:r>
              <a:rPr lang="ar-SA" sz="2400" dirty="0">
                <a:solidFill>
                  <a:srgbClr val="FF0000"/>
                </a:solidFill>
                <a:effectLst/>
                <a:latin typeface="Arial" panose="020B0604020202020204" pitchFamily="34" charset="0"/>
                <a:ea typeface="Calibri" panose="020F0502020204030204" pitchFamily="34" charset="0"/>
                <a:cs typeface="B Mitra"/>
              </a:rPr>
              <a:t>عداد سلولهای اپی تلیال </a:t>
            </a:r>
            <a:r>
              <a:rPr lang="ar-SA" sz="2400" dirty="0">
                <a:effectLst/>
                <a:latin typeface="Arial" panose="020B0604020202020204" pitchFamily="34" charset="0"/>
                <a:ea typeface="Calibri" panose="020F0502020204030204" pitchFamily="34" charset="0"/>
                <a:cs typeface="B Mitra"/>
              </a:rPr>
              <a:t>،باکتریهای فلور طبیعی که ممکن است نشان دهنده جمع آوری نا مناسب نمونه باشد.</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ar-SA" sz="2400" dirty="0">
                <a:solidFill>
                  <a:srgbClr val="0070C0"/>
                </a:solidFill>
                <a:effectLst/>
                <a:latin typeface="Arial" panose="020B0604020202020204" pitchFamily="34" charset="0"/>
                <a:ea typeface="Calibri" panose="020F0502020204030204" pitchFamily="34" charset="0"/>
                <a:cs typeface="B Mitra"/>
              </a:rPr>
              <a:t>3-فیلد های متعددی از اسمیر رابا عدسی ایمرسیون </a:t>
            </a:r>
            <a:r>
              <a:rPr lang="ar-SA" sz="2400" dirty="0">
                <a:effectLst/>
                <a:latin typeface="Arial" panose="020B0604020202020204" pitchFamily="34" charset="0"/>
                <a:ea typeface="Calibri" panose="020F0502020204030204" pitchFamily="34" charset="0"/>
                <a:cs typeface="B Mitra"/>
              </a:rPr>
              <a:t>از نظر وجود میکروارگانیسم  مشاهده و به شیوه زیر گزارش کنید</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ar-SA" sz="2400" dirty="0">
                <a:effectLst/>
                <a:latin typeface="Arial" panose="020B0604020202020204" pitchFamily="34" charset="0"/>
                <a:ea typeface="Calibri" panose="020F0502020204030204" pitchFamily="34" charset="0"/>
                <a:cs typeface="B Mitra"/>
              </a:rPr>
              <a:t>الف- در صورت عدم مشاهده هرگونه میکروارگانیسم ، هیچ میکروارگانیسم  مشاهده نشد</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ar-SA" sz="2400" dirty="0">
                <a:effectLst/>
                <a:latin typeface="Arial" panose="020B0604020202020204" pitchFamily="34" charset="0"/>
                <a:ea typeface="Calibri" panose="020F0502020204030204" pitchFamily="34" charset="0"/>
                <a:cs typeface="B Mitra"/>
              </a:rPr>
              <a:t>ب- </a:t>
            </a:r>
            <a:r>
              <a:rPr lang="ar-SA" sz="2400" dirty="0">
                <a:solidFill>
                  <a:srgbClr val="0070C0"/>
                </a:solidFill>
                <a:effectLst/>
                <a:latin typeface="Arial" panose="020B0604020202020204" pitchFamily="34" charset="0"/>
                <a:ea typeface="Calibri" panose="020F0502020204030204" pitchFamily="34" charset="0"/>
                <a:cs typeface="B Mitra"/>
              </a:rPr>
              <a:t>در صورت مشاهده میکروارگانیسم ،تراکم و مورفولوژی آنها را شرح دهید.</a:t>
            </a: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569438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BC2B8-A3DA-1207-9278-7066C8BB9895}"/>
              </a:ext>
            </a:extLst>
          </p:cNvPr>
          <p:cNvSpPr>
            <a:spLocks noGrp="1"/>
          </p:cNvSpPr>
          <p:nvPr>
            <p:ph type="title"/>
          </p:nvPr>
        </p:nvSpPr>
        <p:spPr/>
        <p:txBody>
          <a:bodyPr/>
          <a:lstStyle/>
          <a:p>
            <a:pPr algn="ctr"/>
            <a:r>
              <a:rPr lang="fa-IR" dirty="0"/>
              <a:t>رنگ آمیزی گرم</a:t>
            </a:r>
            <a:endParaRPr lang="en-US" dirty="0"/>
          </a:p>
        </p:txBody>
      </p:sp>
      <p:sp>
        <p:nvSpPr>
          <p:cNvPr id="3" name="Content Placeholder 2">
            <a:extLst>
              <a:ext uri="{FF2B5EF4-FFF2-40B4-BE49-F238E27FC236}">
                <a16:creationId xmlns:a16="http://schemas.microsoft.com/office/drawing/2014/main" id="{045D762F-2AF3-F127-933F-46D0940CFF1F}"/>
              </a:ext>
            </a:extLst>
          </p:cNvPr>
          <p:cNvSpPr>
            <a:spLocks noGrp="1"/>
          </p:cNvSpPr>
          <p:nvPr>
            <p:ph idx="1"/>
          </p:nvPr>
        </p:nvSpPr>
        <p:spPr/>
        <p:txBody>
          <a:bodyPr>
            <a:normAutofit fontScale="25000" lnSpcReduction="20000"/>
          </a:bodyPr>
          <a:lstStyle/>
          <a:p>
            <a:pPr marL="0" marR="0" algn="just" rtl="1">
              <a:lnSpc>
                <a:spcPct val="115000"/>
              </a:lnSpc>
              <a:spcAft>
                <a:spcPts val="1000"/>
              </a:spcAft>
            </a:pPr>
            <a:r>
              <a:rPr lang="ar-SA" sz="9600" dirty="0">
                <a:effectLst/>
                <a:latin typeface="Arial" panose="020B0604020202020204" pitchFamily="34" charset="0"/>
                <a:ea typeface="Calibri" panose="020F0502020204030204" pitchFamily="34" charset="0"/>
                <a:cs typeface="B Mitra"/>
              </a:rPr>
              <a:t>-</a:t>
            </a:r>
            <a:r>
              <a:rPr lang="ar-SA" sz="9600" dirty="0">
                <a:solidFill>
                  <a:srgbClr val="0070C0"/>
                </a:solidFill>
                <a:effectLst/>
                <a:latin typeface="Arial" panose="020B0604020202020204" pitchFamily="34" charset="0"/>
                <a:ea typeface="Calibri" panose="020F0502020204030204" pitchFamily="34" charset="0"/>
                <a:cs typeface="B Mitra"/>
              </a:rPr>
              <a:t>مقادیر مربوط به سلول ها و میکروارگانیسم هاي مشاهده شده را گزارش دهید  برای این منظور  معمـولا از سیسـتم هـاي کمـی استفاده می شود  و بصورت عددی و یا توصیفی بیان می شود.</a:t>
            </a:r>
            <a:endParaRPr lang="en-US" sz="96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15000"/>
              </a:lnSpc>
              <a:spcAft>
                <a:spcPts val="1000"/>
              </a:spcAft>
              <a:buFont typeface="+mj-lt"/>
              <a:buAutoNum type="arabicPeriod"/>
            </a:pPr>
            <a:r>
              <a:rPr lang="ar-SA" sz="9600" dirty="0">
                <a:effectLst/>
                <a:latin typeface="Arial" panose="020B0604020202020204" pitchFamily="34" charset="0"/>
                <a:ea typeface="Calibri" panose="020F0502020204030204" pitchFamily="34" charset="0"/>
                <a:cs typeface="B Mitra"/>
              </a:rPr>
              <a:t>بصورت عددی</a:t>
            </a:r>
            <a:endParaRPr lang="en-US" sz="9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rtl="1">
              <a:lnSpc>
                <a:spcPct val="115000"/>
              </a:lnSpc>
              <a:spcAft>
                <a:spcPts val="1000"/>
              </a:spcAft>
            </a:pPr>
            <a:r>
              <a:rPr lang="ar-SA" sz="9600" dirty="0">
                <a:effectLst/>
                <a:latin typeface="Arial" panose="020B0604020202020204" pitchFamily="34" charset="0"/>
                <a:ea typeface="Calibri" panose="020F0502020204030204" pitchFamily="34" charset="0"/>
                <a:cs typeface="B Mitra"/>
              </a:rPr>
              <a:t>الف </a:t>
            </a:r>
            <a:r>
              <a:rPr lang="ar-SA" sz="9600" dirty="0">
                <a:effectLst/>
                <a:latin typeface="Times New Roman" panose="02020603050405020304" pitchFamily="18" charset="0"/>
                <a:ea typeface="Calibri" panose="020F0502020204030204" pitchFamily="34" charset="0"/>
                <a:cs typeface="B Mitra"/>
              </a:rPr>
              <a:t>  +</a:t>
            </a:r>
            <a:r>
              <a:rPr lang="ar-SA" sz="9600" dirty="0">
                <a:effectLst/>
                <a:latin typeface="Arial" panose="020B0604020202020204" pitchFamily="34" charset="0"/>
                <a:ea typeface="Calibri" panose="020F0502020204030204" pitchFamily="34" charset="0"/>
                <a:cs typeface="B Mitra"/>
              </a:rPr>
              <a:t> 1  (  </a:t>
            </a:r>
            <a:r>
              <a:rPr lang="en-US" sz="9600" dirty="0">
                <a:effectLst/>
                <a:latin typeface="Arial" panose="020B0604020202020204" pitchFamily="34" charset="0"/>
                <a:ea typeface="Calibri" panose="020F0502020204030204" pitchFamily="34" charset="0"/>
                <a:cs typeface="B Mitra"/>
              </a:rPr>
              <a:t> rare or occasional </a:t>
            </a:r>
            <a:r>
              <a:rPr lang="ar-SA" sz="9600" dirty="0">
                <a:effectLst/>
                <a:latin typeface="Arial" panose="020B0604020202020204" pitchFamily="34" charset="0"/>
                <a:ea typeface="Calibri" panose="020F0502020204030204" pitchFamily="34" charset="0"/>
                <a:cs typeface="B Mitra"/>
              </a:rPr>
              <a:t>  )  1&gt;   در هر فیلد روغن ایمرسیون  </a:t>
            </a:r>
            <a:endParaRPr lang="en-US" sz="96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ar-SA" sz="9600" dirty="0">
                <a:effectLst/>
                <a:latin typeface="Arial" panose="020B0604020202020204" pitchFamily="34" charset="0"/>
                <a:ea typeface="Calibri" panose="020F0502020204030204" pitchFamily="34" charset="0"/>
                <a:cs typeface="B Mitra"/>
              </a:rPr>
              <a:t>ب-  +2 (      </a:t>
            </a:r>
            <a:r>
              <a:rPr lang="en-US" sz="9600" dirty="0">
                <a:effectLst/>
                <a:latin typeface="Arial" panose="020B0604020202020204" pitchFamily="34" charset="0"/>
                <a:ea typeface="Calibri" panose="020F0502020204030204" pitchFamily="34" charset="0"/>
                <a:cs typeface="B Mitra"/>
              </a:rPr>
              <a:t>few</a:t>
            </a:r>
            <a:r>
              <a:rPr lang="ar-SA" sz="9600" dirty="0">
                <a:effectLst/>
                <a:latin typeface="Arial" panose="020B0604020202020204" pitchFamily="34" charset="0"/>
                <a:ea typeface="Calibri" panose="020F0502020204030204" pitchFamily="34" charset="0"/>
                <a:cs typeface="B Mitra"/>
              </a:rPr>
              <a:t> ) 5 -1 عدد در هر فیلد روغن ایمرسیون   </a:t>
            </a:r>
            <a:endParaRPr lang="en-US" sz="96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ar-SA" sz="9600" dirty="0">
                <a:effectLst/>
                <a:latin typeface="Arial" panose="020B0604020202020204" pitchFamily="34" charset="0"/>
                <a:ea typeface="Calibri" panose="020F0502020204030204" pitchFamily="34" charset="0"/>
                <a:cs typeface="B Mitra"/>
              </a:rPr>
              <a:t>ج-+3 ( </a:t>
            </a:r>
            <a:r>
              <a:rPr lang="en-US" sz="9600" dirty="0">
                <a:effectLst/>
                <a:latin typeface="Arial" panose="020B0604020202020204" pitchFamily="34" charset="0"/>
                <a:ea typeface="Calibri" panose="020F0502020204030204" pitchFamily="34" charset="0"/>
                <a:cs typeface="B Mitra"/>
              </a:rPr>
              <a:t>moderate </a:t>
            </a:r>
            <a:r>
              <a:rPr lang="ar-SA" sz="9600" dirty="0">
                <a:effectLst/>
                <a:latin typeface="Arial" panose="020B0604020202020204" pitchFamily="34" charset="0"/>
                <a:ea typeface="Calibri" panose="020F0502020204030204" pitchFamily="34" charset="0"/>
                <a:cs typeface="B Mitra"/>
              </a:rPr>
              <a:t>)  30-6 عدد در هر فیلد روغن ایمرسیون </a:t>
            </a:r>
            <a:endParaRPr lang="en-US" sz="96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ar-SA" sz="9600" dirty="0">
                <a:effectLst/>
                <a:latin typeface="Arial" panose="020B0604020202020204" pitchFamily="34" charset="0"/>
                <a:ea typeface="Calibri" panose="020F0502020204030204" pitchFamily="34" charset="0"/>
                <a:cs typeface="B Mitra"/>
              </a:rPr>
              <a:t>د- +4 (</a:t>
            </a:r>
            <a:r>
              <a:rPr lang="en-US" sz="9600" dirty="0">
                <a:effectLst/>
                <a:latin typeface="Arial" panose="020B0604020202020204" pitchFamily="34" charset="0"/>
                <a:ea typeface="Calibri" panose="020F0502020204030204" pitchFamily="34" charset="0"/>
                <a:cs typeface="B Mitra"/>
              </a:rPr>
              <a:t>( heavy </a:t>
            </a:r>
            <a:r>
              <a:rPr lang="ar-SA" sz="9600" dirty="0">
                <a:effectLst/>
                <a:latin typeface="Arial" panose="020B0604020202020204" pitchFamily="34" charset="0"/>
                <a:ea typeface="Calibri" panose="020F0502020204030204" pitchFamily="34" charset="0"/>
                <a:cs typeface="B Mitra"/>
              </a:rPr>
              <a:t>  30&lt; در هر فیلد روغن ایمرسیون </a:t>
            </a:r>
            <a:endParaRPr lang="fa-IR" sz="9600" dirty="0">
              <a:effectLst/>
              <a:latin typeface="Arial" panose="020B0604020202020204" pitchFamily="34" charset="0"/>
              <a:ea typeface="Calibri" panose="020F0502020204030204" pitchFamily="34" charset="0"/>
              <a:cs typeface="B Mitra"/>
            </a:endParaRPr>
          </a:p>
          <a:p>
            <a:pPr marL="0" marR="0" algn="just" rtl="1">
              <a:lnSpc>
                <a:spcPct val="115000"/>
              </a:lnSpc>
              <a:spcAft>
                <a:spcPts val="1000"/>
              </a:spcAft>
            </a:pPr>
            <a:r>
              <a:rPr lang="ar-SA" sz="9600" dirty="0">
                <a:effectLst/>
                <a:latin typeface="Arial" panose="020B0604020202020204" pitchFamily="34" charset="0"/>
                <a:ea typeface="Calibri" panose="020F0502020204030204" pitchFamily="34" charset="0"/>
                <a:cs typeface="B Mitra"/>
              </a:rPr>
              <a:t>الف-پس از ثبت نتایج رنگ آمیزی گرم لام ها را به مدت کافی برای مرور و تائید نگهداری کنید.</a:t>
            </a:r>
            <a:endParaRPr lang="en-US" sz="96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ar-SA" sz="9600" dirty="0">
                <a:effectLst/>
                <a:latin typeface="Arial" panose="020B0604020202020204" pitchFamily="34" charset="0"/>
                <a:ea typeface="Calibri" panose="020F0502020204030204" pitchFamily="34" charset="0"/>
                <a:cs typeface="B Mitra"/>
              </a:rPr>
              <a:t>ب- روغن اضافی روی لام را خالی و به آرامی پاک کنید .</a:t>
            </a:r>
            <a:endParaRPr lang="en-US" sz="96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ar-SA" sz="9600" dirty="0">
                <a:effectLst/>
                <a:latin typeface="Arial" panose="020B0604020202020204" pitchFamily="34" charset="0"/>
                <a:ea typeface="Calibri" panose="020F0502020204030204" pitchFamily="34" charset="0"/>
                <a:cs typeface="B Mitra"/>
              </a:rPr>
              <a:t>ج- لام ها را جهت اهداف  آموزشی بایگانی کنید.</a:t>
            </a:r>
            <a:endParaRPr lang="en-US" sz="96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033474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7DBC0-E677-A2AD-C8C6-E8A7B6397A74}"/>
              </a:ext>
            </a:extLst>
          </p:cNvPr>
          <p:cNvSpPr>
            <a:spLocks noGrp="1"/>
          </p:cNvSpPr>
          <p:nvPr>
            <p:ph type="title"/>
          </p:nvPr>
        </p:nvSpPr>
        <p:spPr/>
        <p:txBody>
          <a:bodyPr/>
          <a:lstStyle/>
          <a:p>
            <a:pPr algn="ctr"/>
            <a:r>
              <a:rPr lang="fa-IR" dirty="0"/>
              <a:t>نکات مهم</a:t>
            </a:r>
            <a:endParaRPr lang="en-US" dirty="0"/>
          </a:p>
        </p:txBody>
      </p:sp>
      <p:sp>
        <p:nvSpPr>
          <p:cNvPr id="3" name="Content Placeholder 2">
            <a:extLst>
              <a:ext uri="{FF2B5EF4-FFF2-40B4-BE49-F238E27FC236}">
                <a16:creationId xmlns:a16="http://schemas.microsoft.com/office/drawing/2014/main" id="{A58D19D9-DFAF-CC03-3A7B-676FEEC60577}"/>
              </a:ext>
            </a:extLst>
          </p:cNvPr>
          <p:cNvSpPr>
            <a:spLocks noGrp="1"/>
          </p:cNvSpPr>
          <p:nvPr>
            <p:ph idx="1"/>
          </p:nvPr>
        </p:nvSpPr>
        <p:spPr/>
        <p:txBody>
          <a:bodyPr>
            <a:normAutofit/>
          </a:bodyPr>
          <a:lstStyle/>
          <a:p>
            <a:pPr marL="0" marR="0" algn="just" rtl="1">
              <a:lnSpc>
                <a:spcPct val="115000"/>
              </a:lnSpc>
              <a:spcAft>
                <a:spcPts val="1000"/>
              </a:spcAft>
            </a:pPr>
            <a:r>
              <a:rPr lang="ar-SA" dirty="0">
                <a:effectLst/>
                <a:latin typeface="Arial" panose="020B0604020202020204" pitchFamily="34" charset="0"/>
                <a:ea typeface="Calibri" panose="020F0502020204030204" pitchFamily="34" charset="0"/>
                <a:cs typeface="B Mitra"/>
              </a:rPr>
              <a:t>- </a:t>
            </a:r>
            <a:r>
              <a:rPr lang="ar-SA" dirty="0">
                <a:solidFill>
                  <a:srgbClr val="0070C0"/>
                </a:solidFill>
                <a:effectLst/>
                <a:latin typeface="Arial" panose="020B0604020202020204" pitchFamily="34" charset="0"/>
                <a:ea typeface="Calibri" panose="020F0502020204030204" pitchFamily="34" charset="0"/>
                <a:cs typeface="B Mitra"/>
              </a:rPr>
              <a:t>نتايج رنــگ آميــزي گــرم را در ارتبــاط بــا ســاير يافتــه هــاي بــاليني و آزمايشــگاهي اســتفاده </a:t>
            </a:r>
            <a:r>
              <a:rPr lang="ar-SA" dirty="0">
                <a:effectLst/>
                <a:latin typeface="Arial" panose="020B0604020202020204" pitchFamily="34" charset="0"/>
                <a:ea typeface="Calibri" panose="020F0502020204030204" pitchFamily="34" charset="0"/>
                <a:cs typeface="B Mitra"/>
              </a:rPr>
              <a:t>كنيــد. ازروش هاي اضافي ديگر (مثل رنگ آميزي هاي خاص،اسـتفاده از محـيط هـاي انتخـابي و غيـره) بـرای تائید اطلاعات بدست آمده از اسميرهاي رنگ شده گرم استفاده نماييد.</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15000"/>
              </a:lnSpc>
              <a:spcAft>
                <a:spcPts val="1000"/>
              </a:spcAft>
              <a:buFont typeface="+mj-lt"/>
              <a:buAutoNum type="arabicPeriod"/>
            </a:pPr>
            <a:r>
              <a:rPr lang="ar-SA" dirty="0">
                <a:effectLst/>
                <a:latin typeface="Arial" panose="020B0604020202020204" pitchFamily="34" charset="0"/>
                <a:ea typeface="Calibri" panose="020F0502020204030204" pitchFamily="34" charset="0"/>
                <a:cs typeface="B Mitra"/>
              </a:rPr>
              <a:t>به كارگيري دقيق روش انجام آزمايش و معيارهاي تفسير براي كسب نتايج صحيح نياز مي باشد</a:t>
            </a:r>
            <a:r>
              <a:rPr lang="ar-SA" dirty="0">
                <a:solidFill>
                  <a:srgbClr val="0070C0"/>
                </a:solidFill>
                <a:effectLst/>
                <a:latin typeface="Arial" panose="020B0604020202020204" pitchFamily="34" charset="0"/>
                <a:ea typeface="Calibri" panose="020F0502020204030204" pitchFamily="34" charset="0"/>
                <a:cs typeface="B Mitra"/>
              </a:rPr>
              <a:t>.  تفسیر نتایج رنگ آمیزی گرم ارتباط زيادي با آموزش و مهارت تشخیصی مشاهده كننده لام دارد.</a:t>
            </a:r>
            <a:r>
              <a:rPr lang="fa-IR" dirty="0">
                <a:solidFill>
                  <a:srgbClr val="0070C0"/>
                </a:solidFill>
                <a:effectLst/>
                <a:latin typeface="Arial" panose="020B0604020202020204" pitchFamily="34" charset="0"/>
                <a:ea typeface="Calibri" panose="020F0502020204030204" pitchFamily="34" charset="0"/>
                <a:cs typeface="B Mitra"/>
              </a:rPr>
              <a:t> </a:t>
            </a:r>
            <a:endParaRPr lang="en-US"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938125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0534C-28C6-F29D-2ED5-CA2EA142ADB3}"/>
              </a:ext>
            </a:extLst>
          </p:cNvPr>
          <p:cNvSpPr>
            <a:spLocks noGrp="1"/>
          </p:cNvSpPr>
          <p:nvPr>
            <p:ph type="title"/>
          </p:nvPr>
        </p:nvSpPr>
        <p:spPr/>
        <p:txBody>
          <a:bodyPr/>
          <a:lstStyle/>
          <a:p>
            <a:pPr algn="ctr"/>
            <a:r>
              <a:rPr lang="fa-IR" dirty="0"/>
              <a:t>رنگ آمیزی گرم</a:t>
            </a:r>
            <a:endParaRPr lang="en-US" dirty="0"/>
          </a:p>
        </p:txBody>
      </p:sp>
      <p:sp>
        <p:nvSpPr>
          <p:cNvPr id="3" name="Content Placeholder 2">
            <a:extLst>
              <a:ext uri="{FF2B5EF4-FFF2-40B4-BE49-F238E27FC236}">
                <a16:creationId xmlns:a16="http://schemas.microsoft.com/office/drawing/2014/main" id="{182FAF7B-4194-216B-D0F5-E7BD79429A86}"/>
              </a:ext>
            </a:extLst>
          </p:cNvPr>
          <p:cNvSpPr>
            <a:spLocks noGrp="1"/>
          </p:cNvSpPr>
          <p:nvPr>
            <p:ph idx="1"/>
          </p:nvPr>
        </p:nvSpPr>
        <p:spPr/>
        <p:txBody>
          <a:bodyPr>
            <a:normAutofit fontScale="70000" lnSpcReduction="20000"/>
          </a:bodyPr>
          <a:lstStyle/>
          <a:p>
            <a:pPr marL="342900" marR="0" lvl="0" indent="-342900" algn="just" rtl="1">
              <a:lnSpc>
                <a:spcPct val="115000"/>
              </a:lnSpc>
              <a:spcAft>
                <a:spcPts val="1000"/>
              </a:spcAft>
              <a:buFont typeface="+mj-lt"/>
              <a:buAutoNum type="arabicPeriod"/>
            </a:pPr>
            <a:r>
              <a:rPr lang="ar-SA" sz="3100" dirty="0">
                <a:solidFill>
                  <a:srgbClr val="0070C0"/>
                </a:solidFill>
                <a:effectLst/>
                <a:latin typeface="Arial" panose="020B0604020202020204" pitchFamily="34" charset="0"/>
                <a:ea typeface="Calibri" panose="020F0502020204030204" pitchFamily="34" charset="0"/>
                <a:cs typeface="B Mitra"/>
              </a:rPr>
              <a:t>مشاهده ميكروارگانيسم در لام گرم براي كشت هاي منفي ممكن است ناشي از آلودگی معرف ها ، سایر لوازم، وجود  عوامل ضد ميكروبي ياعدم رشد ارگانيسم ها تحت شرايط كشت معمول (محيط كشت، اتمسفر و غيره) باشد.</a:t>
            </a:r>
            <a:endParaRPr lang="en-US" sz="3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rtl="1">
              <a:lnSpc>
                <a:spcPct val="115000"/>
              </a:lnSpc>
              <a:spcAft>
                <a:spcPts val="1000"/>
              </a:spcAft>
              <a:buFont typeface="+mj-lt"/>
              <a:buAutoNum type="arabicPeriod"/>
            </a:pPr>
            <a:r>
              <a:rPr lang="ar-SA" sz="3100" dirty="0">
                <a:solidFill>
                  <a:srgbClr val="FF0000"/>
                </a:solidFill>
                <a:effectLst/>
                <a:latin typeface="Arial" panose="020B0604020202020204" pitchFamily="34" charset="0"/>
                <a:ea typeface="Calibri" panose="020F0502020204030204" pitchFamily="34" charset="0"/>
                <a:cs typeface="B Mitra"/>
              </a:rPr>
              <a:t>نتايج  رنگ آمیزی گرم كاذب ممكن است مربوط به  ناكافي  بودن مقدار نمونه يا تأخير در ارسال آن باشد</a:t>
            </a:r>
            <a:r>
              <a:rPr lang="ar-SA" sz="3100" dirty="0">
                <a:effectLst/>
                <a:latin typeface="Arial" panose="020B0604020202020204" pitchFamily="34" charset="0"/>
                <a:ea typeface="Calibri" panose="020F0502020204030204" pitchFamily="34" charset="0"/>
                <a:cs typeface="B Mitra"/>
              </a:rPr>
              <a:t>.</a:t>
            </a:r>
            <a:endParaRPr lang="en-US" sz="3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rtl="1">
              <a:lnSpc>
                <a:spcPct val="115000"/>
              </a:lnSpc>
              <a:spcAft>
                <a:spcPts val="1000"/>
              </a:spcAft>
              <a:buFont typeface="+mj-lt"/>
              <a:buAutoNum type="arabicPeriod"/>
            </a:pPr>
            <a:r>
              <a:rPr lang="en-US" sz="3100" dirty="0">
                <a:effectLst/>
                <a:latin typeface="B Mitra"/>
                <a:ea typeface="Calibri" panose="020F0502020204030204" pitchFamily="34" charset="0"/>
                <a:cs typeface="Times New Roman" panose="02020603050405020304" pitchFamily="18" charset="0"/>
              </a:rPr>
              <a:t> </a:t>
            </a:r>
            <a:r>
              <a:rPr lang="en-US" sz="3100" dirty="0">
                <a:effectLst/>
                <a:latin typeface="Arial" panose="020B0604020202020204" pitchFamily="34" charset="0"/>
                <a:ea typeface="Calibri" panose="020F0502020204030204" pitchFamily="34" charset="0"/>
                <a:cs typeface="B Mitra"/>
              </a:rPr>
              <a:t>.</a:t>
            </a:r>
            <a:r>
              <a:rPr lang="ar-SA" sz="3100" dirty="0">
                <a:effectLst/>
                <a:latin typeface="Arial" panose="020B0604020202020204" pitchFamily="34" charset="0"/>
                <a:ea typeface="Calibri" panose="020F0502020204030204" pitchFamily="34" charset="0"/>
                <a:cs typeface="B Mitra"/>
              </a:rPr>
              <a:t>نتایج رنگ </a:t>
            </a:r>
            <a:r>
              <a:rPr lang="ar-SA" sz="3100" dirty="0">
                <a:solidFill>
                  <a:srgbClr val="FF0000"/>
                </a:solidFill>
                <a:effectLst/>
                <a:latin typeface="Arial" panose="020B0604020202020204" pitchFamily="34" charset="0"/>
                <a:ea typeface="Calibri" panose="020F0502020204030204" pitchFamily="34" charset="0"/>
                <a:cs typeface="B Mitra"/>
              </a:rPr>
              <a:t>آمیزی گرم نادرست ، ممکن است مربوط به کیفیت نامناسب جمع آوري نمونه باشد</a:t>
            </a:r>
            <a:r>
              <a:rPr lang="en-US" sz="3100" dirty="0">
                <a:solidFill>
                  <a:srgbClr val="FF0000"/>
                </a:solidFill>
                <a:effectLst/>
                <a:latin typeface="Arial" panose="020B0604020202020204" pitchFamily="34" charset="0"/>
                <a:ea typeface="Calibri" panose="020F0502020204030204" pitchFamily="34" charset="0"/>
                <a:cs typeface="B Mitra"/>
              </a:rPr>
              <a:t>.</a:t>
            </a:r>
            <a:endParaRPr lang="en-US" sz="3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rtl="1">
              <a:lnSpc>
                <a:spcPct val="115000"/>
              </a:lnSpc>
              <a:spcAft>
                <a:spcPts val="1000"/>
              </a:spcAft>
            </a:pPr>
            <a:r>
              <a:rPr lang="fa-IR" sz="3100" dirty="0">
                <a:solidFill>
                  <a:srgbClr val="0070C0"/>
                </a:solidFill>
                <a:effectLst/>
                <a:latin typeface="Arial" panose="020B0604020202020204" pitchFamily="34" charset="0"/>
                <a:ea typeface="Calibri" panose="020F0502020204030204" pitchFamily="34" charset="0"/>
                <a:cs typeface="B Mitra"/>
              </a:rPr>
              <a:t>4-</a:t>
            </a:r>
            <a:r>
              <a:rPr lang="ar-SA" sz="3100" dirty="0">
                <a:solidFill>
                  <a:srgbClr val="0070C0"/>
                </a:solidFill>
                <a:effectLst/>
                <a:latin typeface="Arial" panose="020B0604020202020204" pitchFamily="34" charset="0"/>
                <a:ea typeface="Calibri" panose="020F0502020204030204" pitchFamily="34" charset="0"/>
                <a:cs typeface="B Mitra"/>
              </a:rPr>
              <a:t>ممکن است گاهی واکنش رنگ آمیزي گرم با کلنی هاي خیلی تازه در مقایسه باکلنی هاي کهنه تر متفاوت باشـد</a:t>
            </a:r>
            <a:r>
              <a:rPr lang="ar-SA" sz="3100" dirty="0">
                <a:effectLst/>
                <a:latin typeface="Arial" panose="020B0604020202020204" pitchFamily="34" charset="0"/>
                <a:ea typeface="Calibri" panose="020F0502020204030204" pitchFamily="34" charset="0"/>
                <a:cs typeface="B Mitra"/>
              </a:rPr>
              <a:t>. وقتـیکه </a:t>
            </a:r>
            <a:r>
              <a:rPr lang="ar-SA" sz="3100" dirty="0">
                <a:solidFill>
                  <a:srgbClr val="0070C0"/>
                </a:solidFill>
                <a:effectLst/>
                <a:latin typeface="Arial" panose="020B0604020202020204" pitchFamily="34" charset="0"/>
                <a:ea typeface="Calibri" panose="020F0502020204030204" pitchFamily="34" charset="0"/>
                <a:cs typeface="B Mitra"/>
              </a:rPr>
              <a:t>اسمیرها از ساب کالچر 24-18   </a:t>
            </a:r>
            <a:r>
              <a:rPr lang="ar-SA" sz="3100" dirty="0">
                <a:effectLst/>
                <a:latin typeface="Arial" panose="020B0604020202020204" pitchFamily="34" charset="0"/>
                <a:ea typeface="Calibri" panose="020F0502020204030204" pitchFamily="34" charset="0"/>
                <a:cs typeface="B Mitra"/>
              </a:rPr>
              <a:t>ساعته تهیه می شوند ، زمانی که سلول هاي باکتریایی در فـاز لگـاریتمی رشـدهسـتند ،مورفولوژي اغلب باکتري ها در رنگ آمیزي گرم،دربهترین شرایط می باشد.</a:t>
            </a:r>
            <a:endParaRPr lang="en-US" sz="3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553138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9ECA3-083D-BEEF-3E2A-B74A089BD7D9}"/>
              </a:ext>
            </a:extLst>
          </p:cNvPr>
          <p:cNvSpPr>
            <a:spLocks noGrp="1"/>
          </p:cNvSpPr>
          <p:nvPr>
            <p:ph type="title"/>
          </p:nvPr>
        </p:nvSpPr>
        <p:spPr/>
        <p:txBody>
          <a:bodyPr/>
          <a:lstStyle/>
          <a:p>
            <a:pPr algn="ctr"/>
            <a:r>
              <a:rPr lang="fa-IR" sz="3200" dirty="0">
                <a:effectLst/>
                <a:latin typeface="Times New Roman" panose="02020603050405020304" pitchFamily="18" charset="0"/>
                <a:ea typeface="Calibri" panose="020F0502020204030204" pitchFamily="34" charset="0"/>
                <a:cs typeface="B Mitra"/>
              </a:rPr>
              <a:t>استفاده از محیط کشت     </a:t>
            </a: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B161F321-4E3B-B8F3-87A4-AF1828170FA3}"/>
              </a:ext>
            </a:extLst>
          </p:cNvPr>
          <p:cNvSpPr>
            <a:spLocks noGrp="1"/>
          </p:cNvSpPr>
          <p:nvPr>
            <p:ph idx="1"/>
          </p:nvPr>
        </p:nvSpPr>
        <p:spPr/>
        <p:txBody>
          <a:bodyPr>
            <a:normAutofit/>
          </a:bodyPr>
          <a:lstStyle/>
          <a:p>
            <a:pPr algn="just" rtl="1"/>
            <a:r>
              <a:rPr lang="fa-IR" dirty="0">
                <a:effectLst/>
                <a:latin typeface="Times New Roman" panose="02020603050405020304" pitchFamily="18" charset="0"/>
                <a:ea typeface="Calibri" panose="020F0502020204030204" pitchFamily="34" charset="0"/>
                <a:cs typeface="B Mitra"/>
              </a:rPr>
              <a:t>اغلب محیط کشت های مورد استفاده در آزمایشگاه های </a:t>
            </a:r>
            <a:r>
              <a:rPr lang="fa-IR" dirty="0">
                <a:solidFill>
                  <a:srgbClr val="0070C0"/>
                </a:solidFill>
                <a:effectLst/>
                <a:latin typeface="Times New Roman" panose="02020603050405020304" pitchFamily="18" charset="0"/>
                <a:ea typeface="Calibri" panose="020F0502020204030204" pitchFamily="34" charset="0"/>
                <a:cs typeface="B Mitra"/>
              </a:rPr>
              <a:t>باکتریولوژی بصورت تجاری </a:t>
            </a:r>
            <a:r>
              <a:rPr lang="fa-IR" dirty="0">
                <a:effectLst/>
                <a:latin typeface="Times New Roman" panose="02020603050405020304" pitchFamily="18" charset="0"/>
                <a:ea typeface="Calibri" panose="020F0502020204030204" pitchFamily="34" charset="0"/>
                <a:cs typeface="B Mitra"/>
              </a:rPr>
              <a:t>قابل دسترس می باشند این محیط های کشت یا </a:t>
            </a:r>
            <a:r>
              <a:rPr lang="fa-IR" dirty="0">
                <a:solidFill>
                  <a:srgbClr val="0070C0"/>
                </a:solidFill>
                <a:effectLst/>
                <a:latin typeface="Times New Roman" panose="02020603050405020304" pitchFamily="18" charset="0"/>
                <a:ea typeface="Calibri" panose="020F0502020204030204" pitchFamily="34" charset="0"/>
                <a:cs typeface="B Mitra"/>
              </a:rPr>
              <a:t>بصورت پودر بوده </a:t>
            </a:r>
            <a:r>
              <a:rPr lang="fa-IR" dirty="0">
                <a:effectLst/>
                <a:latin typeface="Times New Roman" panose="02020603050405020304" pitchFamily="18" charset="0"/>
                <a:ea typeface="Calibri" panose="020F0502020204030204" pitchFamily="34" charset="0"/>
                <a:cs typeface="B Mitra"/>
              </a:rPr>
              <a:t>که خود پرسنل آزمایشگاه طبق دستورالعمل های موجود مبادرت به  ساخت  محیط کشت می کنند و یا بصورت  </a:t>
            </a:r>
            <a:r>
              <a:rPr lang="fa-IR" dirty="0">
                <a:solidFill>
                  <a:srgbClr val="0070C0"/>
                </a:solidFill>
                <a:effectLst/>
                <a:latin typeface="Times New Roman" panose="02020603050405020304" pitchFamily="18" charset="0"/>
                <a:ea typeface="Calibri" panose="020F0502020204030204" pitchFamily="34" charset="0"/>
                <a:cs typeface="B Mitra"/>
              </a:rPr>
              <a:t>آماده مصرف (  </a:t>
            </a:r>
            <a:r>
              <a:rPr lang="en-US" dirty="0">
                <a:solidFill>
                  <a:srgbClr val="0070C0"/>
                </a:solidFill>
                <a:effectLst/>
                <a:latin typeface="Times New Roman" panose="02020603050405020304" pitchFamily="18" charset="0"/>
                <a:ea typeface="Calibri" panose="020F0502020204030204" pitchFamily="34" charset="0"/>
                <a:cs typeface="B Mitra"/>
              </a:rPr>
              <a:t>Ready to use </a:t>
            </a:r>
            <a:r>
              <a:rPr lang="fa-IR" dirty="0">
                <a:solidFill>
                  <a:srgbClr val="0070C0"/>
                </a:solidFill>
                <a:effectLst/>
                <a:latin typeface="Times New Roman" panose="02020603050405020304" pitchFamily="18" charset="0"/>
                <a:ea typeface="Calibri" panose="020F0502020204030204" pitchFamily="34" charset="0"/>
                <a:cs typeface="B Mitra"/>
              </a:rPr>
              <a:t> )  </a:t>
            </a:r>
            <a:r>
              <a:rPr lang="fa-IR" dirty="0">
                <a:effectLst/>
                <a:latin typeface="Times New Roman" panose="02020603050405020304" pitchFamily="18" charset="0"/>
                <a:ea typeface="Calibri" panose="020F0502020204030204" pitchFamily="34" charset="0"/>
                <a:cs typeface="B Mitra"/>
              </a:rPr>
              <a:t>ازشرکت های تولید کننده خریداری می کنند. </a:t>
            </a:r>
            <a:r>
              <a:rPr lang="fa-IR" dirty="0">
                <a:solidFill>
                  <a:srgbClr val="0070C0"/>
                </a:solidFill>
                <a:effectLst/>
                <a:latin typeface="Times New Roman" panose="02020603050405020304" pitchFamily="18" charset="0"/>
                <a:ea typeface="Calibri" panose="020F0502020204030204" pitchFamily="34" charset="0"/>
                <a:cs typeface="B Mitra"/>
              </a:rPr>
              <a:t>تهیه محیط کشت در آزمایشگاه ویا خریداری آن بصورت آماده مصرف بستگی به امکانات آزمایشگاه ، بودجه و تعداد نمونه های کشت دارد</a:t>
            </a:r>
            <a:r>
              <a:rPr lang="fa-IR" dirty="0">
                <a:effectLst/>
                <a:latin typeface="Times New Roman" panose="02020603050405020304" pitchFamily="18" charset="0"/>
                <a:ea typeface="Calibri" panose="020F0502020204030204" pitchFamily="34" charset="0"/>
                <a:cs typeface="B Mitra"/>
              </a:rPr>
              <a:t>. </a:t>
            </a:r>
            <a:endParaRPr lang="en-US" dirty="0"/>
          </a:p>
        </p:txBody>
      </p:sp>
    </p:spTree>
    <p:extLst>
      <p:ext uri="{BB962C8B-B14F-4D97-AF65-F5344CB8AC3E}">
        <p14:creationId xmlns:p14="http://schemas.microsoft.com/office/powerpoint/2010/main" val="2774151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4FF28-DEE8-BFAF-BBEA-52EB6CEAE81A}"/>
              </a:ext>
            </a:extLst>
          </p:cNvPr>
          <p:cNvSpPr>
            <a:spLocks noGrp="1"/>
          </p:cNvSpPr>
          <p:nvPr>
            <p:ph type="title"/>
          </p:nvPr>
        </p:nvSpPr>
        <p:spPr/>
        <p:txBody>
          <a:bodyPr/>
          <a:lstStyle/>
          <a:p>
            <a:pPr algn="ctr"/>
            <a:r>
              <a:rPr lang="fa-IR" sz="4400" dirty="0">
                <a:effectLst/>
                <a:latin typeface="Times New Roman" panose="02020603050405020304" pitchFamily="18" charset="0"/>
                <a:ea typeface="Calibri" panose="020F0502020204030204" pitchFamily="34" charset="0"/>
                <a:cs typeface="B Mitra"/>
              </a:rPr>
              <a:t>استفاده از محیط کشت</a:t>
            </a:r>
            <a:endParaRPr lang="en-US" dirty="0"/>
          </a:p>
        </p:txBody>
      </p:sp>
      <p:sp>
        <p:nvSpPr>
          <p:cNvPr id="3" name="Content Placeholder 2">
            <a:extLst>
              <a:ext uri="{FF2B5EF4-FFF2-40B4-BE49-F238E27FC236}">
                <a16:creationId xmlns:a16="http://schemas.microsoft.com/office/drawing/2014/main" id="{C663D384-614A-A139-5F07-D0F013F61CAF}"/>
              </a:ext>
            </a:extLst>
          </p:cNvPr>
          <p:cNvSpPr>
            <a:spLocks noGrp="1"/>
          </p:cNvSpPr>
          <p:nvPr>
            <p:ph idx="1"/>
          </p:nvPr>
        </p:nvSpPr>
        <p:spPr/>
        <p:txBody>
          <a:bodyPr/>
          <a:lstStyle/>
          <a:p>
            <a:pPr algn="just" rtl="1"/>
            <a:r>
              <a:rPr lang="fa-IR" dirty="0">
                <a:effectLst/>
                <a:latin typeface="Times New Roman" panose="02020603050405020304" pitchFamily="18" charset="0"/>
                <a:ea typeface="Calibri" panose="020F0502020204030204" pitchFamily="34" charset="0"/>
                <a:cs typeface="B Mitra"/>
              </a:rPr>
              <a:t>. در صورت خرید محیط های کشت بصورت آماده مصرف  باید از شرکت های تولیدی </a:t>
            </a:r>
            <a:r>
              <a:rPr lang="fa-IR" dirty="0">
                <a:solidFill>
                  <a:srgbClr val="0070C0"/>
                </a:solidFill>
                <a:effectLst/>
                <a:latin typeface="Times New Roman" panose="02020603050405020304" pitchFamily="18" charset="0"/>
                <a:ea typeface="Calibri" panose="020F0502020204030204" pitchFamily="34" charset="0"/>
                <a:cs typeface="B Mitra"/>
              </a:rPr>
              <a:t>که دارای تائیدیه از آزمایشگاه مرجع سلامت و یا ادراره تجهيزات هستند خریداری شوند </a:t>
            </a:r>
            <a:r>
              <a:rPr lang="fa-IR" dirty="0">
                <a:effectLst/>
                <a:latin typeface="Times New Roman" panose="02020603050405020304" pitchFamily="18" charset="0"/>
                <a:ea typeface="Calibri" panose="020F0502020204030204" pitchFamily="34" charset="0"/>
                <a:cs typeface="B Mitra"/>
              </a:rPr>
              <a:t>و موقع خرید  مستندات  کنترل کیفی را نیز می توانید  از فروشنده در خواست کنید . محیط کشت های مورد استفاده در آزمایشگاه اغلب بصورت جامد، مایع و نیمه جامد هستند  که هر کدام کاربرد خاص خودشان را دارند.انتخاب محیط کشت بستگی به نوع نمونه دارد وباید از محیط کشت های استفاده نمود که پاتوژن های بالقوه موجود در نمونه بتوانند در آن رشد کنند. </a:t>
            </a:r>
            <a:endParaRPr lang="en-US"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846245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67884-8125-C8D7-0BD0-794750CFFE68}"/>
              </a:ext>
            </a:extLst>
          </p:cNvPr>
          <p:cNvSpPr>
            <a:spLocks noGrp="1"/>
          </p:cNvSpPr>
          <p:nvPr>
            <p:ph type="title"/>
          </p:nvPr>
        </p:nvSpPr>
        <p:spPr>
          <a:xfrm>
            <a:off x="505691" y="331874"/>
            <a:ext cx="10515600" cy="1325563"/>
          </a:xfrm>
        </p:spPr>
        <p:txBody>
          <a:bodyPr/>
          <a:lstStyle/>
          <a:p>
            <a:pPr algn="ctr"/>
            <a:r>
              <a:rPr lang="fa-IR" dirty="0"/>
              <a:t>مقدمه</a:t>
            </a:r>
            <a:endParaRPr lang="en-US" dirty="0"/>
          </a:p>
        </p:txBody>
      </p:sp>
      <p:sp>
        <p:nvSpPr>
          <p:cNvPr id="3" name="Content Placeholder 2">
            <a:extLst>
              <a:ext uri="{FF2B5EF4-FFF2-40B4-BE49-F238E27FC236}">
                <a16:creationId xmlns:a16="http://schemas.microsoft.com/office/drawing/2014/main" id="{8A6E9A92-2300-BEC1-F0DB-2E9F8D1403FE}"/>
              </a:ext>
            </a:extLst>
          </p:cNvPr>
          <p:cNvSpPr>
            <a:spLocks noGrp="1"/>
          </p:cNvSpPr>
          <p:nvPr>
            <p:ph idx="1"/>
          </p:nvPr>
        </p:nvSpPr>
        <p:spPr/>
        <p:txBody>
          <a:bodyPr>
            <a:normAutofit fontScale="92500" lnSpcReduction="10000"/>
          </a:bodyPr>
          <a:lstStyle/>
          <a:p>
            <a:pPr marL="0" marR="0" algn="just" rtl="1">
              <a:lnSpc>
                <a:spcPct val="115000"/>
              </a:lnSpc>
              <a:spcAft>
                <a:spcPts val="1000"/>
              </a:spcAft>
            </a:pPr>
            <a:r>
              <a:rPr lang="fa-IR" sz="1800" b="1" dirty="0">
                <a:effectLst/>
                <a:latin typeface=" b mitra"/>
                <a:ea typeface="Calibri" panose="020F0502020204030204" pitchFamily="34" charset="0"/>
                <a:cs typeface="B Mitra"/>
              </a:rPr>
              <a:t> </a:t>
            </a:r>
            <a:endParaRPr lang="en-US" dirty="0">
              <a:effectLst/>
              <a:latin typeface=" b mitra"/>
              <a:ea typeface="Calibri" panose="020F0502020204030204" pitchFamily="34" charset="0"/>
              <a:cs typeface="Arial" panose="020B0604020202020204" pitchFamily="34" charset="0"/>
            </a:endParaRPr>
          </a:p>
          <a:p>
            <a:pPr algn="just" rtl="1"/>
            <a:r>
              <a:rPr lang="fa-IR" b="1" dirty="0">
                <a:solidFill>
                  <a:srgbClr val="0070C0"/>
                </a:solidFill>
                <a:effectLst/>
                <a:latin typeface=" b mitra"/>
                <a:ea typeface="Calibri" panose="020F0502020204030204" pitchFamily="34" charset="0"/>
                <a:cs typeface="+mj-cs"/>
              </a:rPr>
              <a:t>هدف </a:t>
            </a:r>
            <a:r>
              <a:rPr lang="fa-IR" dirty="0">
                <a:solidFill>
                  <a:srgbClr val="0070C0"/>
                </a:solidFill>
                <a:effectLst/>
                <a:latin typeface=" b mitra"/>
                <a:ea typeface="Calibri" panose="020F0502020204030204" pitchFamily="34" charset="0"/>
                <a:cs typeface="+mj-cs"/>
              </a:rPr>
              <a:t>از این دستورالعمل شرح روش های جمع آوری نمونه های رایج بالینی ،  رنگ آمیزی  گرم ، نحوه کشت و  تفسیر نتایج آنها در آزمایشگاه میکروب شناسی بالینی است</a:t>
            </a:r>
          </a:p>
          <a:p>
            <a:pPr algn="just" rtl="1"/>
            <a:r>
              <a:rPr lang="fa-IR" b="1" dirty="0">
                <a:effectLst/>
                <a:latin typeface=" b mitra"/>
                <a:ea typeface="Calibri" panose="020F0502020204030204" pitchFamily="34" charset="0"/>
                <a:cs typeface="+mj-cs"/>
              </a:rPr>
              <a:t> اساس و اهمیت بالینی </a:t>
            </a:r>
          </a:p>
          <a:p>
            <a:pPr algn="just" rtl="1"/>
            <a:r>
              <a:rPr lang="fa-IR" dirty="0">
                <a:effectLst/>
                <a:latin typeface=" b mitra"/>
                <a:ea typeface="Calibri" panose="020F0502020204030204" pitchFamily="34" charset="0"/>
                <a:cs typeface="+mj-cs"/>
              </a:rPr>
              <a:t> جمع آوری مناسب</a:t>
            </a:r>
            <a:r>
              <a:rPr lang="en-US" dirty="0">
                <a:effectLst/>
                <a:latin typeface=" b mitra"/>
                <a:ea typeface="Calibri" panose="020F0502020204030204" pitchFamily="34" charset="0"/>
                <a:cs typeface="+mj-cs"/>
              </a:rPr>
              <a:t>  </a:t>
            </a:r>
            <a:r>
              <a:rPr lang="fa-IR" dirty="0">
                <a:effectLst/>
                <a:latin typeface=" b mitra"/>
                <a:ea typeface="Calibri" panose="020F0502020204030204" pitchFamily="34" charset="0"/>
                <a:cs typeface="+mj-cs"/>
              </a:rPr>
              <a:t>نمونه ها ی باليني برای آزمایش های میکروبیولوژیکی از اهمیت خاصی برخوردار می باشد</a:t>
            </a:r>
            <a:r>
              <a:rPr lang="fa-IR" dirty="0">
                <a:solidFill>
                  <a:srgbClr val="0070C0"/>
                </a:solidFill>
                <a:effectLst/>
                <a:latin typeface=" b mitra"/>
                <a:ea typeface="Calibri" panose="020F0502020204030204" pitchFamily="34" charset="0"/>
                <a:cs typeface="+mj-cs"/>
              </a:rPr>
              <a:t>. در جمع آوری نمونه از دستورالعمل های  استاندارد باید استفاده کرد</a:t>
            </a:r>
            <a:r>
              <a:rPr lang="fa-IR" dirty="0">
                <a:effectLst/>
                <a:latin typeface=" b mitra"/>
                <a:ea typeface="Calibri" panose="020F0502020204030204" pitchFamily="34" charset="0"/>
                <a:cs typeface="+mj-cs"/>
              </a:rPr>
              <a:t>. این دستورالعمل باید برای كاركنان آزمايشگاه و کلیه پرسنل بیمارستان که مسئولیت جمع آوری نمونه را دارند قابل دسترس باشند. در ضمن پرسنل گروه پزشکی که با نمونه های بیماران سروکار دارند در معرض عفونت های شغلی از قبیل هپاتیت وسایر عوامل عفونی می باشند. ظروفی که درب آنها شل بوده ویا اگر نمونه داخل آنها نشت کرده باشد موجب ابتلای حمل کنندگان نمونه وپرسنل بیمارستان به عوامل عفونی می گردد </a:t>
            </a:r>
            <a:endParaRPr lang="en-US" dirty="0">
              <a:latin typeface=" b mitra"/>
              <a:cs typeface="+mj-cs"/>
            </a:endParaRPr>
          </a:p>
        </p:txBody>
      </p:sp>
    </p:spTree>
    <p:extLst>
      <p:ext uri="{BB962C8B-B14F-4D97-AF65-F5344CB8AC3E}">
        <p14:creationId xmlns:p14="http://schemas.microsoft.com/office/powerpoint/2010/main" val="1120090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1A2DE-3DF8-AA18-6921-D8A908878895}"/>
              </a:ext>
            </a:extLst>
          </p:cNvPr>
          <p:cNvSpPr>
            <a:spLocks noGrp="1"/>
          </p:cNvSpPr>
          <p:nvPr>
            <p:ph type="title"/>
          </p:nvPr>
        </p:nvSpPr>
        <p:spPr/>
        <p:txBody>
          <a:bodyPr/>
          <a:lstStyle/>
          <a:p>
            <a:pPr algn="ctr"/>
            <a:r>
              <a:rPr lang="fa-IR" sz="3200" b="1" dirty="0">
                <a:effectLst/>
                <a:latin typeface="Times New Roman" panose="02020603050405020304" pitchFamily="18" charset="0"/>
                <a:ea typeface="Calibri" panose="020F0502020204030204" pitchFamily="34" charset="0"/>
                <a:cs typeface="B Mitra"/>
              </a:rPr>
              <a:t>روش های کشت و ایزولاسیون</a:t>
            </a: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E0444264-6EA6-A087-E4B0-5E0403886759}"/>
              </a:ext>
            </a:extLst>
          </p:cNvPr>
          <p:cNvSpPr>
            <a:spLocks noGrp="1"/>
          </p:cNvSpPr>
          <p:nvPr>
            <p:ph idx="1"/>
          </p:nvPr>
        </p:nvSpPr>
        <p:spPr/>
        <p:txBody>
          <a:bodyPr>
            <a:normAutofit/>
          </a:bodyPr>
          <a:lstStyle/>
          <a:p>
            <a:pPr algn="just" rtl="1"/>
            <a:r>
              <a:rPr lang="fa-IR" dirty="0">
                <a:effectLst/>
                <a:latin typeface="Times New Roman" panose="02020603050405020304" pitchFamily="18" charset="0"/>
                <a:ea typeface="Calibri" panose="020F0502020204030204" pitchFamily="34" charset="0"/>
                <a:cs typeface="B Mitra"/>
              </a:rPr>
              <a:t>روشهای متداول تعیین هویت باکتریها بستگی به  ، بدست آوردن </a:t>
            </a:r>
            <a:r>
              <a:rPr lang="fa-IR" dirty="0">
                <a:solidFill>
                  <a:srgbClr val="0070C0"/>
                </a:solidFill>
                <a:effectLst/>
                <a:latin typeface="Times New Roman" panose="02020603050405020304" pitchFamily="18" charset="0"/>
                <a:ea typeface="Calibri" panose="020F0502020204030204" pitchFamily="34" charset="0"/>
                <a:cs typeface="B Mitra"/>
              </a:rPr>
              <a:t>کلنی های ایزوله  یا به </a:t>
            </a:r>
            <a:r>
              <a:rPr lang="fa-IR" dirty="0">
                <a:effectLst/>
                <a:latin typeface="Times New Roman" panose="02020603050405020304" pitchFamily="18" charset="0"/>
                <a:ea typeface="Calibri" panose="020F0502020204030204" pitchFamily="34" charset="0"/>
                <a:cs typeface="B Mitra"/>
              </a:rPr>
              <a:t>اصطلاح تک کلنی دارد. .بسیاری از نمونه های بالینی حاوی مخلوطی از ارگانیسم های مختلف هستند </a:t>
            </a:r>
            <a:r>
              <a:rPr lang="fa-IR" dirty="0">
                <a:solidFill>
                  <a:srgbClr val="0070C0"/>
                </a:solidFill>
                <a:effectLst/>
                <a:latin typeface="Times New Roman" panose="02020603050405020304" pitchFamily="18" charset="0"/>
                <a:ea typeface="Calibri" panose="020F0502020204030204" pitchFamily="34" charset="0"/>
                <a:cs typeface="B Mitra"/>
              </a:rPr>
              <a:t>لذا آنها را در محیط کشت جامد  بصورت خطی ( </a:t>
            </a:r>
            <a:r>
              <a:rPr lang="en-US" dirty="0">
                <a:solidFill>
                  <a:srgbClr val="0070C0"/>
                </a:solidFill>
                <a:effectLst/>
                <a:latin typeface="Times New Roman" panose="02020603050405020304" pitchFamily="18" charset="0"/>
                <a:ea typeface="Calibri" panose="020F0502020204030204" pitchFamily="34" charset="0"/>
                <a:cs typeface="B Mitra"/>
              </a:rPr>
              <a:t>streak </a:t>
            </a:r>
            <a:r>
              <a:rPr lang="fa-IR" dirty="0">
                <a:solidFill>
                  <a:srgbClr val="0070C0"/>
                </a:solidFill>
                <a:effectLst/>
                <a:latin typeface="Times New Roman" panose="02020603050405020304" pitchFamily="18" charset="0"/>
                <a:ea typeface="Calibri" panose="020F0502020204030204" pitchFamily="34" charset="0"/>
                <a:cs typeface="B Mitra"/>
              </a:rPr>
              <a:t> ) کشت می دهند تا هر ارگانیسم موجود در نمونه بصورت کلنی منفرد رشد کنند</a:t>
            </a:r>
            <a:r>
              <a:rPr lang="fa-IR" dirty="0">
                <a:effectLst/>
                <a:latin typeface="Times New Roman" panose="02020603050405020304" pitchFamily="18" charset="0"/>
                <a:ea typeface="Calibri" panose="020F0502020204030204" pitchFamily="34" charset="0"/>
                <a:cs typeface="B Mitra"/>
              </a:rPr>
              <a:t>.روش ایزولاسیون شامل كشت خطی </a:t>
            </a:r>
            <a:r>
              <a:rPr lang="fa-IR" dirty="0">
                <a:solidFill>
                  <a:srgbClr val="0070C0"/>
                </a:solidFill>
                <a:effectLst/>
                <a:latin typeface="Times New Roman" panose="02020603050405020304" pitchFamily="18" charset="0"/>
                <a:ea typeface="Calibri" panose="020F0502020204030204" pitchFamily="34" charset="0"/>
                <a:cs typeface="B Mitra"/>
              </a:rPr>
              <a:t>از یک لوپ سیمی از جنس فولاد ، نیکروم ویا لوپ یکبار مصرف </a:t>
            </a:r>
            <a:r>
              <a:rPr lang="fa-IR" dirty="0">
                <a:effectLst/>
                <a:latin typeface="Times New Roman" panose="02020603050405020304" pitchFamily="18" charset="0"/>
                <a:ea typeface="Calibri" panose="020F0502020204030204" pitchFamily="34" charset="0"/>
                <a:cs typeface="B Mitra"/>
              </a:rPr>
              <a:t>می باشند.انتخاب نوع لوپ بستگی به نوع نمونه و نتیجه مورد انتظار دارد.</a:t>
            </a:r>
            <a:endParaRPr lang="en-US" dirty="0"/>
          </a:p>
        </p:txBody>
      </p:sp>
    </p:spTree>
    <p:extLst>
      <p:ext uri="{BB962C8B-B14F-4D97-AF65-F5344CB8AC3E}">
        <p14:creationId xmlns:p14="http://schemas.microsoft.com/office/powerpoint/2010/main" val="3611960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9894B-2765-E0CE-EEE8-BD796E0B56A9}"/>
              </a:ext>
            </a:extLst>
          </p:cNvPr>
          <p:cNvSpPr>
            <a:spLocks noGrp="1"/>
          </p:cNvSpPr>
          <p:nvPr>
            <p:ph type="title"/>
          </p:nvPr>
        </p:nvSpPr>
        <p:spPr>
          <a:xfrm>
            <a:off x="838200" y="354734"/>
            <a:ext cx="10515600" cy="1325563"/>
          </a:xfrm>
        </p:spPr>
        <p:txBody>
          <a:bodyPr/>
          <a:lstStyle/>
          <a:p>
            <a:pPr algn="ctr"/>
            <a:r>
              <a:rPr lang="fa-IR" sz="4400" dirty="0">
                <a:effectLst/>
                <a:latin typeface="Times New Roman" panose="02020603050405020304" pitchFamily="18" charset="0"/>
                <a:ea typeface="Calibri" panose="020F0502020204030204" pitchFamily="34" charset="0"/>
                <a:cs typeface="B Mitra"/>
              </a:rPr>
              <a:t> کشت و ایزولاسیون</a:t>
            </a:r>
            <a:endParaRPr lang="en-US" dirty="0"/>
          </a:p>
        </p:txBody>
      </p:sp>
      <p:sp>
        <p:nvSpPr>
          <p:cNvPr id="3" name="Content Placeholder 2">
            <a:extLst>
              <a:ext uri="{FF2B5EF4-FFF2-40B4-BE49-F238E27FC236}">
                <a16:creationId xmlns:a16="http://schemas.microsoft.com/office/drawing/2014/main" id="{58B46B15-DF4F-467C-BE0E-B5C8468DA67E}"/>
              </a:ext>
            </a:extLst>
          </p:cNvPr>
          <p:cNvSpPr>
            <a:spLocks noGrp="1"/>
          </p:cNvSpPr>
          <p:nvPr>
            <p:ph idx="1"/>
          </p:nvPr>
        </p:nvSpPr>
        <p:spPr/>
        <p:txBody>
          <a:bodyPr>
            <a:normAutofit/>
          </a:bodyPr>
          <a:lstStyle/>
          <a:p>
            <a:pPr algn="just" rtl="1"/>
            <a:r>
              <a:rPr lang="fa-IR" dirty="0">
                <a:effectLst/>
                <a:latin typeface="Times New Roman" panose="02020603050405020304" pitchFamily="18" charset="0"/>
                <a:ea typeface="Calibri" panose="020F0502020204030204" pitchFamily="34" charset="0"/>
                <a:cs typeface="B Mitra"/>
              </a:rPr>
              <a:t> </a:t>
            </a:r>
            <a:r>
              <a:rPr lang="fa-IR" dirty="0">
                <a:solidFill>
                  <a:srgbClr val="0070C0"/>
                </a:solidFill>
                <a:effectLst/>
                <a:latin typeface="Times New Roman" panose="02020603050405020304" pitchFamily="18" charset="0"/>
                <a:ea typeface="Calibri" panose="020F0502020204030204" pitchFamily="34" charset="0"/>
                <a:cs typeface="B Mitra"/>
              </a:rPr>
              <a:t>روش کشت خطی در پلیت یک روش عملی </a:t>
            </a:r>
            <a:r>
              <a:rPr lang="fa-IR" dirty="0">
                <a:effectLst/>
                <a:latin typeface="Times New Roman" panose="02020603050405020304" pitchFamily="18" charset="0"/>
                <a:ea typeface="Calibri" panose="020F0502020204030204" pitchFamily="34" charset="0"/>
                <a:cs typeface="B Mitra"/>
              </a:rPr>
              <a:t>و سریع می باشد. </a:t>
            </a:r>
            <a:r>
              <a:rPr lang="fa-IR" dirty="0">
                <a:solidFill>
                  <a:srgbClr val="0070C0"/>
                </a:solidFill>
                <a:effectLst/>
                <a:latin typeface="Times New Roman" panose="02020603050405020304" pitchFamily="18" charset="0"/>
                <a:ea typeface="Calibri" panose="020F0502020204030204" pitchFamily="34" charset="0"/>
                <a:cs typeface="B Mitra"/>
              </a:rPr>
              <a:t>هدف از روش کشت خطی در پلیت رقیق کردن نمونه به منظور بدست آوردن کلنی های ایزوله می باشد</a:t>
            </a:r>
            <a:r>
              <a:rPr lang="fa-IR" dirty="0">
                <a:effectLst/>
                <a:latin typeface="Times New Roman" panose="02020603050405020304" pitchFamily="18" charset="0"/>
                <a:ea typeface="Calibri" panose="020F0502020204030204" pitchFamily="34" charset="0"/>
                <a:cs typeface="B Mitra"/>
              </a:rPr>
              <a:t>. هر دو نوع لوپ فلزی و یا  نیکروم و یا یکبار مصرف به این منظور کفایت می کند.</a:t>
            </a:r>
            <a:endParaRPr lang="fa-IR" dirty="0">
              <a:latin typeface="Times New Roman" panose="02020603050405020304" pitchFamily="18" charset="0"/>
              <a:ea typeface="Calibri" panose="020F0502020204030204" pitchFamily="34" charset="0"/>
            </a:endParaRPr>
          </a:p>
          <a:p>
            <a:pPr algn="just" rtl="1"/>
            <a:r>
              <a:rPr lang="fa-IR" dirty="0">
                <a:solidFill>
                  <a:srgbClr val="FF0000"/>
                </a:solidFill>
                <a:effectLst/>
                <a:latin typeface="Times New Roman" panose="02020603050405020304" pitchFamily="18" charset="0"/>
                <a:ea typeface="Calibri" panose="020F0502020204030204" pitchFamily="34" charset="0"/>
                <a:cs typeface="B Mitra"/>
              </a:rPr>
              <a:t>نیکروم نباید برای باکتریهای بیهوازی استفاده کرد</a:t>
            </a:r>
            <a:r>
              <a:rPr lang="fa-IR" dirty="0">
                <a:effectLst/>
                <a:latin typeface="Times New Roman" panose="02020603050405020304" pitchFamily="18" charset="0"/>
                <a:ea typeface="Calibri" panose="020F0502020204030204" pitchFamily="34" charset="0"/>
                <a:cs typeface="B Mitra"/>
              </a:rPr>
              <a:t>. </a:t>
            </a:r>
            <a:r>
              <a:rPr lang="fa-IR" dirty="0">
                <a:solidFill>
                  <a:srgbClr val="00B0F0"/>
                </a:solidFill>
                <a:effectLst/>
                <a:latin typeface="Times New Roman" panose="02020603050405020304" pitchFamily="18" charset="0"/>
                <a:ea typeface="Calibri" panose="020F0502020204030204" pitchFamily="34" charset="0"/>
                <a:cs typeface="B Mitra"/>
              </a:rPr>
              <a:t>در اغلب موارد قسمتی از نمونه در قسمت فوقانی از  یک چهارم پلیت قرار می دهند</a:t>
            </a:r>
            <a:r>
              <a:rPr lang="fa-IR" dirty="0">
                <a:effectLst/>
                <a:latin typeface="Times New Roman" panose="02020603050405020304" pitchFamily="18" charset="0"/>
                <a:ea typeface="Calibri" panose="020F0502020204030204" pitchFamily="34" charset="0"/>
                <a:cs typeface="B Mitra"/>
              </a:rPr>
              <a:t>. روش قرار دادن نمونه به پلیت بستگی به نوع نمونه دارد </a:t>
            </a:r>
            <a:r>
              <a:rPr lang="fa-IR" dirty="0">
                <a:solidFill>
                  <a:srgbClr val="00B0F0"/>
                </a:solidFill>
                <a:effectLst/>
                <a:latin typeface="Times New Roman" panose="02020603050405020304" pitchFamily="18" charset="0"/>
                <a:ea typeface="Calibri" panose="020F0502020204030204" pitchFamily="34" charset="0"/>
                <a:cs typeface="B Mitra"/>
              </a:rPr>
              <a:t>اگر نمونه مایع باشد از پی پت پاستور ویا سرنگ و سوزن استفاده می </a:t>
            </a:r>
            <a:r>
              <a:rPr lang="fa-IR" dirty="0">
                <a:effectLst/>
                <a:latin typeface="Times New Roman" panose="02020603050405020304" pitchFamily="18" charset="0"/>
                <a:ea typeface="Calibri" panose="020F0502020204030204" pitchFamily="34" charset="0"/>
                <a:cs typeface="B Mitra"/>
              </a:rPr>
              <a:t>کنند و یک یا دو قطره از نمونه را در اولین قسمت از یک چهارم پلیت قرار می دهند. </a:t>
            </a:r>
            <a:r>
              <a:rPr lang="fa-IR" dirty="0">
                <a:solidFill>
                  <a:srgbClr val="FF0000"/>
                </a:solidFill>
                <a:effectLst/>
                <a:latin typeface="Times New Roman" panose="02020603050405020304" pitchFamily="18" charset="0"/>
                <a:ea typeface="Calibri" panose="020F0502020204030204" pitchFamily="34" charset="0"/>
                <a:cs typeface="B Mitra"/>
              </a:rPr>
              <a:t>نحوه کشت ادرار استثنا است و بصورت کمی کشت داده می شود </a:t>
            </a:r>
            <a:endParaRPr lang="en-US" dirty="0">
              <a:solidFill>
                <a:srgbClr val="FF0000"/>
              </a:solidFill>
            </a:endParaRPr>
          </a:p>
        </p:txBody>
      </p:sp>
    </p:spTree>
    <p:extLst>
      <p:ext uri="{BB962C8B-B14F-4D97-AF65-F5344CB8AC3E}">
        <p14:creationId xmlns:p14="http://schemas.microsoft.com/office/powerpoint/2010/main" val="1959208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73FEF-3558-25C1-0E3B-45110873BF31}"/>
              </a:ext>
            </a:extLst>
          </p:cNvPr>
          <p:cNvSpPr>
            <a:spLocks noGrp="1"/>
          </p:cNvSpPr>
          <p:nvPr>
            <p:ph type="title"/>
          </p:nvPr>
        </p:nvSpPr>
        <p:spPr/>
        <p:txBody>
          <a:bodyPr/>
          <a:lstStyle/>
          <a:p>
            <a:pPr algn="ctr"/>
            <a:r>
              <a:rPr lang="fa-IR" sz="4400" b="1" dirty="0">
                <a:effectLst/>
                <a:latin typeface="Times New Roman" panose="02020603050405020304" pitchFamily="18" charset="0"/>
                <a:ea typeface="Calibri" panose="020F0502020204030204" pitchFamily="34" charset="0"/>
                <a:cs typeface="B Mitra"/>
              </a:rPr>
              <a:t>روش های کشت و ایزولاسیون</a:t>
            </a:r>
            <a:endParaRPr lang="en-US" dirty="0"/>
          </a:p>
        </p:txBody>
      </p:sp>
      <p:sp>
        <p:nvSpPr>
          <p:cNvPr id="3" name="Content Placeholder 2">
            <a:extLst>
              <a:ext uri="{FF2B5EF4-FFF2-40B4-BE49-F238E27FC236}">
                <a16:creationId xmlns:a16="http://schemas.microsoft.com/office/drawing/2014/main" id="{E0EFA628-BA8C-FC86-1E38-F5871B22ECED}"/>
              </a:ext>
            </a:extLst>
          </p:cNvPr>
          <p:cNvSpPr>
            <a:spLocks noGrp="1"/>
          </p:cNvSpPr>
          <p:nvPr>
            <p:ph idx="1"/>
          </p:nvPr>
        </p:nvSpPr>
        <p:spPr/>
        <p:txBody>
          <a:bodyPr>
            <a:normAutofit/>
          </a:bodyPr>
          <a:lstStyle/>
          <a:p>
            <a:pPr algn="just" rtl="1"/>
            <a:r>
              <a:rPr lang="fa-IR" dirty="0">
                <a:effectLst/>
                <a:latin typeface="Times New Roman" panose="02020603050405020304" pitchFamily="18" charset="0"/>
                <a:ea typeface="Calibri" panose="020F0502020204030204" pitchFamily="34" charset="0"/>
                <a:cs typeface="B Mitra"/>
              </a:rPr>
              <a:t>اگر نمونه با سواب ارسال شده باشد </a:t>
            </a:r>
            <a:r>
              <a:rPr lang="fa-IR" dirty="0">
                <a:solidFill>
                  <a:srgbClr val="00B0F0"/>
                </a:solidFill>
                <a:effectLst/>
                <a:latin typeface="Times New Roman" panose="02020603050405020304" pitchFamily="18" charset="0"/>
                <a:ea typeface="Calibri" panose="020F0502020204030204" pitchFamily="34" charset="0"/>
                <a:cs typeface="B Mitra"/>
              </a:rPr>
              <a:t>آنرا بصورت  غلطیدن  در ناحیه ای به وسعت دو سانتی متر مربع ودر یک چهام اول پلیت تلقیح کنید</a:t>
            </a:r>
            <a:r>
              <a:rPr lang="fa-IR" dirty="0">
                <a:effectLst/>
                <a:latin typeface="Times New Roman" panose="02020603050405020304" pitchFamily="18" charset="0"/>
                <a:ea typeface="Calibri" panose="020F0502020204030204" pitchFamily="34" charset="0"/>
                <a:cs typeface="B Mitra"/>
              </a:rPr>
              <a:t>.برای تلقیح نمونه های مدفوع و خلط بجای  لوپ از یک سواب استفاده کنید. </a:t>
            </a:r>
            <a:r>
              <a:rPr lang="fa-IR" dirty="0">
                <a:solidFill>
                  <a:srgbClr val="00B0F0"/>
                </a:solidFill>
                <a:effectLst/>
                <a:latin typeface="Times New Roman" panose="02020603050405020304" pitchFamily="18" charset="0"/>
                <a:ea typeface="Calibri" panose="020F0502020204030204" pitchFamily="34" charset="0"/>
                <a:cs typeface="B Mitra"/>
              </a:rPr>
              <a:t>پس از قراردادن نمونه در  روی پلیت ابتدا لوپ را حرارت داده و صبر کنید خنک شود. </a:t>
            </a:r>
            <a:r>
              <a:rPr lang="fa-IR" dirty="0">
                <a:effectLst/>
                <a:latin typeface="Times New Roman" panose="02020603050405020304" pitchFamily="18" charset="0"/>
                <a:ea typeface="Calibri" panose="020F0502020204030204" pitchFamily="34" charset="0"/>
                <a:cs typeface="B Mitra"/>
              </a:rPr>
              <a:t>لوپ را بین انگشت شست و انگشت اشاره گرفته و </a:t>
            </a:r>
            <a:r>
              <a:rPr lang="fa-IR" dirty="0">
                <a:solidFill>
                  <a:srgbClr val="00B0F0"/>
                </a:solidFill>
                <a:effectLst/>
                <a:latin typeface="Times New Roman" panose="02020603050405020304" pitchFamily="18" charset="0"/>
                <a:ea typeface="Calibri" panose="020F0502020204030204" pitchFamily="34" charset="0"/>
                <a:cs typeface="B Mitra"/>
              </a:rPr>
              <a:t>آنرا بصورت خطی از ناحیه یک چهارم  </a:t>
            </a:r>
            <a:r>
              <a:rPr lang="fa-IR" dirty="0">
                <a:effectLst/>
                <a:latin typeface="Times New Roman" panose="02020603050405020304" pitchFamily="18" charset="0"/>
                <a:ea typeface="Calibri" panose="020F0502020204030204" pitchFamily="34" charset="0"/>
                <a:cs typeface="B Mitra"/>
              </a:rPr>
              <a:t>اول بطرف  ناحیه یک چهارم دوم کشت خطی دهید سپس پلیت را نود درجه چرخانده و همین روش را با کشت دادن خطی از ناحیه دوم به سوم تکرار کنید و نهایتا دوباره 90 درجه پلیت را چرخانده و از ناحیه سوم بطرف ناحی</a:t>
            </a:r>
            <a:r>
              <a:rPr lang="fa-IR" dirty="0">
                <a:solidFill>
                  <a:srgbClr val="000000"/>
                </a:solidFill>
                <a:effectLst/>
                <a:latin typeface="Times New Roman" panose="02020603050405020304" pitchFamily="18" charset="0"/>
                <a:ea typeface="Calibri" panose="020F0502020204030204" pitchFamily="34" charset="0"/>
                <a:cs typeface="B Mitra"/>
              </a:rPr>
              <a:t>ه چهارم کشت خطی دهید.در بین فواصل کشت لوپ را حرارت دهید . مگر اینکه نمونه خیلی کم ویا محیط کشت مورد استفاده انتخابی باشد </a:t>
            </a:r>
            <a:endParaRPr lang="en-US" dirty="0"/>
          </a:p>
        </p:txBody>
      </p:sp>
    </p:spTree>
    <p:extLst>
      <p:ext uri="{BB962C8B-B14F-4D97-AF65-F5344CB8AC3E}">
        <p14:creationId xmlns:p14="http://schemas.microsoft.com/office/powerpoint/2010/main" val="11065587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D9FFF-C653-CD85-C718-20A1A39E059A}"/>
              </a:ext>
            </a:extLst>
          </p:cNvPr>
          <p:cNvSpPr>
            <a:spLocks noGrp="1"/>
          </p:cNvSpPr>
          <p:nvPr>
            <p:ph type="title"/>
          </p:nvPr>
        </p:nvSpPr>
        <p:spPr>
          <a:xfrm>
            <a:off x="2511136" y="396298"/>
            <a:ext cx="10515600" cy="1325563"/>
          </a:xfrm>
        </p:spPr>
        <p:txBody>
          <a:bodyPr/>
          <a:lstStyle/>
          <a:p>
            <a:pPr algn="ctr"/>
            <a:r>
              <a:rPr lang="fa-IR" sz="4400" b="1" dirty="0">
                <a:effectLst/>
                <a:latin typeface="Times New Roman" panose="02020603050405020304" pitchFamily="18" charset="0"/>
                <a:ea typeface="Calibri" panose="020F0502020204030204" pitchFamily="34" charset="0"/>
                <a:cs typeface="B Mitra"/>
              </a:rPr>
              <a:t>روش های کشت و ایزولاسیون</a:t>
            </a:r>
            <a:endParaRPr lang="en-US" dirty="0"/>
          </a:p>
        </p:txBody>
      </p:sp>
      <p:sp>
        <p:nvSpPr>
          <p:cNvPr id="3" name="Content Placeholder 2">
            <a:extLst>
              <a:ext uri="{FF2B5EF4-FFF2-40B4-BE49-F238E27FC236}">
                <a16:creationId xmlns:a16="http://schemas.microsoft.com/office/drawing/2014/main" id="{6A83D90B-0399-587F-FEB9-03C759E38C39}"/>
              </a:ext>
            </a:extLst>
          </p:cNvPr>
          <p:cNvSpPr>
            <a:spLocks noGrp="1"/>
          </p:cNvSpPr>
          <p:nvPr>
            <p:ph idx="1"/>
          </p:nvPr>
        </p:nvSpPr>
        <p:spPr/>
        <p:txBody>
          <a:bodyPr>
            <a:normAutofit/>
          </a:bodyPr>
          <a:lstStyle/>
          <a:p>
            <a:pPr algn="just" rtl="1"/>
            <a:r>
              <a:rPr lang="fa-IR" dirty="0">
                <a:solidFill>
                  <a:srgbClr val="FF0000"/>
                </a:solidFill>
                <a:effectLst/>
                <a:latin typeface="Times New Roman" panose="02020603050405020304" pitchFamily="18" charset="0"/>
                <a:ea typeface="Calibri" panose="020F0502020204030204" pitchFamily="34" charset="0"/>
                <a:cs typeface="B Mitra"/>
              </a:rPr>
              <a:t>بعنوان مثال در مواردی از قبیل کشت مایع نخاع و سایر مایعات استریل بدن نباید بهیچ وجه در فواصل کشت خطی دادن لوپ را حرارت داد </a:t>
            </a:r>
            <a:r>
              <a:rPr lang="fa-IR" dirty="0">
                <a:effectLst/>
                <a:latin typeface="Times New Roman" panose="02020603050405020304" pitchFamily="18" charset="0"/>
                <a:ea typeface="Calibri" panose="020F0502020204030204" pitchFamily="34" charset="0"/>
                <a:cs typeface="B Mitra"/>
              </a:rPr>
              <a:t>در حالیکه در مواردی از قبیل کشت مدفوع که مملو از فلور طبیعی می باشد حرارت دادن لوپ در فواصل کشت توصیه می شود. برای لزوله کردن و بدست آوردن کلنی تک نیز از این روش استفاده می کنند. </a:t>
            </a:r>
            <a:r>
              <a:rPr lang="fa-IR" dirty="0">
                <a:solidFill>
                  <a:srgbClr val="0070C0"/>
                </a:solidFill>
                <a:effectLst/>
                <a:latin typeface="Times New Roman" panose="02020603050405020304" pitchFamily="18" charset="0"/>
                <a:ea typeface="Calibri" panose="020F0502020204030204" pitchFamily="34" charset="0"/>
                <a:cs typeface="B Mitra"/>
              </a:rPr>
              <a:t>در روش کشت خطی  علاوه بر ایزوله کردن ارگانیسم های مختلف تعداد تقریبی آنها نیز بصورت نیمه کمی قابل گزارش می باشد که برای پزشک بخصوص در مواردی که </a:t>
            </a:r>
            <a:r>
              <a:rPr lang="fa-IR" dirty="0">
                <a:effectLst/>
                <a:latin typeface="Times New Roman" panose="02020603050405020304" pitchFamily="18" charset="0"/>
                <a:ea typeface="Calibri" panose="020F0502020204030204" pitchFamily="34" charset="0"/>
                <a:cs typeface="B Mitra"/>
              </a:rPr>
              <a:t>ارگانیسم های مختلفی وجود دارند کمک کننده است. روش های مختلفی جهت گزارش نیمه کمی کلنی ها وجود دارد </a:t>
            </a:r>
            <a:r>
              <a:rPr lang="fa-IR" dirty="0">
                <a:solidFill>
                  <a:srgbClr val="00B0F0"/>
                </a:solidFill>
                <a:effectLst/>
                <a:latin typeface="Times New Roman" panose="02020603050405020304" pitchFamily="18" charset="0"/>
                <a:ea typeface="Calibri" panose="020F0502020204030204" pitchFamily="34" charset="0"/>
                <a:cs typeface="B Mitra"/>
              </a:rPr>
              <a:t>بعضی از آزمایشگاه ها  بصورت </a:t>
            </a:r>
            <a:r>
              <a:rPr lang="en-US" dirty="0">
                <a:solidFill>
                  <a:srgbClr val="00B0F0"/>
                </a:solidFill>
                <a:effectLst/>
                <a:latin typeface="Times New Roman" panose="02020603050405020304" pitchFamily="18" charset="0"/>
                <a:ea typeface="Calibri" panose="020F0502020204030204" pitchFamily="34" charset="0"/>
                <a:cs typeface="B Mitra"/>
              </a:rPr>
              <a:t>very few ,few. Moderate   or many   </a:t>
            </a:r>
            <a:r>
              <a:rPr lang="fa-IR" dirty="0">
                <a:solidFill>
                  <a:srgbClr val="00B0F0"/>
                </a:solidFill>
                <a:effectLst/>
                <a:latin typeface="Times New Roman" panose="02020603050405020304" pitchFamily="18" charset="0"/>
                <a:ea typeface="Calibri" panose="020F0502020204030204" pitchFamily="34" charset="0"/>
                <a:cs typeface="B Mitra"/>
              </a:rPr>
              <a:t> و برخی از آزمایشگاه ها بصورت   +1 الی +4 گزارش می کنند</a:t>
            </a:r>
            <a:endParaRPr lang="en-US" dirty="0">
              <a:solidFill>
                <a:srgbClr val="00B0F0"/>
              </a:solidFill>
            </a:endParaRPr>
          </a:p>
        </p:txBody>
      </p:sp>
    </p:spTree>
    <p:extLst>
      <p:ext uri="{BB962C8B-B14F-4D97-AF65-F5344CB8AC3E}">
        <p14:creationId xmlns:p14="http://schemas.microsoft.com/office/powerpoint/2010/main" val="19917865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74821-0C57-6FDE-AD19-A4EACA9A3C4B}"/>
              </a:ext>
            </a:extLst>
          </p:cNvPr>
          <p:cNvSpPr>
            <a:spLocks noGrp="1"/>
          </p:cNvSpPr>
          <p:nvPr>
            <p:ph type="title"/>
          </p:nvPr>
        </p:nvSpPr>
        <p:spPr>
          <a:xfrm>
            <a:off x="838200" y="331874"/>
            <a:ext cx="10515600" cy="1325563"/>
          </a:xfrm>
        </p:spPr>
        <p:txBody>
          <a:bodyPr/>
          <a:lstStyle/>
          <a:p>
            <a:pPr algn="ctr"/>
            <a:r>
              <a:rPr lang="fa-IR" sz="2800" b="1" dirty="0">
                <a:effectLst/>
                <a:latin typeface="Times New Roman" panose="02020603050405020304" pitchFamily="18" charset="0"/>
                <a:ea typeface="Calibri" panose="020F0502020204030204" pitchFamily="34" charset="0"/>
                <a:cs typeface="B Mitra"/>
              </a:rPr>
              <a:t>انکوباسیون کشت ها </a:t>
            </a: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2E63E7A8-F617-BC0B-85A3-112139ABDEB5}"/>
              </a:ext>
            </a:extLst>
          </p:cNvPr>
          <p:cNvSpPr>
            <a:spLocks noGrp="1"/>
          </p:cNvSpPr>
          <p:nvPr>
            <p:ph idx="1"/>
          </p:nvPr>
        </p:nvSpPr>
        <p:spPr/>
        <p:txBody>
          <a:bodyPr>
            <a:normAutofit/>
          </a:bodyPr>
          <a:lstStyle/>
          <a:p>
            <a:pPr marL="0" marR="0" algn="just" rtl="1">
              <a:lnSpc>
                <a:spcPct val="115000"/>
              </a:lnSpc>
              <a:spcAft>
                <a:spcPts val="1000"/>
              </a:spcAft>
            </a:pPr>
            <a:r>
              <a:rPr lang="fa-IR" dirty="0">
                <a:effectLst/>
                <a:latin typeface="Times New Roman" panose="02020603050405020304" pitchFamily="18" charset="0"/>
                <a:ea typeface="Calibri" panose="020F0502020204030204" pitchFamily="34" charset="0"/>
                <a:cs typeface="B Mitra"/>
              </a:rPr>
              <a:t>پلیت ها را پس از کشت دادن  </a:t>
            </a:r>
            <a:r>
              <a:rPr lang="fa-IR" dirty="0">
                <a:solidFill>
                  <a:srgbClr val="FF0000"/>
                </a:solidFill>
                <a:effectLst/>
                <a:latin typeface="Times New Roman" panose="02020603050405020304" pitchFamily="18" charset="0"/>
                <a:ea typeface="Calibri" panose="020F0502020204030204" pitchFamily="34" charset="0"/>
                <a:cs typeface="B Mitra"/>
              </a:rPr>
              <a:t>بصورت وارونه داخل انکوباتور قرار دهید </a:t>
            </a:r>
            <a:r>
              <a:rPr lang="fa-IR" dirty="0">
                <a:effectLst/>
                <a:latin typeface="Times New Roman" panose="02020603050405020304" pitchFamily="18" charset="0"/>
                <a:ea typeface="Calibri" panose="020F0502020204030204" pitchFamily="34" charset="0"/>
                <a:cs typeface="B Mitra"/>
              </a:rPr>
              <a:t>دمای مناسب برای اکثر باکتریهای بیماریزا 35 درجه سانتیگراد می باشد.اغلب باکتریهای پس از 18 ساعت کلنی های قابل رویت تولید می کنند</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dirty="0">
                <a:solidFill>
                  <a:srgbClr val="FF0000"/>
                </a:solidFill>
                <a:effectLst/>
                <a:latin typeface="Times New Roman" panose="02020603050405020304" pitchFamily="18" charset="0"/>
                <a:ea typeface="Calibri" panose="020F0502020204030204" pitchFamily="34" charset="0"/>
                <a:cs typeface="B Mitra"/>
              </a:rPr>
              <a:t> اگرچه برخی از  باکتریها نیاز به انکوباسیون 72-48 ساعت دارند.</a:t>
            </a:r>
            <a:endParaRPr lang="en-US"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algn="just" rtl="1"/>
            <a:r>
              <a:rPr lang="fa-IR" dirty="0">
                <a:effectLst/>
                <a:latin typeface="Times New Roman" panose="02020603050405020304" pitchFamily="18" charset="0"/>
                <a:ea typeface="Calibri" panose="020F0502020204030204" pitchFamily="34" charset="0"/>
                <a:cs typeface="B Mitra"/>
              </a:rPr>
              <a:t> معمولا باکتریها نیاز </a:t>
            </a:r>
            <a:r>
              <a:rPr lang="fa-IR" dirty="0">
                <a:solidFill>
                  <a:srgbClr val="FF0000"/>
                </a:solidFill>
                <a:effectLst/>
                <a:latin typeface="Times New Roman" panose="02020603050405020304" pitchFamily="18" charset="0"/>
                <a:ea typeface="Calibri" panose="020F0502020204030204" pitchFamily="34" charset="0"/>
                <a:cs typeface="B Mitra"/>
              </a:rPr>
              <a:t>به رطوبت %80-70 دارند </a:t>
            </a:r>
            <a:r>
              <a:rPr lang="fa-IR" dirty="0">
                <a:effectLst/>
                <a:latin typeface="Times New Roman" panose="02020603050405020304" pitchFamily="18" charset="0"/>
                <a:ea typeface="Calibri" panose="020F0502020204030204" pitchFamily="34" charset="0"/>
                <a:cs typeface="B Mitra"/>
              </a:rPr>
              <a:t>.انکوباتور های جدید یک مخزن آب جهت تولید رطوبت را دارند در غیر اینصورت می توان با قرار </a:t>
            </a:r>
            <a:r>
              <a:rPr lang="fa-IR" dirty="0">
                <a:solidFill>
                  <a:srgbClr val="0070C0"/>
                </a:solidFill>
                <a:effectLst/>
                <a:latin typeface="Times New Roman" panose="02020603050405020304" pitchFamily="18" charset="0"/>
                <a:ea typeface="Calibri" panose="020F0502020204030204" pitchFamily="34" charset="0"/>
                <a:cs typeface="B Mitra"/>
              </a:rPr>
              <a:t>دادن یک ظرف کوچک حاوی آب در طبقه پايینی انکوباتور رطوبت لازم را فراهم کرد</a:t>
            </a:r>
            <a:endParaRPr lang="en-US" dirty="0">
              <a:solidFill>
                <a:srgbClr val="0070C0"/>
              </a:solidFill>
            </a:endParaRPr>
          </a:p>
        </p:txBody>
      </p:sp>
    </p:spTree>
    <p:extLst>
      <p:ext uri="{BB962C8B-B14F-4D97-AF65-F5344CB8AC3E}">
        <p14:creationId xmlns:p14="http://schemas.microsoft.com/office/powerpoint/2010/main" val="25933572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17C68-9770-49CD-D3DD-133561FAE3F1}"/>
              </a:ext>
            </a:extLst>
          </p:cNvPr>
          <p:cNvSpPr>
            <a:spLocks noGrp="1"/>
          </p:cNvSpPr>
          <p:nvPr>
            <p:ph type="title"/>
          </p:nvPr>
        </p:nvSpPr>
        <p:spPr/>
        <p:txBody>
          <a:bodyPr/>
          <a:lstStyle/>
          <a:p>
            <a:pPr algn="ctr"/>
            <a:r>
              <a:rPr lang="fa-IR" dirty="0"/>
              <a:t>کشت و ایزولاسیون</a:t>
            </a:r>
            <a:endParaRPr lang="en-US" dirty="0"/>
          </a:p>
        </p:txBody>
      </p:sp>
      <p:sp>
        <p:nvSpPr>
          <p:cNvPr id="3" name="Content Placeholder 2">
            <a:extLst>
              <a:ext uri="{FF2B5EF4-FFF2-40B4-BE49-F238E27FC236}">
                <a16:creationId xmlns:a16="http://schemas.microsoft.com/office/drawing/2014/main" id="{BAE84280-8DDD-4EE4-91C6-D103BD35DCF2}"/>
              </a:ext>
            </a:extLst>
          </p:cNvPr>
          <p:cNvSpPr>
            <a:spLocks noGrp="1"/>
          </p:cNvSpPr>
          <p:nvPr>
            <p:ph idx="1"/>
          </p:nvPr>
        </p:nvSpPr>
        <p:spPr/>
        <p:txBody>
          <a:bodyPr>
            <a:normAutofit/>
          </a:bodyPr>
          <a:lstStyle/>
          <a:p>
            <a:pPr algn="just" rtl="1"/>
            <a:r>
              <a:rPr lang="fa-IR" sz="3200" dirty="0">
                <a:solidFill>
                  <a:srgbClr val="000000"/>
                </a:solidFill>
                <a:effectLst/>
                <a:latin typeface="Times New Roman" panose="02020603050405020304" pitchFamily="18" charset="0"/>
                <a:ea typeface="Calibri" panose="020F0502020204030204" pitchFamily="34" charset="0"/>
                <a:cs typeface="B Mitra"/>
              </a:rPr>
              <a:t>بسیاری از باکتریها در هوای معمولی بخوبی رشد می کنند ولی تعدادی جهت </a:t>
            </a:r>
            <a:r>
              <a:rPr lang="fa-IR" sz="3200" dirty="0">
                <a:solidFill>
                  <a:srgbClr val="0070C0"/>
                </a:solidFill>
                <a:effectLst/>
                <a:latin typeface="Times New Roman" panose="02020603050405020304" pitchFamily="18" charset="0"/>
                <a:ea typeface="Calibri" panose="020F0502020204030204" pitchFamily="34" charset="0"/>
                <a:cs typeface="B Mitra"/>
              </a:rPr>
              <a:t>رشد مطلوب نیاز به  ( 10%-5 ) </a:t>
            </a:r>
            <a:r>
              <a:rPr lang="en-US" sz="3200" dirty="0">
                <a:solidFill>
                  <a:srgbClr val="0070C0"/>
                </a:solidFill>
                <a:effectLst/>
                <a:latin typeface="Times New Roman" panose="02020603050405020304" pitchFamily="18" charset="0"/>
                <a:ea typeface="Calibri" panose="020F0502020204030204" pitchFamily="34" charset="0"/>
                <a:cs typeface="B Mitra"/>
              </a:rPr>
              <a:t>CO2</a:t>
            </a:r>
            <a:r>
              <a:rPr lang="fa-IR" sz="3200" dirty="0">
                <a:solidFill>
                  <a:srgbClr val="0070C0"/>
                </a:solidFill>
                <a:effectLst/>
                <a:latin typeface="Times New Roman" panose="02020603050405020304" pitchFamily="18" charset="0"/>
                <a:ea typeface="Calibri" panose="020F0502020204030204" pitchFamily="34" charset="0"/>
                <a:cs typeface="B Mitra"/>
              </a:rPr>
              <a:t> دارند </a:t>
            </a:r>
            <a:r>
              <a:rPr lang="fa-IR" sz="3200" dirty="0">
                <a:solidFill>
                  <a:srgbClr val="000000"/>
                </a:solidFill>
                <a:effectLst/>
                <a:latin typeface="Times New Roman" panose="02020603050405020304" pitchFamily="18" charset="0"/>
                <a:ea typeface="Calibri" panose="020F0502020204030204" pitchFamily="34" charset="0"/>
                <a:cs typeface="B Mitra"/>
              </a:rPr>
              <a:t>(کاپنوفیل ) ویا اکسیژن کاهش یافته و  </a:t>
            </a:r>
            <a:r>
              <a:rPr lang="en-US" sz="3200" dirty="0">
                <a:solidFill>
                  <a:srgbClr val="000000"/>
                </a:solidFill>
                <a:effectLst/>
                <a:latin typeface="Times New Roman" panose="02020603050405020304" pitchFamily="18" charset="0"/>
                <a:ea typeface="Calibri" panose="020F0502020204030204" pitchFamily="34" charset="0"/>
                <a:cs typeface="B Mitra"/>
              </a:rPr>
              <a:t>CO2</a:t>
            </a:r>
            <a:r>
              <a:rPr lang="en-US" sz="3200" dirty="0">
                <a:solidFill>
                  <a:srgbClr val="000000"/>
                </a:solidFill>
                <a:effectLst/>
                <a:latin typeface="B Mitra"/>
                <a:ea typeface="Calibri" panose="020F0502020204030204" pitchFamily="34" charset="0"/>
                <a:cs typeface="Arial" panose="020B0604020202020204" pitchFamily="34" charset="0"/>
              </a:rPr>
              <a:t> </a:t>
            </a:r>
            <a:r>
              <a:rPr lang="en-US" sz="3200" dirty="0">
                <a:solidFill>
                  <a:srgbClr val="000000"/>
                </a:solidFill>
                <a:effectLst/>
                <a:latin typeface="Times New Roman" panose="02020603050405020304" pitchFamily="18" charset="0"/>
                <a:ea typeface="Calibri" panose="020F0502020204030204" pitchFamily="34" charset="0"/>
                <a:cs typeface="B Mitra"/>
              </a:rPr>
              <a:t> </a:t>
            </a:r>
            <a:r>
              <a:rPr lang="fa-IR" sz="3200" dirty="0">
                <a:solidFill>
                  <a:srgbClr val="000000"/>
                </a:solidFill>
                <a:effectLst/>
                <a:latin typeface="Times New Roman" panose="02020603050405020304" pitchFamily="18" charset="0"/>
                <a:ea typeface="Calibri" panose="020F0502020204030204" pitchFamily="34" charset="0"/>
                <a:cs typeface="B Mitra"/>
              </a:rPr>
              <a:t>افزایش یافته ( میکروآئروفیل ) ویا شرایط بیهوازی دارند برای تامین </a:t>
            </a:r>
            <a:r>
              <a:rPr lang="en-US" sz="3200" dirty="0">
                <a:solidFill>
                  <a:srgbClr val="000000"/>
                </a:solidFill>
                <a:effectLst/>
                <a:latin typeface="Times New Roman" panose="02020603050405020304" pitchFamily="18" charset="0"/>
                <a:ea typeface="Calibri" panose="020F0502020204030204" pitchFamily="34" charset="0"/>
                <a:cs typeface="B Mitra"/>
              </a:rPr>
              <a:t>CO2</a:t>
            </a:r>
            <a:r>
              <a:rPr lang="fa-IR" sz="3200" dirty="0">
                <a:solidFill>
                  <a:srgbClr val="000000"/>
                </a:solidFill>
                <a:effectLst/>
                <a:latin typeface="Times New Roman" panose="02020603050405020304" pitchFamily="18" charset="0"/>
                <a:ea typeface="Calibri" panose="020F0502020204030204" pitchFamily="34" charset="0"/>
                <a:cs typeface="B Mitra"/>
              </a:rPr>
              <a:t> می توان از </a:t>
            </a:r>
            <a:r>
              <a:rPr lang="fa-IR" sz="3200" dirty="0">
                <a:solidFill>
                  <a:srgbClr val="0070C0"/>
                </a:solidFill>
                <a:effectLst/>
                <a:latin typeface="Times New Roman" panose="02020603050405020304" pitchFamily="18" charset="0"/>
                <a:ea typeface="Calibri" panose="020F0502020204030204" pitchFamily="34" charset="0"/>
                <a:cs typeface="B Mitra"/>
              </a:rPr>
              <a:t>انکوباتور </a:t>
            </a:r>
            <a:r>
              <a:rPr lang="en-US" sz="3200" dirty="0">
                <a:solidFill>
                  <a:srgbClr val="0070C0"/>
                </a:solidFill>
                <a:effectLst/>
                <a:latin typeface="Times New Roman" panose="02020603050405020304" pitchFamily="18" charset="0"/>
                <a:ea typeface="Calibri" panose="020F0502020204030204" pitchFamily="34" charset="0"/>
                <a:cs typeface="B Mitra"/>
              </a:rPr>
              <a:t>CO2  </a:t>
            </a:r>
            <a:r>
              <a:rPr lang="fa-IR" sz="3200" dirty="0">
                <a:solidFill>
                  <a:srgbClr val="0070C0"/>
                </a:solidFill>
                <a:effectLst/>
                <a:latin typeface="Times New Roman" panose="02020603050405020304" pitchFamily="18" charset="0"/>
                <a:ea typeface="Calibri" panose="020F0502020204030204" pitchFamily="34" charset="0"/>
                <a:cs typeface="B Mitra"/>
              </a:rPr>
              <a:t>و یا جار شمع دار (  </a:t>
            </a:r>
            <a:r>
              <a:rPr lang="en-US" sz="3200" dirty="0">
                <a:solidFill>
                  <a:srgbClr val="0070C0"/>
                </a:solidFill>
                <a:effectLst/>
                <a:latin typeface="Times New Roman" panose="02020603050405020304" pitchFamily="18" charset="0"/>
                <a:ea typeface="Calibri" panose="020F0502020204030204" pitchFamily="34" charset="0"/>
                <a:cs typeface="B Mitra"/>
              </a:rPr>
              <a:t>candle jar</a:t>
            </a:r>
            <a:r>
              <a:rPr lang="fa-IR" sz="3200" dirty="0">
                <a:solidFill>
                  <a:srgbClr val="0070C0"/>
                </a:solidFill>
                <a:effectLst/>
                <a:latin typeface="Times New Roman" panose="02020603050405020304" pitchFamily="18" charset="0"/>
                <a:ea typeface="Calibri" panose="020F0502020204030204" pitchFamily="34" charset="0"/>
                <a:cs typeface="B Mitra"/>
              </a:rPr>
              <a:t>) </a:t>
            </a:r>
            <a:r>
              <a:rPr lang="fa-IR" sz="3200" dirty="0">
                <a:solidFill>
                  <a:srgbClr val="000000"/>
                </a:solidFill>
                <a:effectLst/>
                <a:latin typeface="Times New Roman" panose="02020603050405020304" pitchFamily="18" charset="0"/>
                <a:ea typeface="Calibri" panose="020F0502020204030204" pitchFamily="34" charset="0"/>
                <a:cs typeface="B Mitra"/>
              </a:rPr>
              <a:t>استفاده کردَ</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algn="just" rtl="1"/>
            <a:endParaRPr lang="en-US" sz="3200" dirty="0"/>
          </a:p>
        </p:txBody>
      </p:sp>
    </p:spTree>
    <p:extLst>
      <p:ext uri="{BB962C8B-B14F-4D97-AF65-F5344CB8AC3E}">
        <p14:creationId xmlns:p14="http://schemas.microsoft.com/office/powerpoint/2010/main" val="28929672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1157B-0838-EC30-FD65-9B60883F7206}"/>
              </a:ext>
            </a:extLst>
          </p:cNvPr>
          <p:cNvSpPr>
            <a:spLocks noGrp="1"/>
          </p:cNvSpPr>
          <p:nvPr>
            <p:ph type="title"/>
          </p:nvPr>
        </p:nvSpPr>
        <p:spPr>
          <a:xfrm>
            <a:off x="301337" y="406689"/>
            <a:ext cx="10771909" cy="1325563"/>
          </a:xfrm>
        </p:spPr>
        <p:txBody>
          <a:bodyPr/>
          <a:lstStyle/>
          <a:p>
            <a:pPr algn="ctr"/>
            <a:r>
              <a:rPr lang="fa-IR" dirty="0"/>
              <a:t>کشت خطی  نمونه</a:t>
            </a:r>
            <a:endParaRPr lang="en-US" dirty="0"/>
          </a:p>
        </p:txBody>
      </p:sp>
      <p:pic>
        <p:nvPicPr>
          <p:cNvPr id="4" name="Content Placeholder 3">
            <a:extLst>
              <a:ext uri="{FF2B5EF4-FFF2-40B4-BE49-F238E27FC236}">
                <a16:creationId xmlns:a16="http://schemas.microsoft.com/office/drawing/2014/main" id="{5EFE3382-F2BD-97AD-9C82-0C6FA2E78F8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272508" y="1825625"/>
            <a:ext cx="3646984" cy="4351338"/>
          </a:xfrm>
          <a:prstGeom prst="rect">
            <a:avLst/>
          </a:prstGeom>
          <a:noFill/>
          <a:ln>
            <a:noFill/>
          </a:ln>
        </p:spPr>
      </p:pic>
    </p:spTree>
    <p:extLst>
      <p:ext uri="{BB962C8B-B14F-4D97-AF65-F5344CB8AC3E}">
        <p14:creationId xmlns:p14="http://schemas.microsoft.com/office/powerpoint/2010/main" val="22986899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24309-FB18-09B8-1BC4-DA853AE1BD14}"/>
              </a:ext>
            </a:extLst>
          </p:cNvPr>
          <p:cNvSpPr>
            <a:spLocks noGrp="1"/>
          </p:cNvSpPr>
          <p:nvPr>
            <p:ph type="title"/>
          </p:nvPr>
        </p:nvSpPr>
        <p:spPr>
          <a:xfrm>
            <a:off x="1346662" y="373437"/>
            <a:ext cx="11387050" cy="1325563"/>
          </a:xfrm>
        </p:spPr>
        <p:txBody>
          <a:bodyPr/>
          <a:lstStyle/>
          <a:p>
            <a:pPr algn="ctr"/>
            <a:r>
              <a:rPr lang="fa-IR" sz="3200" b="1" dirty="0">
                <a:effectLst/>
                <a:latin typeface="Times New Roman" panose="02020603050405020304" pitchFamily="18" charset="0"/>
                <a:ea typeface="Calibri" panose="020F0502020204030204" pitchFamily="34" charset="0"/>
                <a:cs typeface="B Mitra"/>
              </a:rPr>
              <a:t>نحوه  جمع آوری نمونه های رایج  وکشت آنها </a:t>
            </a: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51E21AE3-982D-6EC0-F12A-77375DF88CC8}"/>
              </a:ext>
            </a:extLst>
          </p:cNvPr>
          <p:cNvSpPr>
            <a:spLocks noGrp="1"/>
          </p:cNvSpPr>
          <p:nvPr>
            <p:ph idx="1"/>
          </p:nvPr>
        </p:nvSpPr>
        <p:spPr/>
        <p:txBody>
          <a:bodyPr>
            <a:normAutofit fontScale="62500" lnSpcReduction="20000"/>
          </a:bodyPr>
          <a:lstStyle/>
          <a:p>
            <a:pPr marL="0" indent="0" algn="just" rtl="1">
              <a:buNone/>
            </a:pPr>
            <a:r>
              <a:rPr lang="fa-IR" sz="1800" b="1" dirty="0">
                <a:effectLst/>
                <a:latin typeface="Times New Roman" panose="02020603050405020304" pitchFamily="18" charset="0"/>
                <a:ea typeface="Calibri" panose="020F0502020204030204" pitchFamily="34" charset="0"/>
                <a:cs typeface="B Mitra"/>
              </a:rPr>
              <a:t>کشت ادرار</a:t>
            </a:r>
          </a:p>
          <a:p>
            <a:pPr marL="0" indent="0" algn="just" rtl="1">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just" rtl="1"/>
            <a:r>
              <a:rPr lang="fa-IR" sz="2400" b="1" dirty="0">
                <a:effectLst/>
                <a:latin typeface="Times New Roman" panose="02020603050405020304" pitchFamily="18" charset="0"/>
                <a:ea typeface="Calibri" panose="020F0502020204030204" pitchFamily="34" charset="0"/>
                <a:cs typeface="B Mitra"/>
              </a:rPr>
              <a:t>نوع نمونه</a:t>
            </a:r>
            <a:r>
              <a:rPr lang="fa-IR" sz="2400" dirty="0">
                <a:effectLst/>
                <a:latin typeface="Times New Roman" panose="02020603050405020304" pitchFamily="18" charset="0"/>
                <a:ea typeface="Calibri" panose="020F0502020204030204" pitchFamily="34" charset="0"/>
                <a:cs typeface="B Mitra"/>
              </a:rPr>
              <a:t>   :   </a:t>
            </a:r>
            <a:r>
              <a:rPr lang="fa-IR" sz="2400" b="1" dirty="0">
                <a:effectLst/>
                <a:latin typeface="Times New Roman" panose="02020603050405020304" pitchFamily="18" charset="0"/>
                <a:ea typeface="Calibri" panose="020F0502020204030204" pitchFamily="34" charset="0"/>
                <a:cs typeface="B Mitra"/>
              </a:rPr>
              <a:t> </a:t>
            </a:r>
            <a:r>
              <a:rPr lang="en-US" sz="2400" b="1" dirty="0">
                <a:effectLst/>
                <a:latin typeface="Times New Roman" panose="02020603050405020304" pitchFamily="18" charset="0"/>
                <a:ea typeface="Calibri" panose="020F0502020204030204" pitchFamily="34" charset="0"/>
                <a:cs typeface="B Mitra"/>
              </a:rPr>
              <a:t>    </a:t>
            </a:r>
            <a:r>
              <a:rPr lang="fa-IR" sz="2400" b="1" dirty="0">
                <a:effectLst/>
                <a:latin typeface="Times New Roman" panose="02020603050405020304" pitchFamily="18" charset="0"/>
                <a:ea typeface="Calibri" panose="020F0502020204030204" pitchFamily="34" charset="0"/>
                <a:cs typeface="B Mitra"/>
              </a:rPr>
              <a:t>   ادرار ( ادرار مياني )</a:t>
            </a:r>
          </a:p>
          <a:p>
            <a:pPr marL="0" marR="0" algn="just" rtl="1">
              <a:lnSpc>
                <a:spcPct val="115000"/>
              </a:lnSpc>
              <a:spcAft>
                <a:spcPts val="1000"/>
              </a:spcAft>
            </a:pPr>
            <a:r>
              <a:rPr lang="fa-IR" sz="2900" dirty="0">
                <a:effectLst/>
                <a:latin typeface="Times New Roman" panose="02020603050405020304" pitchFamily="18" charset="0"/>
                <a:ea typeface="Calibri" panose="020F0502020204030204" pitchFamily="34" charset="0"/>
                <a:cs typeface="B Mitra"/>
              </a:rPr>
              <a:t>ظرف انتقال نمونه    :   </a:t>
            </a:r>
            <a:r>
              <a:rPr lang="en-US" sz="2900" dirty="0">
                <a:effectLst/>
                <a:latin typeface="Times New Roman" panose="02020603050405020304" pitchFamily="18" charset="0"/>
                <a:ea typeface="Calibri" panose="020F0502020204030204" pitchFamily="34" charset="0"/>
                <a:cs typeface="B Mitra"/>
              </a:rPr>
              <a:t>  </a:t>
            </a:r>
            <a:r>
              <a:rPr lang="fa-IR" sz="2900" dirty="0">
                <a:effectLst/>
                <a:latin typeface="Times New Roman" panose="02020603050405020304" pitchFamily="18" charset="0"/>
                <a:ea typeface="Calibri" panose="020F0502020204030204" pitchFamily="34" charset="0"/>
                <a:cs typeface="B Mitra"/>
              </a:rPr>
              <a:t> ظرف استريل درب دار. از ظروفی كه داراي مواد نگهدارنده هستند نيز مي توان استفاده كرد</a:t>
            </a:r>
            <a:endParaRPr lang="en-US" sz="29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sz="2900" dirty="0">
                <a:effectLst/>
                <a:latin typeface="Times New Roman" panose="02020603050405020304" pitchFamily="18" charset="0"/>
                <a:ea typeface="Calibri" panose="020F0502020204030204" pitchFamily="34" charset="0"/>
                <a:cs typeface="B Mitra"/>
              </a:rPr>
              <a:t>آماده سازی بیمار :    </a:t>
            </a:r>
            <a:r>
              <a:rPr lang="fa-IR" sz="2900" dirty="0">
                <a:effectLst/>
                <a:latin typeface="Calibri" panose="020F0502020204030204" pitchFamily="34" charset="0"/>
                <a:ea typeface="Calibri" panose="020F0502020204030204" pitchFamily="34" charset="0"/>
                <a:cs typeface="Times New Roman" panose="02020603050405020304" pitchFamily="18" charset="0"/>
              </a:rPr>
              <a:t> </a:t>
            </a:r>
            <a:r>
              <a:rPr lang="fa-IR" sz="2900" dirty="0">
                <a:effectLst/>
                <a:latin typeface="Times New Roman" panose="02020603050405020304" pitchFamily="18" charset="0"/>
                <a:ea typeface="Calibri" panose="020F0502020204030204" pitchFamily="34" charset="0"/>
                <a:cs typeface="B Mitra"/>
              </a:rPr>
              <a:t>   خانم ها و آقایان طبق دستورالعمل هاي موجود قسمت بيروني دستگاه ادراري خود را   بشویند  وادرار مياني خود را جمع كنند </a:t>
            </a:r>
            <a:endParaRPr lang="en-US" sz="2900" dirty="0">
              <a:effectLst/>
              <a:latin typeface="Calibri" panose="020F0502020204030204" pitchFamily="34" charset="0"/>
              <a:ea typeface="Calibri" panose="020F0502020204030204" pitchFamily="34" charset="0"/>
              <a:cs typeface="Arial" panose="020B0604020202020204" pitchFamily="34" charset="0"/>
            </a:endParaRPr>
          </a:p>
          <a:p>
            <a:pPr algn="just" rtl="1"/>
            <a:r>
              <a:rPr lang="fa-IR" sz="2900" dirty="0">
                <a:effectLst/>
                <a:latin typeface="Times New Roman" panose="02020603050405020304" pitchFamily="18" charset="0"/>
                <a:ea typeface="Calibri" panose="020F0502020204030204" pitchFamily="34" charset="0"/>
                <a:cs typeface="B Mitra"/>
              </a:rPr>
              <a:t>دستورالعمل خاص :      ندارد</a:t>
            </a:r>
          </a:p>
          <a:p>
            <a:pPr marL="0" marR="0" algn="just" rtl="1">
              <a:lnSpc>
                <a:spcPct val="115000"/>
              </a:lnSpc>
              <a:spcAft>
                <a:spcPts val="1000"/>
              </a:spcAft>
            </a:pPr>
            <a:r>
              <a:rPr lang="fa-IR" sz="2900" dirty="0">
                <a:effectLst/>
                <a:latin typeface="Times New Roman" panose="02020603050405020304" pitchFamily="18" charset="0"/>
                <a:ea typeface="Calibri" panose="020F0502020204030204" pitchFamily="34" charset="0"/>
                <a:cs typeface="B Mitra"/>
              </a:rPr>
              <a:t>انتقال به آزمایشگاه :   اگر از مواد نگهدارنده استفاده شده باشد 24 ساعت در دماي اتاق در غير اینصورت كمتر از دو ساعت در دماي اتاق قابل نگهداری می باشد.</a:t>
            </a:r>
            <a:endParaRPr lang="en-US" sz="29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sz="2900" dirty="0">
                <a:effectLst/>
                <a:latin typeface="Times New Roman" panose="02020603050405020304" pitchFamily="18" charset="0"/>
                <a:ea typeface="Calibri" panose="020F0502020204030204" pitchFamily="34" charset="0"/>
                <a:cs typeface="B Mitra"/>
              </a:rPr>
              <a:t>امکان نگهداری قبل از فرایندآزمایش :   24 ساعت در دمای  4 درجه سانتيگراد</a:t>
            </a:r>
            <a:endParaRPr lang="en-US" sz="29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sz="2900" dirty="0">
                <a:effectLst/>
                <a:latin typeface="Times New Roman" panose="02020603050405020304" pitchFamily="18" charset="0"/>
                <a:ea typeface="Calibri" panose="020F0502020204030204" pitchFamily="34" charset="0"/>
                <a:cs typeface="B Mitra"/>
              </a:rPr>
              <a:t>محیط کشت های اولیه  :   بلاد آگار ، مك كانكي آگار و يا </a:t>
            </a:r>
            <a:r>
              <a:rPr lang="en-US" sz="2900" dirty="0">
                <a:effectLst/>
                <a:latin typeface="Times New Roman" panose="02020603050405020304" pitchFamily="18" charset="0"/>
                <a:ea typeface="Calibri" panose="020F0502020204030204" pitchFamily="34" charset="0"/>
                <a:cs typeface="B Mitra"/>
              </a:rPr>
              <a:t>EMB</a:t>
            </a:r>
            <a:r>
              <a:rPr lang="fa-IR" sz="2900" dirty="0">
                <a:effectLst/>
                <a:latin typeface="Times New Roman" panose="02020603050405020304" pitchFamily="18" charset="0"/>
                <a:ea typeface="Calibri" panose="020F0502020204030204" pitchFamily="34" charset="0"/>
                <a:cs typeface="B Mitra"/>
              </a:rPr>
              <a:t>   </a:t>
            </a:r>
            <a:r>
              <a:rPr lang="fa-IR" sz="2900" dirty="0">
                <a:effectLst/>
                <a:latin typeface="Calibri" panose="020F0502020204030204" pitchFamily="34" charset="0"/>
                <a:ea typeface="Calibri" panose="020F0502020204030204" pitchFamily="34" charset="0"/>
                <a:cs typeface="Times New Roman" panose="02020603050405020304" pitchFamily="18" charset="0"/>
              </a:rPr>
              <a:t> </a:t>
            </a:r>
            <a:r>
              <a:rPr lang="fa-IR" sz="2900" dirty="0">
                <a:effectLst/>
                <a:latin typeface="Times New Roman" panose="02020603050405020304" pitchFamily="18" charset="0"/>
                <a:ea typeface="Calibri" panose="020F0502020204030204" pitchFamily="34" charset="0"/>
                <a:cs typeface="B Mitra"/>
              </a:rPr>
              <a:t> </a:t>
            </a:r>
            <a:endParaRPr lang="en-US" sz="2900" dirty="0">
              <a:effectLst/>
              <a:latin typeface="Calibri" panose="020F0502020204030204" pitchFamily="34" charset="0"/>
              <a:ea typeface="Calibri" panose="020F0502020204030204" pitchFamily="34" charset="0"/>
              <a:cs typeface="Arial" panose="020B0604020202020204" pitchFamily="34" charset="0"/>
            </a:endParaRPr>
          </a:p>
          <a:p>
            <a:pPr algn="just" rtl="1"/>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gn="just" rtl="1"/>
            <a:endParaRPr lang="en-US" dirty="0"/>
          </a:p>
        </p:txBody>
      </p:sp>
    </p:spTree>
    <p:extLst>
      <p:ext uri="{BB962C8B-B14F-4D97-AF65-F5344CB8AC3E}">
        <p14:creationId xmlns:p14="http://schemas.microsoft.com/office/powerpoint/2010/main" val="3282458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C3F38-B4C1-6126-5036-7F0ED4501915}"/>
              </a:ext>
            </a:extLst>
          </p:cNvPr>
          <p:cNvSpPr>
            <a:spLocks noGrp="1"/>
          </p:cNvSpPr>
          <p:nvPr>
            <p:ph type="title"/>
          </p:nvPr>
        </p:nvSpPr>
        <p:spPr/>
        <p:txBody>
          <a:bodyPr/>
          <a:lstStyle/>
          <a:p>
            <a:pPr algn="ctr"/>
            <a:r>
              <a:rPr lang="fa-IR" dirty="0"/>
              <a:t>کشت ادرار</a:t>
            </a:r>
            <a:endParaRPr lang="en-US" dirty="0"/>
          </a:p>
        </p:txBody>
      </p:sp>
      <p:sp>
        <p:nvSpPr>
          <p:cNvPr id="3" name="Content Placeholder 2">
            <a:extLst>
              <a:ext uri="{FF2B5EF4-FFF2-40B4-BE49-F238E27FC236}">
                <a16:creationId xmlns:a16="http://schemas.microsoft.com/office/drawing/2014/main" id="{EA8C4FF9-DCA5-7382-28A7-A5943F463F33}"/>
              </a:ext>
            </a:extLst>
          </p:cNvPr>
          <p:cNvSpPr>
            <a:spLocks noGrp="1"/>
          </p:cNvSpPr>
          <p:nvPr>
            <p:ph idx="1"/>
          </p:nvPr>
        </p:nvSpPr>
        <p:spPr/>
        <p:txBody>
          <a:bodyPr>
            <a:normAutofit/>
          </a:bodyPr>
          <a:lstStyle/>
          <a:p>
            <a:pPr algn="just" rtl="1"/>
            <a:r>
              <a:rPr lang="fa-IR" sz="3200" dirty="0">
                <a:effectLst/>
                <a:latin typeface="Times New Roman" panose="02020603050405020304" pitchFamily="18" charset="0"/>
                <a:ea typeface="Calibri" panose="020F0502020204030204" pitchFamily="34" charset="0"/>
                <a:cs typeface="B Mitra"/>
              </a:rPr>
              <a:t>آزمایش مستقیم  :   نمونه ادرار باید  از لحاظ </a:t>
            </a:r>
            <a:r>
              <a:rPr lang="fa-IR" sz="3200" dirty="0">
                <a:solidFill>
                  <a:srgbClr val="FF0000"/>
                </a:solidFill>
                <a:effectLst/>
                <a:latin typeface="Times New Roman" panose="02020603050405020304" pitchFamily="18" charset="0"/>
                <a:ea typeface="Calibri" panose="020F0502020204030204" pitchFamily="34" charset="0"/>
                <a:cs typeface="B Mitra"/>
              </a:rPr>
              <a:t>وجود پیوري بررسي </a:t>
            </a:r>
            <a:r>
              <a:rPr lang="fa-IR" sz="3200" dirty="0">
                <a:effectLst/>
                <a:latin typeface="Times New Roman" panose="02020603050405020304" pitchFamily="18" charset="0"/>
                <a:ea typeface="Calibri" panose="020F0502020204030204" pitchFamily="34" charset="0"/>
                <a:cs typeface="B Mitra"/>
              </a:rPr>
              <a:t>شود . اگر چه انجام رنگ امیزی گرم درمنابع معتبر از ادرار سانتریفیوژ نشده توصیه شده است و مشاهده  حد اقل یک عدد باکتری در هر میدان میکروسوپی با عدسی ایمرسون معادل   </a:t>
            </a:r>
            <a:r>
              <a:rPr lang="en-US" sz="3200" dirty="0">
                <a:effectLst/>
                <a:latin typeface="Times New Roman" panose="02020603050405020304" pitchFamily="18" charset="0"/>
                <a:ea typeface="Calibri" panose="020F0502020204030204" pitchFamily="34" charset="0"/>
                <a:cs typeface="B Mitra"/>
              </a:rPr>
              <a:t>CFU/ml  </a:t>
            </a:r>
            <a:r>
              <a:rPr lang="fa-IR" sz="3200" dirty="0">
                <a:effectLst/>
                <a:latin typeface="Times New Roman" panose="02020603050405020304" pitchFamily="18" charset="0"/>
                <a:ea typeface="Calibri" panose="020F0502020204030204" pitchFamily="34" charset="0"/>
                <a:cs typeface="B Mitra"/>
              </a:rPr>
              <a:t> 10</a:t>
            </a:r>
            <a:r>
              <a:rPr lang="fa-IR" sz="3200" baseline="30000" dirty="0">
                <a:effectLst/>
                <a:latin typeface="Times New Roman" panose="02020603050405020304" pitchFamily="18" charset="0"/>
                <a:ea typeface="Calibri" panose="020F0502020204030204" pitchFamily="34" charset="0"/>
                <a:cs typeface="B Mitra"/>
              </a:rPr>
              <a:t>5 </a:t>
            </a:r>
            <a:r>
              <a:rPr lang="fa-IR" sz="3200" dirty="0">
                <a:effectLst/>
                <a:latin typeface="Times New Roman" panose="02020603050405020304" pitchFamily="18" charset="0"/>
                <a:ea typeface="Calibri" panose="020F0502020204030204" pitchFamily="34" charset="0"/>
                <a:cs typeface="B Mitra"/>
              </a:rPr>
              <a:t>باکتری در ادارار می باشد </a:t>
            </a:r>
            <a:r>
              <a:rPr lang="fa-IR" sz="3200" dirty="0">
                <a:solidFill>
                  <a:srgbClr val="FF0000"/>
                </a:solidFill>
                <a:effectLst/>
                <a:latin typeface="Times New Roman" panose="02020603050405020304" pitchFamily="18" charset="0"/>
                <a:ea typeface="Calibri" panose="020F0502020204030204" pitchFamily="34" charset="0"/>
                <a:cs typeface="B Mitra"/>
              </a:rPr>
              <a:t>ولی عملا رنگ آميزي گرم از ادرار بطور روتین  انجام نمی شود.   </a:t>
            </a:r>
            <a:r>
              <a:rPr lang="fa-IR" sz="3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32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endParaRPr lang="en-US" sz="3200" dirty="0"/>
          </a:p>
        </p:txBody>
      </p:sp>
    </p:spTree>
    <p:extLst>
      <p:ext uri="{BB962C8B-B14F-4D97-AF65-F5344CB8AC3E}">
        <p14:creationId xmlns:p14="http://schemas.microsoft.com/office/powerpoint/2010/main" val="3145403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EE928-D142-5731-C89D-9983BA601713}"/>
              </a:ext>
            </a:extLst>
          </p:cNvPr>
          <p:cNvSpPr>
            <a:spLocks noGrp="1"/>
          </p:cNvSpPr>
          <p:nvPr>
            <p:ph type="title"/>
          </p:nvPr>
        </p:nvSpPr>
        <p:spPr/>
        <p:txBody>
          <a:bodyPr/>
          <a:lstStyle/>
          <a:p>
            <a:pPr algn="ctr"/>
            <a:r>
              <a:rPr lang="fa-IR" dirty="0"/>
              <a:t>کشت ادرار</a:t>
            </a:r>
            <a:endParaRPr lang="en-US" dirty="0"/>
          </a:p>
        </p:txBody>
      </p:sp>
      <p:sp>
        <p:nvSpPr>
          <p:cNvPr id="3" name="Content Placeholder 2">
            <a:extLst>
              <a:ext uri="{FF2B5EF4-FFF2-40B4-BE49-F238E27FC236}">
                <a16:creationId xmlns:a16="http://schemas.microsoft.com/office/drawing/2014/main" id="{07FB16F9-F8A8-6AAA-4315-C1EC20DF1E8C}"/>
              </a:ext>
            </a:extLst>
          </p:cNvPr>
          <p:cNvSpPr>
            <a:spLocks noGrp="1"/>
          </p:cNvSpPr>
          <p:nvPr>
            <p:ph idx="1"/>
          </p:nvPr>
        </p:nvSpPr>
        <p:spPr/>
        <p:txBody>
          <a:bodyPr>
            <a:normAutofit/>
          </a:bodyPr>
          <a:lstStyle/>
          <a:p>
            <a:pPr algn="just" rtl="1"/>
            <a:r>
              <a:rPr lang="fa-IR" sz="3200" b="1" dirty="0">
                <a:effectLst/>
                <a:latin typeface="Times New Roman" panose="02020603050405020304" pitchFamily="18" charset="0"/>
                <a:ea typeface="Calibri" panose="020F0502020204030204" pitchFamily="34" charset="0"/>
                <a:cs typeface="B Mitra"/>
              </a:rPr>
              <a:t>توضیح </a:t>
            </a:r>
            <a:r>
              <a:rPr lang="fa-IR" sz="3200" dirty="0">
                <a:effectLst/>
                <a:latin typeface="Times New Roman" panose="02020603050405020304" pitchFamily="18" charset="0"/>
                <a:ea typeface="Calibri" panose="020F0502020204030204" pitchFamily="34" charset="0"/>
                <a:cs typeface="B Mitra"/>
              </a:rPr>
              <a:t>  :</a:t>
            </a:r>
            <a:r>
              <a:rPr lang="fa-IR" sz="3200" dirty="0">
                <a:effectLst/>
                <a:ea typeface="Calibri" panose="020F0502020204030204" pitchFamily="34" charset="0"/>
                <a:cs typeface="Times New Roman" panose="02020603050405020304" pitchFamily="18" charset="0"/>
              </a:rPr>
              <a:t> </a:t>
            </a:r>
            <a:r>
              <a:rPr lang="fa-IR" sz="3200" dirty="0">
                <a:effectLst/>
                <a:latin typeface="Times New Roman" panose="02020603050405020304" pitchFamily="18" charset="0"/>
                <a:ea typeface="Calibri" panose="020F0502020204030204" pitchFamily="34" charset="0"/>
                <a:cs typeface="B Mitra"/>
              </a:rPr>
              <a:t>کشت باید کمی انجام شود و بصورت</a:t>
            </a:r>
            <a:r>
              <a:rPr lang="en-US" sz="3200" dirty="0">
                <a:effectLst/>
                <a:latin typeface="Times New Roman" panose="02020603050405020304" pitchFamily="18" charset="0"/>
                <a:ea typeface="Calibri" panose="020F0502020204030204" pitchFamily="34" charset="0"/>
                <a:cs typeface="B Mitra"/>
              </a:rPr>
              <a:t>CFU/ml  </a:t>
            </a:r>
            <a:r>
              <a:rPr lang="fa-IR" sz="3200" dirty="0">
                <a:effectLst/>
                <a:latin typeface="Times New Roman" panose="02020603050405020304" pitchFamily="18" charset="0"/>
                <a:ea typeface="Calibri" panose="020F0502020204030204" pitchFamily="34" charset="0"/>
                <a:cs typeface="B Mitra"/>
              </a:rPr>
              <a:t> گزارش گردد ، درخانم های جوان دارای علایم اورتریت تعداد 1000 کلنی نیز دارای  ارزش می باشد. </a:t>
            </a:r>
            <a:r>
              <a:rPr lang="fa-IR" sz="3200" dirty="0">
                <a:solidFill>
                  <a:srgbClr val="0070C0"/>
                </a:solidFill>
                <a:effectLst/>
                <a:latin typeface="Times New Roman" panose="02020603050405020304" pitchFamily="18" charset="0"/>
                <a:ea typeface="Calibri" panose="020F0502020204030204" pitchFamily="34" charset="0"/>
                <a:cs typeface="B Mitra"/>
              </a:rPr>
              <a:t>بنایراین باید از لوپ کالیبره استفاده کرد </a:t>
            </a:r>
            <a:r>
              <a:rPr lang="fa-IR" sz="3200" dirty="0">
                <a:effectLst/>
                <a:latin typeface="Times New Roman" panose="02020603050405020304" pitchFamily="18" charset="0"/>
                <a:ea typeface="Calibri" panose="020F0502020204030204" pitchFamily="34" charset="0"/>
                <a:cs typeface="B Mitra"/>
              </a:rPr>
              <a:t>و به اندازه یک لوپ از ادرار برداشته و کشت داد سپس تعداد کلنی باکتری کشت یافته را در ضریب لوپ ( هزار لاندا تقسیم بر حجم لوپ ) ضرب </a:t>
            </a:r>
            <a:r>
              <a:rPr lang="fa-IR" sz="3200">
                <a:effectLst/>
                <a:latin typeface="Times New Roman" panose="02020603050405020304" pitchFamily="18" charset="0"/>
                <a:ea typeface="Calibri" panose="020F0502020204030204" pitchFamily="34" charset="0"/>
                <a:cs typeface="B Mitra"/>
              </a:rPr>
              <a:t>کرد .</a:t>
            </a:r>
            <a:endParaRPr lang="en-US" dirty="0"/>
          </a:p>
        </p:txBody>
      </p:sp>
    </p:spTree>
    <p:extLst>
      <p:ext uri="{BB962C8B-B14F-4D97-AF65-F5344CB8AC3E}">
        <p14:creationId xmlns:p14="http://schemas.microsoft.com/office/powerpoint/2010/main" val="286380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83594-4637-5F5D-5DF3-2C4707501F93}"/>
              </a:ext>
            </a:extLst>
          </p:cNvPr>
          <p:cNvSpPr>
            <a:spLocks noGrp="1"/>
          </p:cNvSpPr>
          <p:nvPr>
            <p:ph type="title"/>
          </p:nvPr>
        </p:nvSpPr>
        <p:spPr/>
        <p:txBody>
          <a:bodyPr/>
          <a:lstStyle/>
          <a:p>
            <a:pPr algn="ctr"/>
            <a:r>
              <a:rPr lang="fa-IR" sz="1800" b="1" dirty="0">
                <a:effectLst/>
                <a:latin typeface="Times New Roman" panose="02020603050405020304" pitchFamily="18" charset="0"/>
                <a:ea typeface="Calibri" panose="020F0502020204030204" pitchFamily="34" charset="0"/>
                <a:cs typeface="B Mitra"/>
              </a:rPr>
              <a:t>درخواست  آزمايش</a:t>
            </a: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5B17B7B6-34CE-9750-F2F2-C00EEFFAF54A}"/>
              </a:ext>
            </a:extLst>
          </p:cNvPr>
          <p:cNvSpPr>
            <a:spLocks noGrp="1"/>
          </p:cNvSpPr>
          <p:nvPr>
            <p:ph idx="1"/>
          </p:nvPr>
        </p:nvSpPr>
        <p:spPr/>
        <p:txBody>
          <a:bodyPr>
            <a:normAutofit fontScale="25000" lnSpcReduction="20000"/>
          </a:bodyPr>
          <a:lstStyle/>
          <a:p>
            <a:pPr algn="just" rtl="1"/>
            <a:r>
              <a:rPr lang="fa-IR" sz="5000" dirty="0">
                <a:effectLst/>
                <a:latin typeface="Times New Roman" panose="02020603050405020304" pitchFamily="18" charset="0"/>
                <a:ea typeface="Calibri" panose="020F0502020204030204" pitchFamily="34" charset="0"/>
                <a:cs typeface="B Mitra"/>
              </a:rPr>
              <a:t>رخواست برای انجام آزمایش به همراه نمونه باید به  صورت کتبی و یا الکترونیکی به آزمایشگاه ارسال گردد در فرم درخواست اطلاعات زیر باید درج شده باشند و مشخصات بیمار به تفضیل وشامل موارد زیر باشد</a:t>
            </a:r>
          </a:p>
          <a:p>
            <a:pPr marL="0" marR="0" algn="just" rtl="1">
              <a:lnSpc>
                <a:spcPct val="115000"/>
              </a:lnSpc>
              <a:spcAft>
                <a:spcPts val="1000"/>
              </a:spcAft>
            </a:pPr>
            <a:r>
              <a:rPr lang="fa-IR" sz="5000" dirty="0">
                <a:effectLst/>
                <a:latin typeface="Times New Roman" panose="02020603050405020304" pitchFamily="18" charset="0"/>
                <a:ea typeface="Calibri" panose="020F0502020204030204" pitchFamily="34" charset="0"/>
                <a:cs typeface="B Mitra"/>
              </a:rPr>
              <a:t>نام بیمارستان وشماره پذیرش </a:t>
            </a:r>
            <a:endParaRPr lang="en-US" sz="50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sz="5000" dirty="0">
                <a:effectLst/>
                <a:latin typeface="Times New Roman" panose="02020603050405020304" pitchFamily="18" charset="0"/>
                <a:ea typeface="Calibri" panose="020F0502020204030204" pitchFamily="34" charset="0"/>
                <a:cs typeface="B Mitra"/>
              </a:rPr>
              <a:t>شماره تخت ونام بخش</a:t>
            </a:r>
            <a:r>
              <a:rPr lang="en-US" sz="5000" dirty="0">
                <a:effectLst/>
                <a:latin typeface="Times New Roman" panose="02020603050405020304" pitchFamily="18" charset="0"/>
                <a:ea typeface="Calibri" panose="020F0502020204030204" pitchFamily="34" charset="0"/>
                <a:cs typeface="B Mitra"/>
              </a:rPr>
              <a:t>                                                      \</a:t>
            </a:r>
            <a:endParaRPr lang="en-US" sz="50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sz="5000" dirty="0">
                <a:effectLst/>
                <a:latin typeface="Times New Roman" panose="02020603050405020304" pitchFamily="18" charset="0"/>
                <a:ea typeface="Calibri" panose="020F0502020204030204" pitchFamily="34" charset="0"/>
                <a:cs typeface="B Mitra"/>
              </a:rPr>
              <a:t>نام پزشک معالج</a:t>
            </a:r>
            <a:endParaRPr lang="en-US" sz="50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sz="5000" dirty="0">
                <a:effectLst/>
                <a:latin typeface="Times New Roman" panose="02020603050405020304" pitchFamily="18" charset="0"/>
                <a:ea typeface="Calibri" panose="020F0502020204030204" pitchFamily="34" charset="0"/>
                <a:cs typeface="B Mitra"/>
              </a:rPr>
              <a:t>نام و نام خانوادگی </a:t>
            </a:r>
            <a:endParaRPr lang="en-US" sz="50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sz="5000" dirty="0">
                <a:effectLst/>
                <a:latin typeface="Times New Roman" panose="02020603050405020304" pitchFamily="18" charset="0"/>
                <a:ea typeface="Calibri" panose="020F0502020204030204" pitchFamily="34" charset="0"/>
                <a:cs typeface="B Mitra"/>
              </a:rPr>
              <a:t>جنس</a:t>
            </a:r>
            <a:endParaRPr lang="en-US" sz="50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sz="5000" dirty="0">
                <a:effectLst/>
                <a:latin typeface="Times New Roman" panose="02020603050405020304" pitchFamily="18" charset="0"/>
                <a:ea typeface="Calibri" panose="020F0502020204030204" pitchFamily="34" charset="0"/>
                <a:cs typeface="B Mitra"/>
              </a:rPr>
              <a:t>تاریخ تولد/سن</a:t>
            </a:r>
            <a:endParaRPr lang="en-US" sz="50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sz="5000" dirty="0">
                <a:effectLst/>
                <a:latin typeface="Times New Roman" panose="02020603050405020304" pitchFamily="18" charset="0"/>
                <a:ea typeface="Calibri" panose="020F0502020204030204" pitchFamily="34" charset="0"/>
                <a:cs typeface="B Mitra"/>
              </a:rPr>
              <a:t>آدرس  ودر صورت لزوم شماره تماس</a:t>
            </a:r>
            <a:endParaRPr lang="en-US" sz="5000" dirty="0">
              <a:effectLst/>
              <a:latin typeface="Calibri" panose="020F0502020204030204" pitchFamily="34" charset="0"/>
              <a:ea typeface="Calibri" panose="020F0502020204030204" pitchFamily="34" charset="0"/>
              <a:cs typeface="Arial" panose="020B0604020202020204" pitchFamily="34" charset="0"/>
            </a:endParaRPr>
          </a:p>
          <a:p>
            <a:pPr marL="0" algn="just" rtl="1">
              <a:lnSpc>
                <a:spcPct val="115000"/>
              </a:lnSpc>
              <a:spcAft>
                <a:spcPts val="1000"/>
              </a:spcAft>
            </a:pPr>
            <a:r>
              <a:rPr lang="fa-IR" sz="5000" dirty="0">
                <a:effectLst/>
                <a:latin typeface="Times New Roman" panose="02020603050405020304" pitchFamily="18" charset="0"/>
                <a:ea typeface="Calibri" panose="020F0502020204030204" pitchFamily="34" charset="0"/>
                <a:cs typeface="B Mitra"/>
              </a:rPr>
              <a:t> کد ملی</a:t>
            </a:r>
          </a:p>
          <a:p>
            <a:pPr marL="0" algn="just" rtl="1">
              <a:lnSpc>
                <a:spcPct val="115000"/>
              </a:lnSpc>
              <a:spcAft>
                <a:spcPts val="1000"/>
              </a:spcAft>
            </a:pPr>
            <a:r>
              <a:rPr lang="fa-IR" sz="5000" dirty="0">
                <a:effectLst/>
                <a:latin typeface="Times New Roman" panose="02020603050405020304" pitchFamily="18" charset="0"/>
                <a:ea typeface="Calibri" panose="020F0502020204030204" pitchFamily="34" charset="0"/>
                <a:cs typeface="B Mitra"/>
              </a:rPr>
              <a:t>در صورتی که خانمی حامله باشد در فرم قید شود</a:t>
            </a:r>
            <a:endParaRPr lang="en-US" sz="50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endParaRPr lang="fa-IR" sz="2800" dirty="0">
              <a:effectLst/>
              <a:latin typeface="Times New Roman" panose="02020603050405020304" pitchFamily="18" charset="0"/>
              <a:ea typeface="Calibri" panose="020F0502020204030204" pitchFamily="34" charset="0"/>
              <a:cs typeface="B Mitra"/>
            </a:endParaRPr>
          </a:p>
          <a:p>
            <a:pPr marL="0" marR="0" algn="just" rtl="1">
              <a:lnSpc>
                <a:spcPct val="115000"/>
              </a:lnSpc>
              <a:spcAft>
                <a:spcPts val="1000"/>
              </a:spcAft>
            </a:pP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gn="just" rtl="1"/>
            <a:endParaRPr lang="en-US" dirty="0"/>
          </a:p>
        </p:txBody>
      </p:sp>
    </p:spTree>
    <p:extLst>
      <p:ext uri="{BB962C8B-B14F-4D97-AF65-F5344CB8AC3E}">
        <p14:creationId xmlns:p14="http://schemas.microsoft.com/office/powerpoint/2010/main" val="14020592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53BE2-EF8E-FD92-8201-86385CEB8570}"/>
              </a:ext>
            </a:extLst>
          </p:cNvPr>
          <p:cNvSpPr>
            <a:spLocks noGrp="1"/>
          </p:cNvSpPr>
          <p:nvPr>
            <p:ph type="title"/>
          </p:nvPr>
        </p:nvSpPr>
        <p:spPr/>
        <p:txBody>
          <a:bodyPr/>
          <a:lstStyle/>
          <a:p>
            <a:pPr algn="ctr"/>
            <a:r>
              <a:rPr lang="fa-IR" sz="2800" b="1" dirty="0">
                <a:effectLst/>
                <a:latin typeface="Times New Roman" panose="02020603050405020304" pitchFamily="18" charset="0"/>
                <a:ea typeface="Calibri" panose="020F0502020204030204" pitchFamily="34" charset="0"/>
                <a:cs typeface="B Mitra"/>
              </a:rPr>
              <a:t> </a:t>
            </a:r>
            <a:r>
              <a:rPr lang="fa-IR" sz="3200" dirty="0"/>
              <a:t>کشت ادرار</a:t>
            </a: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EA17A412-22A5-CAB9-5198-36C75C155A8A}"/>
              </a:ext>
            </a:extLst>
          </p:cNvPr>
          <p:cNvSpPr>
            <a:spLocks noGrp="1"/>
          </p:cNvSpPr>
          <p:nvPr>
            <p:ph idx="1"/>
          </p:nvPr>
        </p:nvSpPr>
        <p:spPr/>
        <p:txBody>
          <a:bodyPr>
            <a:normAutofit fontScale="92500" lnSpcReduction="10000"/>
          </a:bodyPr>
          <a:lstStyle/>
          <a:p>
            <a:pPr marL="0" marR="0" algn="just" rtl="1">
              <a:lnSpc>
                <a:spcPct val="115000"/>
              </a:lnSpc>
              <a:spcAft>
                <a:spcPts val="1000"/>
              </a:spcAft>
            </a:pPr>
            <a:r>
              <a:rPr lang="fa-IR" b="1" dirty="0">
                <a:effectLst/>
                <a:latin typeface="Times New Roman" panose="02020603050405020304" pitchFamily="18" charset="0"/>
                <a:ea typeface="Calibri" panose="020F0502020204030204" pitchFamily="34" charset="0"/>
                <a:cs typeface="B Mitra"/>
              </a:rPr>
              <a:t> نوع نمونه :       ادرار (جمع آوری شده با سوند مستقیم )    </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dirty="0">
                <a:effectLst/>
                <a:latin typeface="Times New Roman" panose="02020603050405020304" pitchFamily="18" charset="0"/>
                <a:ea typeface="Calibri" panose="020F0502020204030204" pitchFamily="34" charset="0"/>
                <a:cs typeface="B Mitra"/>
              </a:rPr>
              <a:t>ظرف انتقال نمونه    :   </a:t>
            </a:r>
            <a:r>
              <a:rPr lang="en-US" dirty="0">
                <a:effectLst/>
                <a:latin typeface="Times New Roman" panose="02020603050405020304" pitchFamily="18" charset="0"/>
                <a:ea typeface="Calibri" panose="020F0502020204030204" pitchFamily="34" charset="0"/>
                <a:cs typeface="B Mitra"/>
              </a:rPr>
              <a:t>  </a:t>
            </a:r>
            <a:r>
              <a:rPr lang="fa-IR" dirty="0">
                <a:effectLst/>
                <a:latin typeface="Times New Roman" panose="02020603050405020304" pitchFamily="18" charset="0"/>
                <a:ea typeface="Calibri" panose="020F0502020204030204" pitchFamily="34" charset="0"/>
                <a:cs typeface="B Mitra"/>
              </a:rPr>
              <a:t> ظرف استريل درب دار   </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dirty="0">
                <a:effectLst/>
                <a:latin typeface="Times New Roman" panose="02020603050405020304" pitchFamily="18" charset="0"/>
                <a:ea typeface="Calibri" panose="020F0502020204030204" pitchFamily="34" charset="0"/>
                <a:cs typeface="B Mitra"/>
              </a:rPr>
              <a:t>آماده سازی بیمار :    </a:t>
            </a:r>
            <a:r>
              <a:rPr lang="fa-IR" dirty="0">
                <a:effectLst/>
                <a:latin typeface="Calibri" panose="020F0502020204030204" pitchFamily="34" charset="0"/>
                <a:ea typeface="Calibri" panose="020F0502020204030204" pitchFamily="34" charset="0"/>
                <a:cs typeface="Times New Roman" panose="02020603050405020304" pitchFamily="18" charset="0"/>
              </a:rPr>
              <a:t> </a:t>
            </a:r>
            <a:r>
              <a:rPr lang="fa-IR" dirty="0">
                <a:effectLst/>
                <a:latin typeface="Times New Roman" panose="02020603050405020304" pitchFamily="18" charset="0"/>
                <a:ea typeface="Calibri" panose="020F0502020204030204" pitchFamily="34" charset="0"/>
                <a:cs typeface="B Mitra"/>
              </a:rPr>
              <a:t>   ناحیه مجرای ادرار را با آب و صابون شسته و تمیز کنید</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dirty="0">
                <a:effectLst/>
                <a:latin typeface="Times New Roman" panose="02020603050405020304" pitchFamily="18" charset="0"/>
                <a:ea typeface="Calibri" panose="020F0502020204030204" pitchFamily="34" charset="0"/>
                <a:cs typeface="B Mitra"/>
              </a:rPr>
              <a:t>دستورالعمل خاص   :    سوند را از طریق مجرا وارد مثانه کرده و 15 میلی لیتر اول ادرار را دور ریخته و سپس برای کشت جمع آوری کنید .</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dirty="0">
                <a:effectLst/>
                <a:latin typeface="Times New Roman" panose="02020603050405020304" pitchFamily="18" charset="0"/>
                <a:ea typeface="Calibri" panose="020F0502020204030204" pitchFamily="34" charset="0"/>
                <a:cs typeface="B Mitra"/>
              </a:rPr>
              <a:t>انتقال به آزمایشگاه  :كمتر از دو ساعت در دماي اتاق . در صورت استفاده از مواد نگهدارنده   24 ساعت در دماي اتاق    </a:t>
            </a:r>
            <a:endParaRPr lang="en-US" dirty="0">
              <a:effectLst/>
              <a:latin typeface="Calibri" panose="020F0502020204030204" pitchFamily="34" charset="0"/>
              <a:ea typeface="Calibri" panose="020F0502020204030204" pitchFamily="34" charset="0"/>
              <a:cs typeface="Arial" panose="020B0604020202020204" pitchFamily="34" charset="0"/>
            </a:endParaRPr>
          </a:p>
          <a:p>
            <a:endParaRPr lang="en-US" sz="2400" dirty="0"/>
          </a:p>
        </p:txBody>
      </p:sp>
    </p:spTree>
    <p:extLst>
      <p:ext uri="{BB962C8B-B14F-4D97-AF65-F5344CB8AC3E}">
        <p14:creationId xmlns:p14="http://schemas.microsoft.com/office/powerpoint/2010/main" val="33139019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B5964-6634-7501-2E92-C5CFA149F47E}"/>
              </a:ext>
            </a:extLst>
          </p:cNvPr>
          <p:cNvSpPr>
            <a:spLocks noGrp="1"/>
          </p:cNvSpPr>
          <p:nvPr>
            <p:ph type="title"/>
          </p:nvPr>
        </p:nvSpPr>
        <p:spPr/>
        <p:txBody>
          <a:bodyPr/>
          <a:lstStyle/>
          <a:p>
            <a:pPr algn="ctr"/>
            <a:r>
              <a:rPr lang="fa-IR" dirty="0"/>
              <a:t>کشت ادرار</a:t>
            </a:r>
            <a:endParaRPr lang="en-US" dirty="0"/>
          </a:p>
        </p:txBody>
      </p:sp>
      <p:sp>
        <p:nvSpPr>
          <p:cNvPr id="3" name="Content Placeholder 2">
            <a:extLst>
              <a:ext uri="{FF2B5EF4-FFF2-40B4-BE49-F238E27FC236}">
                <a16:creationId xmlns:a16="http://schemas.microsoft.com/office/drawing/2014/main" id="{297A6941-2959-8D3F-E628-AD85583037F8}"/>
              </a:ext>
            </a:extLst>
          </p:cNvPr>
          <p:cNvSpPr>
            <a:spLocks noGrp="1"/>
          </p:cNvSpPr>
          <p:nvPr>
            <p:ph idx="1"/>
          </p:nvPr>
        </p:nvSpPr>
        <p:spPr/>
        <p:txBody>
          <a:bodyPr/>
          <a:lstStyle/>
          <a:p>
            <a:pPr marL="0" marR="0" algn="just" rtl="1">
              <a:lnSpc>
                <a:spcPct val="115000"/>
              </a:lnSpc>
              <a:spcAft>
                <a:spcPts val="1000"/>
              </a:spcAft>
            </a:pPr>
            <a:r>
              <a:rPr lang="fa-IR" sz="2400" dirty="0">
                <a:effectLst/>
                <a:latin typeface="Times New Roman" panose="02020603050405020304" pitchFamily="18" charset="0"/>
                <a:ea typeface="Calibri" panose="020F0502020204030204" pitchFamily="34" charset="0"/>
                <a:cs typeface="B Mitra"/>
              </a:rPr>
              <a:t>نگهداری قبل از فرایند آزمایش :   24 ساعت در دمای  4 درجه سانتيگراد</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sz="2400" dirty="0">
                <a:effectLst/>
                <a:latin typeface="Times New Roman" panose="02020603050405020304" pitchFamily="18" charset="0"/>
                <a:ea typeface="Calibri" panose="020F0502020204030204" pitchFamily="34" charset="0"/>
                <a:cs typeface="B Mitra"/>
              </a:rPr>
              <a:t>محیط کشت های اولیه :     بلاد آگار ، مك كانكي يا </a:t>
            </a:r>
            <a:r>
              <a:rPr lang="en-US" sz="2400" dirty="0">
                <a:effectLst/>
                <a:latin typeface="Times New Roman" panose="02020603050405020304" pitchFamily="18" charset="0"/>
                <a:ea typeface="Calibri" panose="020F0502020204030204" pitchFamily="34" charset="0"/>
                <a:cs typeface="B Mitra"/>
              </a:rPr>
              <a:t>EMB</a:t>
            </a:r>
            <a:r>
              <a:rPr lang="fa-IR" sz="2400" dirty="0">
                <a:effectLst/>
                <a:latin typeface="Times New Roman" panose="02020603050405020304" pitchFamily="18" charset="0"/>
                <a:ea typeface="Calibri" panose="020F0502020204030204" pitchFamily="34" charset="0"/>
                <a:cs typeface="B Mitra"/>
              </a:rPr>
              <a:t>   </a:t>
            </a:r>
            <a:r>
              <a:rPr lang="fa-IR" sz="2400" dirty="0">
                <a:effectLst/>
                <a:latin typeface="Calibri" panose="020F0502020204030204" pitchFamily="34" charset="0"/>
                <a:ea typeface="Calibri" panose="020F0502020204030204" pitchFamily="34" charset="0"/>
                <a:cs typeface="Times New Roman" panose="02020603050405020304" pitchFamily="18" charset="0"/>
              </a:rPr>
              <a:t> </a:t>
            </a:r>
            <a:r>
              <a:rPr lang="fa-IR" sz="2400" dirty="0">
                <a:effectLst/>
                <a:latin typeface="Times New Roman" panose="02020603050405020304" pitchFamily="18" charset="0"/>
                <a:ea typeface="Calibri" panose="020F0502020204030204" pitchFamily="34" charset="0"/>
                <a:cs typeface="B Mitra"/>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sz="2400" dirty="0">
                <a:effectLst/>
                <a:latin typeface="Times New Roman" panose="02020603050405020304" pitchFamily="18" charset="0"/>
                <a:ea typeface="Calibri" panose="020F0502020204030204" pitchFamily="34" charset="0"/>
                <a:cs typeface="B Mitra"/>
              </a:rPr>
              <a:t>آزمایش مستقیم  :  </a:t>
            </a:r>
            <a:r>
              <a:rPr lang="fa-IR" sz="2400" dirty="0">
                <a:solidFill>
                  <a:srgbClr val="0070C0"/>
                </a:solidFill>
                <a:effectLst/>
                <a:latin typeface="Times New Roman" panose="02020603050405020304" pitchFamily="18" charset="0"/>
                <a:ea typeface="Calibri" panose="020F0502020204030204" pitchFamily="34" charset="0"/>
                <a:cs typeface="B Mitra"/>
              </a:rPr>
              <a:t>رنگ آمیزی گرم و  ار لحاظ پیوری چك شود  </a:t>
            </a:r>
            <a:r>
              <a:rPr lang="fa-IR"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sz="2400" dirty="0">
                <a:effectLst/>
                <a:latin typeface="Times New Roman" panose="02020603050405020304" pitchFamily="18" charset="0"/>
                <a:ea typeface="Calibri" panose="020F0502020204030204" pitchFamily="34" charset="0"/>
                <a:cs typeface="B Mitra"/>
              </a:rPr>
              <a:t>کامنت   :</a:t>
            </a:r>
            <a:r>
              <a:rPr lang="fa-IR" sz="2400" dirty="0">
                <a:effectLst/>
                <a:latin typeface="Calibri" panose="020F0502020204030204" pitchFamily="34" charset="0"/>
                <a:ea typeface="Calibri" panose="020F0502020204030204" pitchFamily="34" charset="0"/>
                <a:cs typeface="Times New Roman" panose="02020603050405020304" pitchFamily="18" charset="0"/>
              </a:rPr>
              <a:t> </a:t>
            </a:r>
            <a:r>
              <a:rPr lang="fa-IR" sz="2400" dirty="0">
                <a:effectLst/>
                <a:latin typeface="Times New Roman" panose="02020603050405020304" pitchFamily="18" charset="0"/>
                <a:ea typeface="Calibri" panose="020F0502020204030204" pitchFamily="34" charset="0"/>
                <a:cs typeface="B Mitra"/>
              </a:rPr>
              <a:t>کشت باید کمی انجام شود  .</a:t>
            </a:r>
            <a:r>
              <a:rPr lang="fa-IR" sz="2400" dirty="0">
                <a:solidFill>
                  <a:srgbClr val="FF0000"/>
                </a:solidFill>
                <a:effectLst/>
                <a:latin typeface="Times New Roman" panose="02020603050405020304" pitchFamily="18" charset="0"/>
                <a:ea typeface="Calibri" panose="020F0502020204030204" pitchFamily="34" charset="0"/>
                <a:cs typeface="B Mitra"/>
              </a:rPr>
              <a:t> کشت سوند فولی توصیه نمی شود</a:t>
            </a:r>
            <a:r>
              <a:rPr lang="fa-IR" sz="2400" dirty="0">
                <a:effectLst/>
                <a:latin typeface="Times New Roman" panose="02020603050405020304" pitchFamily="18" charset="0"/>
                <a:ea typeface="Calibri" panose="020F0502020204030204" pitchFamily="34" charset="0"/>
                <a:cs typeface="B Mitra"/>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9912820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CAA1B-291D-DB4B-727C-17ACD6118CB8}"/>
              </a:ext>
            </a:extLst>
          </p:cNvPr>
          <p:cNvSpPr>
            <a:spLocks noGrp="1"/>
          </p:cNvSpPr>
          <p:nvPr>
            <p:ph type="title"/>
          </p:nvPr>
        </p:nvSpPr>
        <p:spPr/>
        <p:txBody>
          <a:bodyPr/>
          <a:lstStyle/>
          <a:p>
            <a:pPr algn="ctr"/>
            <a:r>
              <a:rPr lang="fa-IR" dirty="0"/>
              <a:t>کشت ادرار</a:t>
            </a:r>
            <a:endParaRPr lang="en-US" dirty="0"/>
          </a:p>
        </p:txBody>
      </p:sp>
      <p:sp>
        <p:nvSpPr>
          <p:cNvPr id="3" name="Content Placeholder 2">
            <a:extLst>
              <a:ext uri="{FF2B5EF4-FFF2-40B4-BE49-F238E27FC236}">
                <a16:creationId xmlns:a16="http://schemas.microsoft.com/office/drawing/2014/main" id="{0BFF5B81-6F4E-92B4-4A94-F49E0660B64B}"/>
              </a:ext>
            </a:extLst>
          </p:cNvPr>
          <p:cNvSpPr>
            <a:spLocks noGrp="1"/>
          </p:cNvSpPr>
          <p:nvPr>
            <p:ph idx="1"/>
          </p:nvPr>
        </p:nvSpPr>
        <p:spPr/>
        <p:txBody>
          <a:bodyPr>
            <a:normAutofit fontScale="92500"/>
          </a:bodyPr>
          <a:lstStyle/>
          <a:p>
            <a:r>
              <a:rPr lang="fa-IR" sz="1800" b="1" dirty="0">
                <a:effectLst/>
                <a:latin typeface="Times New Roman" panose="02020603050405020304" pitchFamily="18" charset="0"/>
                <a:ea typeface="Calibri" panose="020F0502020204030204" pitchFamily="34" charset="0"/>
                <a:cs typeface="B Mitra"/>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sz="3200" b="1" dirty="0">
                <a:effectLst/>
                <a:latin typeface="Times New Roman" panose="02020603050405020304" pitchFamily="18" charset="0"/>
                <a:ea typeface="Calibri" panose="020F0502020204030204" pitchFamily="34" charset="0"/>
                <a:cs typeface="B Mitra"/>
              </a:rPr>
              <a:t>نوع نمونه :       ادرار ( جمع آوری شده بروش آسپیراسیون از سوپرا پوبیک )   </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sz="2400" dirty="0">
                <a:effectLst/>
                <a:latin typeface="Times New Roman" panose="02020603050405020304" pitchFamily="18" charset="0"/>
                <a:ea typeface="Calibri" panose="020F0502020204030204" pitchFamily="34" charset="0"/>
                <a:cs typeface="B Mitra"/>
              </a:rPr>
              <a:t>ظرف انتقال نمونه    :   </a:t>
            </a:r>
            <a:r>
              <a:rPr lang="en-US" sz="2400" dirty="0">
                <a:effectLst/>
                <a:latin typeface="Times New Roman" panose="02020603050405020304" pitchFamily="18" charset="0"/>
                <a:ea typeface="Calibri" panose="020F0502020204030204" pitchFamily="34" charset="0"/>
                <a:cs typeface="B Mitra"/>
              </a:rPr>
              <a:t>  </a:t>
            </a:r>
            <a:r>
              <a:rPr lang="fa-IR" sz="2400" dirty="0">
                <a:effectLst/>
                <a:latin typeface="Times New Roman" panose="02020603050405020304" pitchFamily="18" charset="0"/>
                <a:ea typeface="Calibri" panose="020F0502020204030204" pitchFamily="34" charset="0"/>
                <a:cs typeface="B Mitra"/>
              </a:rPr>
              <a:t> ظرف استريل درب دار  ویا محیط انتقال بیهوازی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sz="2400" dirty="0">
                <a:effectLst/>
                <a:latin typeface="Times New Roman" panose="02020603050405020304" pitchFamily="18" charset="0"/>
                <a:ea typeface="Calibri" panose="020F0502020204030204" pitchFamily="34" charset="0"/>
                <a:cs typeface="B Mitra"/>
              </a:rPr>
              <a:t>آماده سازی بیمار :    </a:t>
            </a:r>
            <a:r>
              <a:rPr lang="fa-IR" sz="2400" dirty="0">
                <a:effectLst/>
                <a:latin typeface="Calibri" panose="020F0502020204030204" pitchFamily="34" charset="0"/>
                <a:ea typeface="Calibri" panose="020F0502020204030204" pitchFamily="34" charset="0"/>
                <a:cs typeface="Times New Roman" panose="02020603050405020304" pitchFamily="18" charset="0"/>
              </a:rPr>
              <a:t> </a:t>
            </a:r>
            <a:r>
              <a:rPr lang="fa-IR" sz="2400" dirty="0">
                <a:effectLst/>
                <a:latin typeface="Times New Roman" panose="02020603050405020304" pitchFamily="18" charset="0"/>
                <a:ea typeface="Calibri" panose="020F0502020204030204" pitchFamily="34" charset="0"/>
                <a:cs typeface="B Mitra"/>
              </a:rPr>
              <a:t>    </a:t>
            </a:r>
            <a:r>
              <a:rPr lang="fa-IR" sz="2400" dirty="0">
                <a:solidFill>
                  <a:srgbClr val="002060"/>
                </a:solidFill>
                <a:effectLst/>
                <a:latin typeface="Times New Roman" panose="02020603050405020304" pitchFamily="18" charset="0"/>
                <a:ea typeface="Calibri" panose="020F0502020204030204" pitchFamily="34" charset="0"/>
                <a:cs typeface="B Mitra"/>
              </a:rPr>
              <a:t>محل آسپیراسیون را ضد عفونی  کنید</a:t>
            </a:r>
            <a:endParaRPr lang="en-US" sz="24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sz="2400" dirty="0">
                <a:effectLst/>
                <a:latin typeface="Times New Roman" panose="02020603050405020304" pitchFamily="18" charset="0"/>
                <a:ea typeface="Calibri" panose="020F0502020204030204" pitchFamily="34" charset="0"/>
                <a:cs typeface="B Mitra"/>
              </a:rPr>
              <a:t>دستورالعمل خاص    :  از بالای استخون شرمگاهی و دیوار شکم و </a:t>
            </a:r>
            <a:r>
              <a:rPr lang="fa-IR" sz="2400" dirty="0">
                <a:solidFill>
                  <a:srgbClr val="002060"/>
                </a:solidFill>
                <a:effectLst/>
                <a:latin typeface="Times New Roman" panose="02020603050405020304" pitchFamily="18" charset="0"/>
                <a:ea typeface="Calibri" panose="020F0502020204030204" pitchFamily="34" charset="0"/>
                <a:cs typeface="B Mitra"/>
              </a:rPr>
              <a:t>توسط پزشک آسپیره </a:t>
            </a:r>
            <a:r>
              <a:rPr lang="fa-IR" sz="2400" dirty="0">
                <a:effectLst/>
                <a:latin typeface="Times New Roman" panose="02020603050405020304" pitchFamily="18" charset="0"/>
                <a:ea typeface="Calibri" panose="020F0502020204030204" pitchFamily="34" charset="0"/>
                <a:cs typeface="B Mitra"/>
              </a:rPr>
              <a:t>می شود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sz="2400" dirty="0">
                <a:effectLst/>
                <a:latin typeface="Times New Roman" panose="02020603050405020304" pitchFamily="18" charset="0"/>
                <a:ea typeface="Calibri" panose="020F0502020204030204" pitchFamily="34" charset="0"/>
                <a:cs typeface="B Mitra"/>
              </a:rPr>
              <a:t>انتقال به آزمایشگاه  :    سریعا و در دمای اتاق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sz="2400" dirty="0">
                <a:effectLst/>
                <a:latin typeface="Times New Roman" panose="02020603050405020304" pitchFamily="18" charset="0"/>
                <a:ea typeface="Calibri" panose="020F0502020204030204" pitchFamily="34" charset="0"/>
                <a:cs typeface="B Mitra"/>
              </a:rPr>
              <a:t>نگهداری قبل از فرایند آزمایش :     بلافاصله باید کشت داده شود</a:t>
            </a:r>
          </a:p>
          <a:p>
            <a:pPr marL="0" marR="0" algn="just" rtl="1">
              <a:lnSpc>
                <a:spcPct val="115000"/>
              </a:lnSpc>
              <a:spcAft>
                <a:spcPts val="1000"/>
              </a:spcAft>
            </a:pPr>
            <a:endParaRPr lang="fa-IR" sz="2400" dirty="0">
              <a:latin typeface="Times New Roman" panose="02020603050405020304" pitchFamily="18" charset="0"/>
              <a:ea typeface="Calibri" panose="020F0502020204030204" pitchFamily="34" charset="0"/>
              <a:cs typeface="Arial" panose="020B0604020202020204" pitchFamily="34" charset="0"/>
            </a:endParaRPr>
          </a:p>
          <a:p>
            <a:pPr marL="0" marR="0" algn="just" rtl="1">
              <a:lnSpc>
                <a:spcPct val="115000"/>
              </a:lnSpc>
              <a:spcAft>
                <a:spcPts val="1000"/>
              </a:spcAft>
            </a:pPr>
            <a:endParaRPr lang="en-US" sz="24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1514578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3A93B-B235-4082-2926-D40D1F5BB77D}"/>
              </a:ext>
            </a:extLst>
          </p:cNvPr>
          <p:cNvSpPr>
            <a:spLocks noGrp="1"/>
          </p:cNvSpPr>
          <p:nvPr>
            <p:ph type="title"/>
          </p:nvPr>
        </p:nvSpPr>
        <p:spPr/>
        <p:txBody>
          <a:bodyPr/>
          <a:lstStyle/>
          <a:p>
            <a:pPr algn="ctr"/>
            <a:r>
              <a:rPr lang="fa-IR" dirty="0"/>
              <a:t>کشت ادرار</a:t>
            </a:r>
            <a:endParaRPr lang="en-US" dirty="0"/>
          </a:p>
        </p:txBody>
      </p:sp>
      <p:sp>
        <p:nvSpPr>
          <p:cNvPr id="3" name="Content Placeholder 2">
            <a:extLst>
              <a:ext uri="{FF2B5EF4-FFF2-40B4-BE49-F238E27FC236}">
                <a16:creationId xmlns:a16="http://schemas.microsoft.com/office/drawing/2014/main" id="{1F79192B-6CD5-2348-F114-56CFB9101149}"/>
              </a:ext>
            </a:extLst>
          </p:cNvPr>
          <p:cNvSpPr>
            <a:spLocks noGrp="1"/>
          </p:cNvSpPr>
          <p:nvPr>
            <p:ph idx="1"/>
          </p:nvPr>
        </p:nvSpPr>
        <p:spPr/>
        <p:txBody>
          <a:bodyPr/>
          <a:lstStyle/>
          <a:p>
            <a:pPr marL="0" marR="0" algn="just" rtl="1">
              <a:lnSpc>
                <a:spcPct val="115000"/>
              </a:lnSpc>
              <a:spcAft>
                <a:spcPts val="1000"/>
              </a:spcAft>
            </a:pPr>
            <a:r>
              <a:rPr lang="fa-IR" dirty="0">
                <a:effectLst/>
                <a:latin typeface="Times New Roman" panose="02020603050405020304" pitchFamily="18" charset="0"/>
                <a:ea typeface="Calibri" panose="020F0502020204030204" pitchFamily="34" charset="0"/>
                <a:cs typeface="B Mitra"/>
              </a:rPr>
              <a:t>محیط کشت های اولیه :    </a:t>
            </a:r>
            <a:r>
              <a:rPr lang="fa-IR" dirty="0">
                <a:solidFill>
                  <a:srgbClr val="002060"/>
                </a:solidFill>
                <a:effectLst/>
                <a:latin typeface="Times New Roman" panose="02020603050405020304" pitchFamily="18" charset="0"/>
                <a:ea typeface="Calibri" panose="020F0502020204030204" pitchFamily="34" charset="0"/>
                <a:cs typeface="B Mitra"/>
              </a:rPr>
              <a:t>بلاد آگار  مكانكي يا </a:t>
            </a:r>
            <a:r>
              <a:rPr lang="en-US" dirty="0">
                <a:solidFill>
                  <a:srgbClr val="002060"/>
                </a:solidFill>
                <a:effectLst/>
                <a:latin typeface="Times New Roman" panose="02020603050405020304" pitchFamily="18" charset="0"/>
                <a:ea typeface="Calibri" panose="020F0502020204030204" pitchFamily="34" charset="0"/>
                <a:cs typeface="B Mitra"/>
              </a:rPr>
              <a:t>EMB</a:t>
            </a:r>
            <a:r>
              <a:rPr lang="fa-IR" dirty="0">
                <a:solidFill>
                  <a:srgbClr val="002060"/>
                </a:solidFill>
                <a:effectLst/>
                <a:latin typeface="Times New Roman" panose="02020603050405020304" pitchFamily="18" charset="0"/>
                <a:ea typeface="Calibri" panose="020F0502020204030204" pitchFamily="34" charset="0"/>
                <a:cs typeface="B Mitra"/>
              </a:rPr>
              <a:t>  وتایو گلیکولات  و محیط کشت </a:t>
            </a:r>
            <a:r>
              <a:rPr lang="fa-IR" dirty="0">
                <a:effectLst/>
                <a:latin typeface="Times New Roman" panose="02020603050405020304" pitchFamily="18" charset="0"/>
                <a:ea typeface="Calibri" panose="020F0502020204030204" pitchFamily="34" charset="0"/>
                <a:cs typeface="B Mitra"/>
              </a:rPr>
              <a:t>بیهوازی ( در صورت موجود بودن)  </a:t>
            </a:r>
            <a:r>
              <a:rPr lang="fa-IR" dirty="0">
                <a:effectLst/>
                <a:latin typeface="Calibri" panose="020F0502020204030204" pitchFamily="34" charset="0"/>
                <a:ea typeface="Calibri" panose="020F0502020204030204" pitchFamily="34" charset="0"/>
                <a:cs typeface="Times New Roman" panose="02020603050405020304" pitchFamily="18" charset="0"/>
              </a:rPr>
              <a:t> </a:t>
            </a:r>
            <a:r>
              <a:rPr lang="fa-IR" dirty="0">
                <a:effectLst/>
                <a:latin typeface="Times New Roman" panose="02020603050405020304" pitchFamily="18" charset="0"/>
                <a:ea typeface="Calibri" panose="020F0502020204030204" pitchFamily="34" charset="0"/>
                <a:cs typeface="B Mitra"/>
              </a:rPr>
              <a:t> </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dirty="0">
                <a:effectLst/>
                <a:latin typeface="Times New Roman" panose="02020603050405020304" pitchFamily="18" charset="0"/>
                <a:ea typeface="Calibri" panose="020F0502020204030204" pitchFamily="34" charset="0"/>
                <a:cs typeface="B Mitra"/>
              </a:rPr>
              <a:t>آزمایش مستقیم  :  </a:t>
            </a:r>
            <a:r>
              <a:rPr lang="fa-IR" dirty="0">
                <a:solidFill>
                  <a:srgbClr val="002060"/>
                </a:solidFill>
                <a:effectLst/>
                <a:latin typeface="Times New Roman" panose="02020603050405020304" pitchFamily="18" charset="0"/>
                <a:ea typeface="Calibri" panose="020F0502020204030204" pitchFamily="34" charset="0"/>
                <a:cs typeface="B Mitra"/>
              </a:rPr>
              <a:t>رنگ آمیزی گرم  و از لحاظ پیوری چك شود  </a:t>
            </a:r>
            <a:endParaRPr lang="en-US"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dirty="0">
                <a:effectLst/>
                <a:latin typeface="Times New Roman" panose="02020603050405020304" pitchFamily="18" charset="0"/>
                <a:ea typeface="Calibri" panose="020F0502020204030204" pitchFamily="34" charset="0"/>
                <a:cs typeface="B Mitra"/>
              </a:rPr>
              <a:t>     توضیح :</a:t>
            </a:r>
            <a:r>
              <a:rPr lang="fa-IR" dirty="0">
                <a:effectLst/>
                <a:latin typeface="Calibri" panose="020F0502020204030204" pitchFamily="34" charset="0"/>
                <a:ea typeface="Calibri" panose="020F0502020204030204" pitchFamily="34" charset="0"/>
                <a:cs typeface="Times New Roman" panose="02020603050405020304" pitchFamily="18" charset="0"/>
              </a:rPr>
              <a:t> </a:t>
            </a:r>
            <a:r>
              <a:rPr lang="fa-IR" dirty="0">
                <a:effectLst/>
                <a:latin typeface="Times New Roman" panose="02020603050405020304" pitchFamily="18" charset="0"/>
                <a:ea typeface="Calibri" panose="020F0502020204030204" pitchFamily="34" charset="0"/>
                <a:cs typeface="B Mitra"/>
              </a:rPr>
              <a:t>کشت ادرار باید کمی  انجام شود   .</a:t>
            </a:r>
            <a:endParaRPr lang="en-US"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0168313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t>روش کشت ادرار </a:t>
            </a:r>
            <a:endParaRPr lang="en-US" dirty="0"/>
          </a:p>
        </p:txBody>
      </p:sp>
      <p:pic>
        <p:nvPicPr>
          <p:cNvPr id="4" name="Content Placeholder 3"/>
          <p:cNvPicPr>
            <a:picLocks noGrp="1" noChangeAspect="1"/>
          </p:cNvPicPr>
          <p:nvPr>
            <p:ph idx="1"/>
          </p:nvPr>
        </p:nvPicPr>
        <p:blipFill>
          <a:blip r:embed="rId2"/>
          <a:stretch>
            <a:fillRect/>
          </a:stretch>
        </p:blipFill>
        <p:spPr>
          <a:xfrm>
            <a:off x="838200" y="1850305"/>
            <a:ext cx="10515600" cy="4301978"/>
          </a:xfrm>
          <a:prstGeom prst="rect">
            <a:avLst/>
          </a:prstGeom>
        </p:spPr>
      </p:pic>
    </p:spTree>
    <p:extLst>
      <p:ext uri="{BB962C8B-B14F-4D97-AF65-F5344CB8AC3E}">
        <p14:creationId xmlns:p14="http://schemas.microsoft.com/office/powerpoint/2010/main" val="33297878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054D1-7BDE-CD9D-0BAC-91C4F3550362}"/>
              </a:ext>
            </a:extLst>
          </p:cNvPr>
          <p:cNvSpPr>
            <a:spLocks noGrp="1"/>
          </p:cNvSpPr>
          <p:nvPr>
            <p:ph type="title"/>
          </p:nvPr>
        </p:nvSpPr>
        <p:spPr/>
        <p:txBody>
          <a:bodyPr/>
          <a:lstStyle/>
          <a:p>
            <a:pPr algn="ctr"/>
            <a:r>
              <a:rPr lang="ar-SA" b="1" dirty="0">
                <a:effectLst/>
                <a:latin typeface="Calibri" panose="020F0502020204030204" pitchFamily="34" charset="0"/>
                <a:ea typeface="Calibri" panose="020F0502020204030204" pitchFamily="34" charset="0"/>
                <a:cs typeface="B Mitra"/>
              </a:rPr>
              <a:t>شرايط نگهداري و انتقال ادرار</a:t>
            </a:r>
            <a:br>
              <a:rPr lang="en-US"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1C157CD9-63E4-1445-C68D-E51CAFEF9F78}"/>
              </a:ext>
            </a:extLst>
          </p:cNvPr>
          <p:cNvSpPr>
            <a:spLocks noGrp="1"/>
          </p:cNvSpPr>
          <p:nvPr>
            <p:ph idx="1"/>
          </p:nvPr>
        </p:nvSpPr>
        <p:spPr/>
        <p:txBody>
          <a:bodyPr/>
          <a:lstStyle/>
          <a:p>
            <a:pPr marL="0" marR="0" algn="just" rtl="1">
              <a:lnSpc>
                <a:spcPct val="115000"/>
              </a:lnSpc>
              <a:spcAft>
                <a:spcPts val="1000"/>
              </a:spcAft>
            </a:pPr>
            <a:r>
              <a:rPr lang="ar-SA" b="1" dirty="0">
                <a:effectLst/>
                <a:latin typeface="Calibri" panose="020F0502020204030204" pitchFamily="34" charset="0"/>
                <a:ea typeface="Calibri" panose="020F0502020204030204" pitchFamily="34" charset="0"/>
                <a:cs typeface="B Mitra"/>
              </a:rPr>
              <a:t>شرايط نگهداري و انتقال ادرار:</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ar-SA" dirty="0">
                <a:solidFill>
                  <a:srgbClr val="0070C0"/>
                </a:solidFill>
                <a:effectLst/>
                <a:latin typeface="Calibri" panose="020F0502020204030204" pitchFamily="34" charset="0"/>
                <a:ea typeface="Calibri" panose="020F0502020204030204" pitchFamily="34" charset="0"/>
                <a:cs typeface="B Mitra"/>
              </a:rPr>
              <a:t>نمونه ادرار تهيه شده تا 2 ساعت در دمای اتاق و تا 24 ساعت در يخچال قابل نگهداري است . </a:t>
            </a:r>
            <a:endParaRPr lang="en-US"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ar-SA" dirty="0">
                <a:effectLst/>
                <a:latin typeface="Calibri" panose="020F0502020204030204" pitchFamily="34" charset="0"/>
                <a:ea typeface="Calibri" panose="020F0502020204030204" pitchFamily="34" charset="0"/>
                <a:cs typeface="B Mitra"/>
              </a:rPr>
              <a:t>افزودن اسيدبوريك به غلظت 2-1 درصد تعداد باكتري ها در ادرار را تا 96-48 ساعت در دماي محيط ثابت نگه </a:t>
            </a:r>
            <a:r>
              <a:rPr lang="ar-SA" dirty="0">
                <a:solidFill>
                  <a:srgbClr val="0070C0"/>
                </a:solidFill>
                <a:effectLst/>
                <a:latin typeface="Calibri" panose="020F0502020204030204" pitchFamily="34" charset="0"/>
                <a:ea typeface="Calibri" panose="020F0502020204030204" pitchFamily="34" charset="0"/>
                <a:cs typeface="B Mitra"/>
              </a:rPr>
              <a:t>ميدارد و بندرت روي رشد بعضي از ارگانيسم ها تاثير منفي دارد.</a:t>
            </a:r>
            <a:endParaRPr lang="en-US"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1771629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B2E6F-84C2-BA0C-F6D4-75643DF22E06}"/>
              </a:ext>
            </a:extLst>
          </p:cNvPr>
          <p:cNvSpPr>
            <a:spLocks noGrp="1"/>
          </p:cNvSpPr>
          <p:nvPr>
            <p:ph type="title"/>
          </p:nvPr>
        </p:nvSpPr>
        <p:spPr/>
        <p:txBody>
          <a:bodyPr/>
          <a:lstStyle/>
          <a:p>
            <a:pPr algn="ctr"/>
            <a:r>
              <a:rPr lang="ar-SA" sz="3200" b="1" dirty="0">
                <a:effectLst/>
                <a:latin typeface="Calibri" panose="020F0502020204030204" pitchFamily="34" charset="0"/>
                <a:ea typeface="Calibri" panose="020F0502020204030204" pitchFamily="34" charset="0"/>
                <a:cs typeface="B Mitra"/>
              </a:rPr>
              <a:t>شرايط رد نمونه</a:t>
            </a:r>
            <a:r>
              <a:rPr lang="fa-IR" sz="3200" dirty="0">
                <a:effectLst/>
                <a:latin typeface="Calibri" panose="020F0502020204030204" pitchFamily="34" charset="0"/>
                <a:ea typeface="Calibri" panose="020F0502020204030204" pitchFamily="34" charset="0"/>
                <a:cs typeface="B Mitra"/>
              </a:rPr>
              <a:t> ادرار</a:t>
            </a: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35E554FB-9AAC-8446-573A-83B2A6DC1167}"/>
              </a:ext>
            </a:extLst>
          </p:cNvPr>
          <p:cNvSpPr>
            <a:spLocks noGrp="1"/>
          </p:cNvSpPr>
          <p:nvPr>
            <p:ph idx="1"/>
          </p:nvPr>
        </p:nvSpPr>
        <p:spPr>
          <a:xfrm>
            <a:off x="547255" y="1584556"/>
            <a:ext cx="10515600" cy="4351338"/>
          </a:xfrm>
        </p:spPr>
        <p:txBody>
          <a:bodyPr/>
          <a:lstStyle/>
          <a:p>
            <a:pPr marL="0" marR="0" algn="just" rtl="1">
              <a:lnSpc>
                <a:spcPct val="115000"/>
              </a:lnSpc>
              <a:spcAft>
                <a:spcPts val="1000"/>
              </a:spcAft>
            </a:pPr>
            <a:r>
              <a:rPr lang="ar-SA" sz="1800" b="1" dirty="0">
                <a:effectLst/>
                <a:latin typeface="Calibri" panose="020F0502020204030204" pitchFamily="34" charset="0"/>
                <a:ea typeface="Calibri" panose="020F0502020204030204" pitchFamily="34" charset="0"/>
                <a:cs typeface="B Mitra"/>
              </a:rPr>
              <a:t>1</a:t>
            </a:r>
            <a:r>
              <a:rPr lang="ar-SA" sz="2000" b="1" dirty="0">
                <a:effectLst/>
                <a:latin typeface="Calibri" panose="020F0502020204030204" pitchFamily="34" charset="0"/>
                <a:ea typeface="Calibri" panose="020F0502020204030204" pitchFamily="34" charset="0"/>
                <a:cs typeface="B Mitra"/>
              </a:rPr>
              <a:t>-نمونه هاي </a:t>
            </a:r>
            <a:r>
              <a:rPr lang="ar-SA" sz="2000" b="1" dirty="0">
                <a:solidFill>
                  <a:srgbClr val="FF0000"/>
                </a:solidFill>
                <a:effectLst/>
                <a:latin typeface="Calibri" panose="020F0502020204030204" pitchFamily="34" charset="0"/>
                <a:ea typeface="Calibri" panose="020F0502020204030204" pitchFamily="34" charset="0"/>
                <a:cs typeface="B Mitra"/>
              </a:rPr>
              <a:t>بدون برچسب </a:t>
            </a:r>
            <a:r>
              <a:rPr lang="ar-SA" sz="2000" b="1" dirty="0">
                <a:effectLst/>
                <a:latin typeface="Calibri" panose="020F0502020204030204" pitchFamily="34" charset="0"/>
                <a:ea typeface="Calibri" panose="020F0502020204030204" pitchFamily="34" charset="0"/>
                <a:cs typeface="B Mitra"/>
              </a:rPr>
              <a:t>مشخصات بيمار</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ar-SA" sz="2000" b="1" dirty="0">
                <a:effectLst/>
                <a:latin typeface="Calibri" panose="020F0502020204030204" pitchFamily="34" charset="0"/>
                <a:ea typeface="Calibri" panose="020F0502020204030204" pitchFamily="34" charset="0"/>
                <a:cs typeface="B Mitra"/>
              </a:rPr>
              <a:t>2-نمونه هايي كه در </a:t>
            </a:r>
            <a:r>
              <a:rPr lang="ar-SA" sz="2000" b="1" dirty="0">
                <a:solidFill>
                  <a:srgbClr val="FF0000"/>
                </a:solidFill>
                <a:effectLst/>
                <a:latin typeface="Calibri" panose="020F0502020204030204" pitchFamily="34" charset="0"/>
                <a:ea typeface="Calibri" panose="020F0502020204030204" pitchFamily="34" charset="0"/>
                <a:cs typeface="B Mitra"/>
              </a:rPr>
              <a:t>ظروف نامناسب به </a:t>
            </a:r>
            <a:r>
              <a:rPr lang="ar-SA" sz="2000" b="1" dirty="0">
                <a:effectLst/>
                <a:latin typeface="Calibri" panose="020F0502020204030204" pitchFamily="34" charset="0"/>
                <a:ea typeface="Calibri" panose="020F0502020204030204" pitchFamily="34" charset="0"/>
                <a:cs typeface="B Mitra"/>
              </a:rPr>
              <a:t>آزمايشگاه رسيده باشند.</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ar-SA" sz="2000" b="1" dirty="0">
                <a:solidFill>
                  <a:srgbClr val="FF0000"/>
                </a:solidFill>
                <a:effectLst/>
                <a:latin typeface="Calibri" panose="020F0502020204030204" pitchFamily="34" charset="0"/>
                <a:ea typeface="Calibri" panose="020F0502020204030204" pitchFamily="34" charset="0"/>
                <a:cs typeface="B Mitra"/>
              </a:rPr>
              <a:t>3-نمونه ادرار 24 ساعته</a:t>
            </a:r>
            <a:endParaRPr lang="en-US" sz="20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ar-SA" sz="2000" b="1" dirty="0">
                <a:effectLst/>
                <a:latin typeface="Calibri" panose="020F0502020204030204" pitchFamily="34" charset="0"/>
                <a:ea typeface="Calibri" panose="020F0502020204030204" pitchFamily="34" charset="0"/>
                <a:cs typeface="B Mitra"/>
              </a:rPr>
              <a:t>4-</a:t>
            </a:r>
            <a:r>
              <a:rPr lang="en-US" sz="2000" b="1" dirty="0">
                <a:effectLst/>
                <a:latin typeface="Calibri" panose="020F0502020204030204" pitchFamily="34" charset="0"/>
                <a:ea typeface="Calibri" panose="020F0502020204030204" pitchFamily="34" charset="0"/>
                <a:cs typeface="B Mitra"/>
              </a:rPr>
              <a:t>   </a:t>
            </a:r>
            <a:r>
              <a:rPr lang="ar-SA" sz="2000" b="1" dirty="0">
                <a:effectLst/>
                <a:latin typeface="Calibri" panose="020F0502020204030204" pitchFamily="34" charset="0"/>
                <a:ea typeface="Calibri" panose="020F0502020204030204" pitchFamily="34" charset="0"/>
                <a:cs typeface="B Mitra"/>
              </a:rPr>
              <a:t>نمونه هاي ادراري كه </a:t>
            </a:r>
            <a:r>
              <a:rPr lang="ar-SA" sz="2000" b="1" dirty="0">
                <a:solidFill>
                  <a:srgbClr val="FF0000"/>
                </a:solidFill>
                <a:effectLst/>
                <a:latin typeface="Calibri" panose="020F0502020204030204" pitchFamily="34" charset="0"/>
                <a:ea typeface="Calibri" panose="020F0502020204030204" pitchFamily="34" charset="0"/>
                <a:cs typeface="B Mitra"/>
              </a:rPr>
              <a:t>بيش از 2 ساعت در حرارت اتاق ( </a:t>
            </a:r>
            <a:r>
              <a:rPr lang="en-US" sz="2000" b="1" dirty="0">
                <a:solidFill>
                  <a:srgbClr val="FF0000"/>
                </a:solidFill>
                <a:effectLst/>
                <a:latin typeface="Calibri" panose="020F0502020204030204" pitchFamily="34" charset="0"/>
                <a:ea typeface="Calibri" panose="020F0502020204030204" pitchFamily="34" charset="0"/>
                <a:cs typeface="B Mitra"/>
              </a:rPr>
              <a:t>RT</a:t>
            </a:r>
            <a:r>
              <a:rPr lang="ar-SA" sz="2000" b="1" dirty="0">
                <a:solidFill>
                  <a:srgbClr val="FF0000"/>
                </a:solidFill>
                <a:effectLst/>
                <a:latin typeface="Calibri" panose="020F0502020204030204" pitchFamily="34" charset="0"/>
                <a:ea typeface="Calibri" panose="020F0502020204030204" pitchFamily="34" charset="0"/>
                <a:cs typeface="B Mitra"/>
              </a:rPr>
              <a:t>)  مانده باشد  </a:t>
            </a:r>
            <a:endParaRPr lang="en-US" sz="20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ar-SA" sz="2000" b="1" dirty="0">
                <a:effectLst/>
                <a:latin typeface="Calibri" panose="020F0502020204030204" pitchFamily="34" charset="0"/>
                <a:ea typeface="Calibri" panose="020F0502020204030204" pitchFamily="34" charset="0"/>
                <a:cs typeface="B Mitra"/>
              </a:rPr>
              <a:t>5-نمونه هاي ادراري جمع آوري </a:t>
            </a:r>
            <a:r>
              <a:rPr lang="ar-SA" sz="2000" b="1" dirty="0">
                <a:solidFill>
                  <a:srgbClr val="FF0000"/>
                </a:solidFill>
                <a:effectLst/>
                <a:latin typeface="Calibri" panose="020F0502020204030204" pitchFamily="34" charset="0"/>
                <a:ea typeface="Calibri" panose="020F0502020204030204" pitchFamily="34" charset="0"/>
                <a:cs typeface="B Mitra"/>
              </a:rPr>
              <a:t>شده از كيسه ادرار</a:t>
            </a:r>
            <a:endParaRPr lang="en-US" sz="20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ar-SA" sz="2000" b="1" dirty="0">
                <a:solidFill>
                  <a:srgbClr val="FF0000"/>
                </a:solidFill>
                <a:effectLst/>
                <a:latin typeface="Calibri" panose="020F0502020204030204" pitchFamily="34" charset="0"/>
                <a:ea typeface="Calibri" panose="020F0502020204030204" pitchFamily="34" charset="0"/>
                <a:cs typeface="B Mitra"/>
              </a:rPr>
              <a:t>6-كشت از نوك كاتتر ادراري </a:t>
            </a:r>
            <a:endParaRPr lang="en-US" sz="20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algn="r"/>
            <a:r>
              <a:rPr lang="ar-SA" sz="2000" b="1" dirty="0">
                <a:effectLst/>
                <a:latin typeface="Calibri" panose="020F0502020204030204" pitchFamily="34" charset="0"/>
                <a:ea typeface="Calibri" panose="020F0502020204030204" pitchFamily="34" charset="0"/>
                <a:cs typeface="B Mitra"/>
              </a:rPr>
              <a:t>7-به غير از نمونه هايي كه به طريق سوپراپوبيك جمع آوري شده اند ، </a:t>
            </a:r>
            <a:r>
              <a:rPr lang="ar-SA" sz="2000" b="1" dirty="0">
                <a:solidFill>
                  <a:srgbClr val="FF0000"/>
                </a:solidFill>
                <a:effectLst/>
                <a:latin typeface="Calibri" panose="020F0502020204030204" pitchFamily="34" charset="0"/>
                <a:ea typeface="Calibri" panose="020F0502020204030204" pitchFamily="34" charset="0"/>
                <a:cs typeface="B Mitra"/>
              </a:rPr>
              <a:t>نمونه هاي كه جهت كشت بي هوازي در خواست شده  است را قبول نكنيد</a:t>
            </a:r>
            <a:endParaRPr lang="en-US" sz="2000" b="1" dirty="0">
              <a:solidFill>
                <a:srgbClr val="FF0000"/>
              </a:solidFill>
            </a:endParaRPr>
          </a:p>
        </p:txBody>
      </p:sp>
    </p:spTree>
    <p:extLst>
      <p:ext uri="{BB962C8B-B14F-4D97-AF65-F5344CB8AC3E}">
        <p14:creationId xmlns:p14="http://schemas.microsoft.com/office/powerpoint/2010/main" val="571665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0A86E-BC6B-B42A-D1E7-F7177B8B6575}"/>
              </a:ext>
            </a:extLst>
          </p:cNvPr>
          <p:cNvSpPr>
            <a:spLocks noGrp="1"/>
          </p:cNvSpPr>
          <p:nvPr>
            <p:ph type="title"/>
          </p:nvPr>
        </p:nvSpPr>
        <p:spPr/>
        <p:txBody>
          <a:bodyPr/>
          <a:lstStyle/>
          <a:p>
            <a:pPr algn="ctr"/>
            <a:r>
              <a:rPr lang="ar-SA" sz="4400" b="1" dirty="0">
                <a:effectLst/>
                <a:latin typeface="Calibri" panose="020F0502020204030204" pitchFamily="34" charset="0"/>
                <a:ea typeface="Calibri" panose="020F0502020204030204" pitchFamily="34" charset="0"/>
                <a:cs typeface="B Mitra"/>
              </a:rPr>
              <a:t>شرايط رد نمونه</a:t>
            </a:r>
            <a:r>
              <a:rPr lang="fa-IR" sz="4400" dirty="0">
                <a:effectLst/>
                <a:latin typeface="Calibri" panose="020F0502020204030204" pitchFamily="34" charset="0"/>
                <a:ea typeface="Calibri" panose="020F0502020204030204" pitchFamily="34" charset="0"/>
                <a:cs typeface="B Mitra"/>
              </a:rPr>
              <a:t> ادرار</a:t>
            </a:r>
            <a:endParaRPr lang="en-US" dirty="0"/>
          </a:p>
        </p:txBody>
      </p:sp>
      <p:sp>
        <p:nvSpPr>
          <p:cNvPr id="3" name="Content Placeholder 2">
            <a:extLst>
              <a:ext uri="{FF2B5EF4-FFF2-40B4-BE49-F238E27FC236}">
                <a16:creationId xmlns:a16="http://schemas.microsoft.com/office/drawing/2014/main" id="{0C460F63-0E04-30C7-4FB0-B5FF601F5845}"/>
              </a:ext>
            </a:extLst>
          </p:cNvPr>
          <p:cNvSpPr>
            <a:spLocks noGrp="1"/>
          </p:cNvSpPr>
          <p:nvPr>
            <p:ph idx="1"/>
          </p:nvPr>
        </p:nvSpPr>
        <p:spPr/>
        <p:txBody>
          <a:bodyPr>
            <a:normAutofit/>
          </a:bodyPr>
          <a:lstStyle/>
          <a:p>
            <a:pPr marL="0" marR="0" algn="just" rtl="1">
              <a:lnSpc>
                <a:spcPct val="115000"/>
              </a:lnSpc>
              <a:spcAft>
                <a:spcPts val="1000"/>
              </a:spcAft>
            </a:pPr>
            <a:r>
              <a:rPr lang="ar-SA" dirty="0">
                <a:solidFill>
                  <a:srgbClr val="0070C0"/>
                </a:solidFill>
                <a:effectLst/>
                <a:latin typeface="Calibri" panose="020F0502020204030204" pitchFamily="34" charset="0"/>
                <a:ea typeface="Calibri" panose="020F0502020204030204" pitchFamily="34" charset="0"/>
                <a:cs typeface="B Mitra"/>
              </a:rPr>
              <a:t>-به غير از نمونه هايي كه به طريق سوپراپوبيك جمع آوري شده اند </a:t>
            </a:r>
            <a:r>
              <a:rPr lang="ar-SA" dirty="0">
                <a:effectLst/>
                <a:latin typeface="Calibri" panose="020F0502020204030204" pitchFamily="34" charset="0"/>
                <a:ea typeface="Calibri" panose="020F0502020204030204" pitchFamily="34" charset="0"/>
                <a:cs typeface="B Mitra"/>
              </a:rPr>
              <a:t>، نمونه هاي كه جهت كشت بي هوازي در خواست شده  است را قبول نكنيد.</a:t>
            </a:r>
            <a:endParaRPr lang="en-US" dirty="0">
              <a:effectLst/>
              <a:latin typeface="Calibri" panose="020F0502020204030204" pitchFamily="34" charset="0"/>
              <a:ea typeface="Calibri" panose="020F0502020204030204" pitchFamily="34" charset="0"/>
              <a:cs typeface="Arial" panose="020B0604020202020204" pitchFamily="34" charset="0"/>
            </a:endParaRPr>
          </a:p>
          <a:p>
            <a:pPr algn="just" rtl="1"/>
            <a:r>
              <a:rPr lang="ar-SA" dirty="0">
                <a:solidFill>
                  <a:srgbClr val="0070C0"/>
                </a:solidFill>
                <a:effectLst/>
                <a:latin typeface="Calibri" panose="020F0502020204030204" pitchFamily="34" charset="0"/>
                <a:ea typeface="Calibri" panose="020F0502020204030204" pitchFamily="34" charset="0"/>
                <a:cs typeface="B Mitra"/>
              </a:rPr>
              <a:t>8-اگر نمونه اي كه صحيح جمع آوري نشده باشد و يا نگهداري و انتقال آن نامناسب باشد با نمونه جديد قابل جايگزيني نباشد </a:t>
            </a:r>
            <a:r>
              <a:rPr lang="ar-SA" dirty="0">
                <a:effectLst/>
                <a:latin typeface="Calibri" panose="020F0502020204030204" pitchFamily="34" charset="0"/>
                <a:ea typeface="Calibri" panose="020F0502020204030204" pitchFamily="34" charset="0"/>
                <a:cs typeface="B Mitra"/>
              </a:rPr>
              <a:t>در گزارش نهايي نامناسب بودن نمونه ذكر شود. در مجموع در بيماران بستري بدلبل در دسترس  بودن آنها تكرار نمونه راحت تر  است </a:t>
            </a:r>
            <a:endParaRPr lang="en-US" dirty="0"/>
          </a:p>
        </p:txBody>
      </p:sp>
    </p:spTree>
    <p:extLst>
      <p:ext uri="{BB962C8B-B14F-4D97-AF65-F5344CB8AC3E}">
        <p14:creationId xmlns:p14="http://schemas.microsoft.com/office/powerpoint/2010/main" val="24000313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7C909-DC94-747E-25E9-15C08CA94328}"/>
              </a:ext>
            </a:extLst>
          </p:cNvPr>
          <p:cNvSpPr>
            <a:spLocks noGrp="1"/>
          </p:cNvSpPr>
          <p:nvPr>
            <p:ph type="title"/>
          </p:nvPr>
        </p:nvSpPr>
        <p:spPr/>
        <p:txBody>
          <a:bodyPr>
            <a:normAutofit/>
          </a:bodyPr>
          <a:lstStyle/>
          <a:p>
            <a:pPr algn="ctr"/>
            <a:r>
              <a:rPr lang="ar-SA" sz="2800" b="1" dirty="0">
                <a:effectLst/>
                <a:latin typeface="Calibri" panose="020F0502020204030204" pitchFamily="34" charset="0"/>
                <a:ea typeface="Calibri" panose="020F0502020204030204" pitchFamily="34" charset="0"/>
                <a:cs typeface="B Mitra"/>
              </a:rPr>
              <a:t>آزمایش کامل ادرار</a:t>
            </a:r>
            <a:endParaRPr lang="en-US" sz="2800" dirty="0"/>
          </a:p>
        </p:txBody>
      </p:sp>
      <p:sp>
        <p:nvSpPr>
          <p:cNvPr id="3" name="Content Placeholder 2">
            <a:extLst>
              <a:ext uri="{FF2B5EF4-FFF2-40B4-BE49-F238E27FC236}">
                <a16:creationId xmlns:a16="http://schemas.microsoft.com/office/drawing/2014/main" id="{89E527C6-797F-35A9-4CE0-6E07B6FBC6AB}"/>
              </a:ext>
            </a:extLst>
          </p:cNvPr>
          <p:cNvSpPr>
            <a:spLocks noGrp="1"/>
          </p:cNvSpPr>
          <p:nvPr>
            <p:ph idx="1"/>
          </p:nvPr>
        </p:nvSpPr>
        <p:spPr/>
        <p:txBody>
          <a:bodyPr>
            <a:normAutofit/>
          </a:bodyPr>
          <a:lstStyle/>
          <a:p>
            <a:pPr marL="0" marR="0" algn="just" rtl="1">
              <a:lnSpc>
                <a:spcPct val="150000"/>
              </a:lnSpc>
              <a:spcAft>
                <a:spcPts val="1000"/>
              </a:spcAft>
            </a:pPr>
            <a:r>
              <a:rPr lang="ar-SA" sz="2400" dirty="0">
                <a:effectLst/>
                <a:latin typeface="Times New Roman" panose="02020603050405020304" pitchFamily="18" charset="0"/>
                <a:ea typeface="Calibri" panose="020F0502020204030204" pitchFamily="34" charset="0"/>
                <a:cs typeface="B Mitra"/>
              </a:rPr>
              <a:t>بر اساس پیشنهاد </a:t>
            </a:r>
            <a:r>
              <a:rPr lang="en-US" sz="2400" dirty="0">
                <a:effectLst/>
                <a:latin typeface="Times New Roman" panose="02020603050405020304" pitchFamily="18" charset="0"/>
                <a:ea typeface="Calibri" panose="020F0502020204030204" pitchFamily="34" charset="0"/>
                <a:cs typeface="B Mitra"/>
              </a:rPr>
              <a:t>NNIS </a:t>
            </a:r>
            <a:r>
              <a:rPr lang="en-US" sz="2400" dirty="0">
                <a:effectLst/>
                <a:latin typeface="B Mitra"/>
                <a:ea typeface="Calibri" panose="020F0502020204030204" pitchFamily="34" charset="0"/>
                <a:cs typeface="Arial" panose="020B0604020202020204" pitchFamily="34" charset="0"/>
              </a:rPr>
              <a:t> </a:t>
            </a:r>
            <a:r>
              <a:rPr lang="ar-SA" sz="2400" dirty="0">
                <a:effectLst/>
                <a:latin typeface="B Mitra"/>
                <a:ea typeface="Calibri" panose="020F0502020204030204" pitchFamily="34" charset="0"/>
                <a:cs typeface="Arial" panose="020B0604020202020204" pitchFamily="34" charset="0"/>
              </a:rPr>
              <a:t>توجه بـه علائم بـالینی و هـمچنین نتایج آزمایش کامل ادرار</a:t>
            </a:r>
            <a:r>
              <a:rPr lang="ar-SA" sz="2400" dirty="0">
                <a:effectLst/>
                <a:latin typeface="Calibri" panose="020F0502020204030204" pitchFamily="34" charset="0"/>
                <a:ea typeface="Calibri" panose="020F0502020204030204" pitchFamily="34" charset="0"/>
                <a:cs typeface="Times New Roman" panose="02020603050405020304" pitchFamily="18" charset="0"/>
              </a:rPr>
              <a:t> </a:t>
            </a:r>
            <a:r>
              <a:rPr lang="ar-SA" sz="2400" dirty="0">
                <a:effectLst/>
                <a:latin typeface="Times New Roman" panose="02020603050405020304" pitchFamily="18" charset="0"/>
                <a:ea typeface="Calibri" panose="020F0502020204030204" pitchFamily="34" charset="0"/>
                <a:cs typeface="B Mitra"/>
              </a:rPr>
              <a:t>براي تفسیر و گزارش کشت‌های ادرار و تشخیـص عفـونت ادراري ضـروري است. بنابراین، بـراي اطمینان از درستی تفسیر بایـد از صحیح بودن نتایج آزمایش کامل</a:t>
            </a:r>
            <a:r>
              <a:rPr lang="ar-SA" sz="2400" dirty="0">
                <a:effectLst/>
                <a:latin typeface="Calibri" panose="020F0502020204030204" pitchFamily="34" charset="0"/>
                <a:ea typeface="Calibri" panose="020F0502020204030204" pitchFamily="34" charset="0"/>
                <a:cs typeface="Times New Roman" panose="02020603050405020304" pitchFamily="18" charset="0"/>
              </a:rPr>
              <a:t> </a:t>
            </a:r>
            <a:r>
              <a:rPr lang="ar-SA" sz="2400" dirty="0">
                <a:effectLst/>
                <a:latin typeface="Times New Roman" panose="02020603050405020304" pitchFamily="18" charset="0"/>
                <a:ea typeface="Calibri" panose="020F0502020204030204" pitchFamily="34" charset="0"/>
                <a:cs typeface="B Mitra"/>
              </a:rPr>
              <a:t>ادرار مطمئن شد. در این رابطه، می‌توان به موارد زیـر اشـاره نمود</a:t>
            </a:r>
            <a:r>
              <a:rPr lang="en-US" sz="2400" dirty="0">
                <a:effectLst/>
                <a:latin typeface="Times New Roman" panose="02020603050405020304" pitchFamily="18" charset="0"/>
                <a:ea typeface="Calibri" panose="020F0502020204030204" pitchFamily="34" charset="0"/>
                <a:cs typeface="B Mitra"/>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50000"/>
              </a:lnSpc>
              <a:spcAft>
                <a:spcPts val="1000"/>
              </a:spcAft>
              <a:buFont typeface="+mj-lt"/>
              <a:buAutoNum type="arabicPeriod"/>
            </a:pPr>
            <a:r>
              <a:rPr lang="ar-SA" sz="2400" dirty="0">
                <a:solidFill>
                  <a:srgbClr val="0070C0"/>
                </a:solidFill>
                <a:effectLst/>
                <a:latin typeface="Times New Roman" panose="02020603050405020304" pitchFamily="18" charset="0"/>
                <a:ea typeface="Calibri" panose="020F0502020204030204" pitchFamily="34" charset="0"/>
                <a:cs typeface="B Mitra"/>
              </a:rPr>
              <a:t>زمان و دور سانتریفيوژ (</a:t>
            </a:r>
            <a:r>
              <a:rPr lang="en-US" sz="2400" dirty="0">
                <a:solidFill>
                  <a:srgbClr val="0070C0"/>
                </a:solidFill>
                <a:effectLst/>
                <a:latin typeface="Times New Roman" panose="02020603050405020304" pitchFamily="18" charset="0"/>
                <a:ea typeface="Calibri" panose="020F0502020204030204" pitchFamily="34" charset="0"/>
                <a:cs typeface="B Mitra"/>
              </a:rPr>
              <a:t>rpm</a:t>
            </a:r>
            <a:r>
              <a:rPr lang="ar-SA" sz="2400" dirty="0">
                <a:solidFill>
                  <a:srgbClr val="0070C0"/>
                </a:solidFill>
                <a:effectLst/>
                <a:latin typeface="Times New Roman" panose="02020603050405020304" pitchFamily="18" charset="0"/>
                <a:ea typeface="Calibri" panose="020F0502020204030204" pitchFamily="34" charset="0"/>
                <a:cs typeface="B Mitra"/>
              </a:rPr>
              <a:t> 2500-2000) به مدت 5 دقیقه</a:t>
            </a:r>
            <a:endParaRPr lang="en-US"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rtl="1">
              <a:lnSpc>
                <a:spcPct val="107000"/>
              </a:lnSpc>
              <a:spcAft>
                <a:spcPts val="800"/>
              </a:spcAft>
            </a:pPr>
            <a:r>
              <a:rPr lang="x-none" sz="2400" dirty="0">
                <a:effectLst/>
                <a:latin typeface="Times New Roman" panose="02020603050405020304" pitchFamily="18" charset="0"/>
                <a:ea typeface="Calibri" panose="020F0502020204030204" pitchFamily="34" charset="0"/>
                <a:cs typeface="Arial" panose="020B0604020202020204" pitchFamily="34" charset="0"/>
              </a:rPr>
              <a:t>National Nosocomial Infection Surveillance</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gn="just" rtl="1"/>
            <a:endParaRPr lang="en-US" sz="2400" dirty="0"/>
          </a:p>
        </p:txBody>
      </p:sp>
    </p:spTree>
    <p:extLst>
      <p:ext uri="{BB962C8B-B14F-4D97-AF65-F5344CB8AC3E}">
        <p14:creationId xmlns:p14="http://schemas.microsoft.com/office/powerpoint/2010/main" val="38249435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77622-5ABF-EC5F-8AB6-2D09A35C83BB}"/>
              </a:ext>
            </a:extLst>
          </p:cNvPr>
          <p:cNvSpPr>
            <a:spLocks noGrp="1"/>
          </p:cNvSpPr>
          <p:nvPr>
            <p:ph type="title"/>
          </p:nvPr>
        </p:nvSpPr>
        <p:spPr/>
        <p:txBody>
          <a:bodyPr/>
          <a:lstStyle/>
          <a:p>
            <a:pPr algn="just" rtl="1"/>
            <a:r>
              <a:rPr lang="ar-SA" sz="4400" b="1" dirty="0">
                <a:effectLst/>
                <a:latin typeface="Calibri" panose="020F0502020204030204" pitchFamily="34" charset="0"/>
                <a:ea typeface="Calibri" panose="020F0502020204030204" pitchFamily="34" charset="0"/>
                <a:cs typeface="B Mitra"/>
              </a:rPr>
              <a:t>آزمایش کامل ادرار</a:t>
            </a:r>
            <a:endParaRPr lang="en-US" dirty="0"/>
          </a:p>
        </p:txBody>
      </p:sp>
      <p:sp>
        <p:nvSpPr>
          <p:cNvPr id="3" name="Content Placeholder 2">
            <a:extLst>
              <a:ext uri="{FF2B5EF4-FFF2-40B4-BE49-F238E27FC236}">
                <a16:creationId xmlns:a16="http://schemas.microsoft.com/office/drawing/2014/main" id="{37EAED17-6878-EBBE-ACE3-33FD07B922C4}"/>
              </a:ext>
            </a:extLst>
          </p:cNvPr>
          <p:cNvSpPr>
            <a:spLocks noGrp="1"/>
          </p:cNvSpPr>
          <p:nvPr>
            <p:ph idx="1"/>
          </p:nvPr>
        </p:nvSpPr>
        <p:spPr/>
        <p:txBody>
          <a:bodyPr>
            <a:noAutofit/>
          </a:bodyPr>
          <a:lstStyle/>
          <a:p>
            <a:pPr marL="342900" marR="0" lvl="0" indent="-342900" algn="just" rtl="1">
              <a:lnSpc>
                <a:spcPct val="150000"/>
              </a:lnSpc>
              <a:spcAft>
                <a:spcPts val="1000"/>
              </a:spcAft>
              <a:buFont typeface="+mj-lt"/>
              <a:buAutoNum type="arabicPeriod"/>
            </a:pPr>
            <a:r>
              <a:rPr lang="ar-SA" dirty="0">
                <a:effectLst/>
                <a:latin typeface="Times New Roman" panose="02020603050405020304" pitchFamily="18" charset="0"/>
                <a:ea typeface="Calibri" panose="020F0502020204030204" pitchFamily="34" charset="0"/>
                <a:cs typeface="B Mitra"/>
              </a:rPr>
              <a:t>حجم ادرار سـانتریفيوژ شـده نبایـد </a:t>
            </a:r>
            <a:r>
              <a:rPr lang="ar-SA" dirty="0">
                <a:solidFill>
                  <a:srgbClr val="0070C0"/>
                </a:solidFill>
                <a:effectLst/>
                <a:latin typeface="Times New Roman" panose="02020603050405020304" pitchFamily="18" charset="0"/>
                <a:ea typeface="Calibri" panose="020F0502020204030204" pitchFamily="34" charset="0"/>
                <a:cs typeface="B Mitra"/>
              </a:rPr>
              <a:t>کمتر از 10 میلی‌لیتر بـاشد </a:t>
            </a:r>
            <a:r>
              <a:rPr lang="ar-SA" dirty="0">
                <a:effectLst/>
                <a:latin typeface="Times New Roman" panose="02020603050405020304" pitchFamily="18" charset="0"/>
                <a:ea typeface="Calibri" panose="020F0502020204030204" pitchFamily="34" charset="0"/>
                <a:cs typeface="B Mitra"/>
              </a:rPr>
              <a:t>(درصورتی‌که این حجـم</a:t>
            </a:r>
            <a:r>
              <a:rPr lang="ar-SA" dirty="0">
                <a:effectLst/>
                <a:latin typeface="Calibri" panose="020F0502020204030204" pitchFamily="34" charset="0"/>
                <a:ea typeface="Calibri" panose="020F0502020204030204" pitchFamily="34" charset="0"/>
                <a:cs typeface="Times New Roman" panose="02020603050405020304" pitchFamily="18" charset="0"/>
              </a:rPr>
              <a:t> </a:t>
            </a:r>
            <a:r>
              <a:rPr lang="ar-SA" dirty="0">
                <a:effectLst/>
                <a:latin typeface="Times New Roman" panose="02020603050405020304" pitchFamily="18" charset="0"/>
                <a:ea typeface="Calibri" panose="020F0502020204030204" pitchFamily="34" charset="0"/>
                <a:cs typeface="B Mitra"/>
              </a:rPr>
              <a:t>مثلاً 6 میلی‌لیتر</a:t>
            </a:r>
            <a:r>
              <a:rPr lang="ar-SA" dirty="0">
                <a:effectLst/>
                <a:latin typeface="Calibri" panose="020F0502020204030204" pitchFamily="34" charset="0"/>
                <a:ea typeface="Calibri" panose="020F0502020204030204" pitchFamily="34" charset="0"/>
                <a:cs typeface="Times New Roman" panose="02020603050405020304" pitchFamily="18" charset="0"/>
              </a:rPr>
              <a:t> </a:t>
            </a:r>
            <a:r>
              <a:rPr lang="ar-SA" dirty="0">
                <a:effectLst/>
                <a:latin typeface="Times New Roman" panose="02020603050405020304" pitchFamily="18" charset="0"/>
                <a:ea typeface="Calibri" panose="020F0502020204030204" pitchFamily="34" charset="0"/>
                <a:cs typeface="B Mitra"/>
              </a:rPr>
              <a:t>باشد باید تعداد عنـاصـر مشاهده‌شده را در عـدد 2 ضـرب کـرد)</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rtl="1">
              <a:lnSpc>
                <a:spcPct val="150000"/>
              </a:lnSpc>
              <a:spcAft>
                <a:spcPts val="1000"/>
              </a:spcAft>
            </a:pPr>
            <a:r>
              <a:rPr lang="ar-SA" dirty="0">
                <a:effectLst/>
                <a:latin typeface="Times New Roman" panose="02020603050405020304" pitchFamily="18" charset="0"/>
                <a:ea typeface="Calibri" panose="020F0502020204030204" pitchFamily="34" charset="0"/>
                <a:cs typeface="B Mitra"/>
              </a:rPr>
              <a:t>3-</a:t>
            </a:r>
            <a:r>
              <a:rPr lang="ar-SA" dirty="0">
                <a:solidFill>
                  <a:srgbClr val="0070C0"/>
                </a:solidFill>
                <a:effectLst/>
                <a:latin typeface="Times New Roman" panose="02020603050405020304" pitchFamily="18" charset="0"/>
                <a:ea typeface="Calibri" panose="020F0502020204030204" pitchFamily="34" charset="0"/>
                <a:cs typeface="B Mitra"/>
              </a:rPr>
              <a:t>تعداد 5 </a:t>
            </a:r>
            <a:r>
              <a:rPr lang="en-US" dirty="0">
                <a:solidFill>
                  <a:srgbClr val="0070C0"/>
                </a:solidFill>
                <a:effectLst/>
                <a:latin typeface="Times New Roman" panose="02020603050405020304" pitchFamily="18" charset="0"/>
                <a:ea typeface="Calibri" panose="020F0502020204030204" pitchFamily="34" charset="0"/>
                <a:cs typeface="B Mitra"/>
              </a:rPr>
              <a:t>&gt;</a:t>
            </a:r>
            <a:r>
              <a:rPr lang="ar-SA" dirty="0">
                <a:solidFill>
                  <a:srgbClr val="0070C0"/>
                </a:solidFill>
                <a:effectLst/>
                <a:latin typeface="Times New Roman" panose="02020603050405020304" pitchFamily="18" charset="0"/>
                <a:ea typeface="Calibri" panose="020F0502020204030204" pitchFamily="34" charset="0"/>
                <a:cs typeface="B Mitra"/>
              </a:rPr>
              <a:t> لکوسیت در هر </a:t>
            </a:r>
            <a:r>
              <a:rPr lang="en-US" dirty="0">
                <a:solidFill>
                  <a:srgbClr val="0070C0"/>
                </a:solidFill>
                <a:effectLst/>
                <a:latin typeface="Times New Roman" panose="02020603050405020304" pitchFamily="18" charset="0"/>
                <a:ea typeface="Calibri" panose="020F0502020204030204" pitchFamily="34" charset="0"/>
                <a:cs typeface="B Mitra"/>
              </a:rPr>
              <a:t>HPF </a:t>
            </a:r>
            <a:r>
              <a:rPr lang="en-US" dirty="0">
                <a:solidFill>
                  <a:srgbClr val="0070C0"/>
                </a:solidFill>
                <a:effectLst/>
                <a:latin typeface="B Mitra"/>
                <a:ea typeface="Calibri" panose="020F0502020204030204" pitchFamily="34" charset="0"/>
                <a:cs typeface="Arial" panose="020B0604020202020204" pitchFamily="34" charset="0"/>
              </a:rPr>
              <a:t> </a:t>
            </a:r>
            <a:r>
              <a:rPr lang="ar-SA" dirty="0">
                <a:solidFill>
                  <a:srgbClr val="0070C0"/>
                </a:solidFill>
                <a:effectLst/>
                <a:latin typeface="B Mitra"/>
                <a:ea typeface="Calibri" panose="020F0502020204030204" pitchFamily="34" charset="0"/>
                <a:cs typeface="Arial" panose="020B0604020202020204" pitchFamily="34" charset="0"/>
              </a:rPr>
              <a:t>(</a:t>
            </a:r>
            <a:r>
              <a:rPr lang="en-US" dirty="0">
                <a:solidFill>
                  <a:srgbClr val="0070C0"/>
                </a:solidFill>
                <a:effectLst/>
                <a:latin typeface="Times New Roman" panose="02020603050405020304" pitchFamily="18" charset="0"/>
                <a:ea typeface="Calibri" panose="020F0502020204030204" pitchFamily="34" charset="0"/>
                <a:cs typeface="B Mitra"/>
              </a:rPr>
              <a:t>X</a:t>
            </a:r>
            <a:r>
              <a:rPr lang="ar-SA" dirty="0">
                <a:solidFill>
                  <a:srgbClr val="0070C0"/>
                </a:solidFill>
                <a:effectLst/>
                <a:latin typeface="Times New Roman" panose="02020603050405020304" pitchFamily="18" charset="0"/>
                <a:ea typeface="Calibri" panose="020F0502020204030204" pitchFamily="34" charset="0"/>
                <a:cs typeface="B Mitra"/>
              </a:rPr>
              <a:t>40) </a:t>
            </a:r>
            <a:r>
              <a:rPr lang="ar-SA" dirty="0">
                <a:effectLst/>
                <a:latin typeface="Times New Roman" panose="02020603050405020304" pitchFamily="18" charset="0"/>
                <a:ea typeface="Calibri" panose="020F0502020204030204" pitchFamily="34" charset="0"/>
                <a:cs typeface="B Mitra"/>
              </a:rPr>
              <a:t>ادرار سانتریفيوژ شـده به‌عنوان پیوري</a:t>
            </a:r>
            <a:r>
              <a:rPr lang="ar-SA" dirty="0">
                <a:effectLst/>
                <a:latin typeface="Calibri" panose="020F0502020204030204" pitchFamily="34" charset="0"/>
                <a:ea typeface="Calibri" panose="020F0502020204030204" pitchFamily="34" charset="0"/>
                <a:cs typeface="Times New Roman" panose="02020603050405020304" pitchFamily="18" charset="0"/>
              </a:rPr>
              <a:t> </a:t>
            </a:r>
            <a:r>
              <a:rPr lang="ar-SA" dirty="0">
                <a:effectLst/>
                <a:latin typeface="Times New Roman" panose="02020603050405020304" pitchFamily="18" charset="0"/>
                <a:ea typeface="Calibri" panose="020F0502020204030204" pitchFamily="34" charset="0"/>
                <a:cs typeface="B Mitra"/>
              </a:rPr>
              <a:t>(</a:t>
            </a:r>
            <a:r>
              <a:rPr lang="en-US" dirty="0">
                <a:effectLst/>
                <a:latin typeface="Times New Roman" panose="02020603050405020304" pitchFamily="18" charset="0"/>
                <a:ea typeface="Calibri" panose="020F0502020204030204" pitchFamily="34" charset="0"/>
                <a:cs typeface="B Mitra"/>
              </a:rPr>
              <a:t>Pyuria</a:t>
            </a:r>
            <a:r>
              <a:rPr lang="ar-SA" dirty="0">
                <a:effectLst/>
                <a:latin typeface="Times New Roman" panose="02020603050405020304" pitchFamily="18" charset="0"/>
                <a:ea typeface="Calibri" panose="020F0502020204030204" pitchFamily="34" charset="0"/>
                <a:cs typeface="B Mitra"/>
              </a:rPr>
              <a:t>) تلقی می‌شود کـه معادل 50</a:t>
            </a:r>
            <a:r>
              <a:rPr lang="en-US" dirty="0">
                <a:effectLst/>
                <a:latin typeface="Times New Roman" panose="02020603050405020304" pitchFamily="18" charset="0"/>
                <a:ea typeface="Calibri" panose="020F0502020204030204" pitchFamily="34" charset="0"/>
                <a:cs typeface="B Mitra"/>
              </a:rPr>
              <a:t>&gt; </a:t>
            </a:r>
            <a:r>
              <a:rPr lang="ar-SA" dirty="0">
                <a:effectLst/>
                <a:latin typeface="Times New Roman" panose="02020603050405020304" pitchFamily="18" charset="0"/>
                <a:ea typeface="Calibri" panose="020F0502020204030204" pitchFamily="34" charset="0"/>
                <a:cs typeface="B Mitra"/>
              </a:rPr>
              <a:t> لکوسیت در هر میلی‌متر مکعب است</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50000"/>
              </a:lnSpc>
              <a:spcAft>
                <a:spcPts val="1000"/>
              </a:spcAft>
            </a:pPr>
            <a:r>
              <a:rPr lang="ar-SA" dirty="0">
                <a:effectLst/>
                <a:latin typeface="Times New Roman" panose="02020603050405020304" pitchFamily="18" charset="0"/>
                <a:ea typeface="Calibri" panose="020F0502020204030204" pitchFamily="34" charset="0"/>
                <a:cs typeface="B Mitra"/>
              </a:rPr>
              <a:t>4-نکته: مقادیر طبیعی لکوسیت در ادرار زنان و مردان باهم متفاوت است</a:t>
            </a:r>
            <a:r>
              <a:rPr lang="en-US" dirty="0">
                <a:effectLst/>
                <a:latin typeface="Times New Roman" panose="02020603050405020304" pitchFamily="18" charset="0"/>
                <a:ea typeface="Calibri" panose="020F0502020204030204" pitchFamily="34" charset="0"/>
                <a:cs typeface="B Mitra"/>
              </a:rPr>
              <a:t>:</a:t>
            </a:r>
            <a:br>
              <a:rPr lang="en-US" dirty="0">
                <a:effectLst/>
                <a:latin typeface="Times New Roman" panose="02020603050405020304" pitchFamily="18" charset="0"/>
                <a:ea typeface="Calibri" panose="020F0502020204030204" pitchFamily="34" charset="0"/>
                <a:cs typeface="B Mitra"/>
              </a:rPr>
            </a:br>
            <a:r>
              <a:rPr lang="en-US" dirty="0">
                <a:solidFill>
                  <a:srgbClr val="0070C0"/>
                </a:solidFill>
                <a:effectLst/>
                <a:latin typeface="Times New Roman" panose="02020603050405020304" pitchFamily="18" charset="0"/>
                <a:ea typeface="Calibri" panose="020F0502020204030204" pitchFamily="34" charset="0"/>
                <a:cs typeface="B Mitra"/>
              </a:rPr>
              <a:t>= 0-3/HPF</a:t>
            </a:r>
            <a:r>
              <a:rPr lang="ar-SA" dirty="0">
                <a:solidFill>
                  <a:srgbClr val="0070C0"/>
                </a:solidFill>
                <a:effectLst/>
                <a:latin typeface="Times New Roman" panose="02020603050405020304" pitchFamily="18" charset="0"/>
                <a:ea typeface="Calibri" panose="020F0502020204030204" pitchFamily="34" charset="0"/>
                <a:cs typeface="B Mitra"/>
              </a:rPr>
              <a:t> مردان                             </a:t>
            </a:r>
            <a:r>
              <a:rPr lang="en-US" dirty="0">
                <a:solidFill>
                  <a:srgbClr val="0070C0"/>
                </a:solidFill>
                <a:effectLst/>
                <a:latin typeface="Times New Roman" panose="02020603050405020304" pitchFamily="18" charset="0"/>
                <a:ea typeface="Calibri" panose="020F0502020204030204" pitchFamily="34" charset="0"/>
                <a:cs typeface="B Mitra"/>
              </a:rPr>
              <a:t>= 0-5/HPF</a:t>
            </a:r>
            <a:r>
              <a:rPr lang="ar-SA" dirty="0">
                <a:solidFill>
                  <a:srgbClr val="0070C0"/>
                </a:solidFill>
                <a:effectLst/>
                <a:latin typeface="Times New Roman" panose="02020603050405020304" pitchFamily="18" charset="0"/>
                <a:ea typeface="Calibri" panose="020F0502020204030204" pitchFamily="34" charset="0"/>
                <a:cs typeface="B Mitra"/>
              </a:rPr>
              <a:t> زنان</a:t>
            </a:r>
            <a:endParaRPr lang="en-US"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130411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CABC4-FA20-5D7D-45DE-9220B916BB23}"/>
              </a:ext>
            </a:extLst>
          </p:cNvPr>
          <p:cNvSpPr>
            <a:spLocks noGrp="1"/>
          </p:cNvSpPr>
          <p:nvPr>
            <p:ph type="title"/>
          </p:nvPr>
        </p:nvSpPr>
        <p:spPr/>
        <p:txBody>
          <a:bodyPr/>
          <a:lstStyle/>
          <a:p>
            <a:pPr algn="ctr"/>
            <a:r>
              <a:rPr lang="fa-IR" sz="2800" b="1" dirty="0">
                <a:effectLst/>
                <a:latin typeface="Times New Roman" panose="02020603050405020304" pitchFamily="18" charset="0"/>
                <a:ea typeface="Calibri" panose="020F0502020204030204" pitchFamily="34" charset="0"/>
                <a:cs typeface="B Mitra"/>
              </a:rPr>
              <a:t>اصول کلی جمع آوری نمونه برای کشت</a:t>
            </a: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A02994F8-C30E-11B6-5AB5-55C748237C74}"/>
              </a:ext>
            </a:extLst>
          </p:cNvPr>
          <p:cNvSpPr>
            <a:spLocks noGrp="1"/>
          </p:cNvSpPr>
          <p:nvPr>
            <p:ph idx="1"/>
          </p:nvPr>
        </p:nvSpPr>
        <p:spPr/>
        <p:txBody>
          <a:bodyPr>
            <a:normAutofit fontScale="85000" lnSpcReduction="20000"/>
          </a:bodyPr>
          <a:lstStyle/>
          <a:p>
            <a:pPr marL="0" marR="0" algn="just" rtl="1">
              <a:lnSpc>
                <a:spcPct val="115000"/>
              </a:lnSpc>
              <a:spcAft>
                <a:spcPts val="1000"/>
              </a:spcAft>
            </a:pPr>
            <a:r>
              <a:rPr lang="fa-IR" dirty="0">
                <a:effectLst/>
                <a:latin typeface="Times New Roman" panose="02020603050405020304" pitchFamily="18" charset="0"/>
                <a:ea typeface="Calibri" panose="020F0502020204030204" pitchFamily="34" charset="0"/>
                <a:cs typeface="B Mitra"/>
              </a:rPr>
              <a:t> </a:t>
            </a:r>
            <a:r>
              <a:rPr lang="en-US" dirty="0">
                <a:effectLst/>
                <a:latin typeface="Times New Roman" panose="02020603050405020304" pitchFamily="18" charset="0"/>
                <a:ea typeface="Calibri" panose="020F0502020204030204" pitchFamily="34" charset="0"/>
                <a:cs typeface="B Mitra"/>
              </a:rPr>
              <a:t>1</a:t>
            </a:r>
            <a:r>
              <a:rPr lang="fa-IR" dirty="0">
                <a:effectLst/>
                <a:latin typeface="Times New Roman" panose="02020603050405020304" pitchFamily="18" charset="0"/>
                <a:ea typeface="Calibri" panose="020F0502020204030204" pitchFamily="34" charset="0"/>
                <a:cs typeface="B Mitra"/>
              </a:rPr>
              <a:t>-نمونه را </a:t>
            </a:r>
            <a:r>
              <a:rPr lang="fa-IR" dirty="0">
                <a:solidFill>
                  <a:srgbClr val="0070C0"/>
                </a:solidFill>
                <a:effectLst/>
                <a:latin typeface="Times New Roman" panose="02020603050405020304" pitchFamily="18" charset="0"/>
                <a:ea typeface="Calibri" panose="020F0502020204030204" pitchFamily="34" charset="0"/>
                <a:cs typeface="B Mitra"/>
              </a:rPr>
              <a:t>ازمحل واقعی عفونت </a:t>
            </a:r>
            <a:r>
              <a:rPr lang="fa-IR" dirty="0">
                <a:effectLst/>
                <a:latin typeface="Times New Roman" panose="02020603050405020304" pitchFamily="18" charset="0"/>
                <a:ea typeface="Calibri" panose="020F0502020204030204" pitchFamily="34" charset="0"/>
                <a:cs typeface="B Mitra"/>
              </a:rPr>
              <a:t>جمع آوری کنید واز آلودگی آن  </a:t>
            </a:r>
            <a:r>
              <a:rPr lang="fa-IR" dirty="0">
                <a:solidFill>
                  <a:srgbClr val="FF0000"/>
                </a:solidFill>
                <a:effectLst/>
                <a:latin typeface="Times New Roman" panose="02020603050405020304" pitchFamily="18" charset="0"/>
                <a:ea typeface="Calibri" panose="020F0502020204030204" pitchFamily="34" charset="0"/>
                <a:cs typeface="B Mitra"/>
              </a:rPr>
              <a:t>با فلور طبیعی </a:t>
            </a:r>
            <a:r>
              <a:rPr lang="fa-IR" dirty="0">
                <a:effectLst/>
                <a:latin typeface="Times New Roman" panose="02020603050405020304" pitchFamily="18" charset="0"/>
                <a:ea typeface="Calibri" panose="020F0502020204030204" pitchFamily="34" charset="0"/>
                <a:cs typeface="B Mitra"/>
              </a:rPr>
              <a:t>بافت های مجاور و ترشحات اجتناب نمائید.</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dirty="0">
                <a:effectLst/>
                <a:latin typeface="Times New Roman" panose="02020603050405020304" pitchFamily="18" charset="0"/>
                <a:ea typeface="Calibri" panose="020F0502020204030204" pitchFamily="34" charset="0"/>
                <a:cs typeface="B Mitra"/>
              </a:rPr>
              <a:t>2- نمونه را در </a:t>
            </a:r>
            <a:r>
              <a:rPr lang="fa-IR" dirty="0">
                <a:solidFill>
                  <a:srgbClr val="0070C0"/>
                </a:solidFill>
                <a:effectLst/>
                <a:latin typeface="Times New Roman" panose="02020603050405020304" pitchFamily="18" charset="0"/>
                <a:ea typeface="Calibri" panose="020F0502020204030204" pitchFamily="34" charset="0"/>
                <a:cs typeface="B Mitra"/>
              </a:rPr>
              <a:t>زمان مناسب جمع </a:t>
            </a:r>
            <a:r>
              <a:rPr lang="fa-IR" dirty="0">
                <a:effectLst/>
                <a:latin typeface="Times New Roman" panose="02020603050405020304" pitchFamily="18" charset="0"/>
                <a:ea typeface="Calibri" panose="020F0502020204030204" pitchFamily="34" charset="0"/>
                <a:cs typeface="B Mitra"/>
              </a:rPr>
              <a:t>آوري کنید (بعنوان مثال جمع آوری خلط در صبح زود برای آزمایش از لحاظ باسیل  اسید فاست مناسب است) .</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dirty="0">
                <a:solidFill>
                  <a:srgbClr val="0070C0"/>
                </a:solidFill>
                <a:effectLst/>
                <a:latin typeface="Times New Roman" panose="02020603050405020304" pitchFamily="18" charset="0"/>
                <a:ea typeface="Calibri" panose="020F0502020204030204" pitchFamily="34" charset="0"/>
                <a:cs typeface="B Mitra"/>
              </a:rPr>
              <a:t>3-حجم نمونه باید کافی باشد</a:t>
            </a:r>
            <a:r>
              <a:rPr lang="fa-IR" dirty="0">
                <a:effectLst/>
                <a:latin typeface="Times New Roman" panose="02020603050405020304" pitchFamily="18" charset="0"/>
                <a:ea typeface="Calibri" panose="020F0502020204030204" pitchFamily="34" charset="0"/>
                <a:cs typeface="B Mitra"/>
              </a:rPr>
              <a:t>. از ظروف  وابزار مناسب واستریل  استفاده نمائید. ظرف نمونه گیری </a:t>
            </a:r>
            <a:r>
              <a:rPr lang="fa-IR" dirty="0">
                <a:solidFill>
                  <a:srgbClr val="FF0000"/>
                </a:solidFill>
                <a:effectLst/>
                <a:latin typeface="Times New Roman" panose="02020603050405020304" pitchFamily="18" charset="0"/>
                <a:ea typeface="Calibri" panose="020F0502020204030204" pitchFamily="34" charset="0"/>
                <a:cs typeface="B Mitra"/>
              </a:rPr>
              <a:t>نباید نشتي داشته باشند </a:t>
            </a:r>
            <a:r>
              <a:rPr lang="fa-IR" dirty="0">
                <a:effectLst/>
                <a:latin typeface="Times New Roman" panose="02020603050405020304" pitchFamily="18" charset="0"/>
                <a:ea typeface="Calibri" panose="020F0502020204030204" pitchFamily="34" charset="0"/>
                <a:cs typeface="B Mitra"/>
              </a:rPr>
              <a:t>ودر صورت </a:t>
            </a:r>
            <a:r>
              <a:rPr lang="fa-IR" dirty="0">
                <a:solidFill>
                  <a:srgbClr val="0070C0"/>
                </a:solidFill>
                <a:effectLst/>
                <a:latin typeface="Times New Roman" panose="02020603050405020304" pitchFamily="18" charset="0"/>
                <a:ea typeface="Calibri" panose="020F0502020204030204" pitchFamily="34" charset="0"/>
                <a:cs typeface="B Mitra"/>
              </a:rPr>
              <a:t>لزوم از محیط کشت انتقال مناسب </a:t>
            </a:r>
            <a:r>
              <a:rPr lang="fa-IR" dirty="0">
                <a:effectLst/>
                <a:latin typeface="Times New Roman" panose="02020603050405020304" pitchFamily="18" charset="0"/>
                <a:ea typeface="Calibri" panose="020F0502020204030204" pitchFamily="34" charset="0"/>
                <a:cs typeface="B Mitra"/>
              </a:rPr>
              <a:t>استفاده شود. (  ویال های  انتقالی بيهوازی  برای جداکردن باکتریهای بیهوازی ، محیط کشت انتقالی  استوارت برای کشت های معمولی ،کری بلر برای کشت  مدفوع  و </a:t>
            </a:r>
            <a:r>
              <a:rPr lang="en-US" dirty="0">
                <a:effectLst/>
                <a:latin typeface="Times New Roman" panose="02020603050405020304" pitchFamily="18" charset="0"/>
                <a:ea typeface="Calibri" panose="020F0502020204030204" pitchFamily="34" charset="0"/>
                <a:cs typeface="B Mitra"/>
              </a:rPr>
              <a:t> (  Viral Transport Medium VTM )  </a:t>
            </a:r>
            <a:r>
              <a:rPr lang="fa-IR" dirty="0">
                <a:effectLst/>
                <a:latin typeface="Times New Roman" panose="02020603050405020304" pitchFamily="18" charset="0"/>
                <a:ea typeface="Calibri" panose="020F0502020204030204" pitchFamily="34" charset="0"/>
                <a:cs typeface="B Mitra"/>
              </a:rPr>
              <a:t> برای کشت ویروس ها وکلامیدیا بكار مي روند. تمامي محیط های کشت وابزار مورد استفاده را از لحاظ تاریخ انقضا بررسی کنید. </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6149826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0AF41-F9C8-5663-3220-25F0EA92F9F9}"/>
              </a:ext>
            </a:extLst>
          </p:cNvPr>
          <p:cNvSpPr>
            <a:spLocks noGrp="1"/>
          </p:cNvSpPr>
          <p:nvPr>
            <p:ph type="title"/>
          </p:nvPr>
        </p:nvSpPr>
        <p:spPr>
          <a:xfrm>
            <a:off x="538942" y="500062"/>
            <a:ext cx="10515600" cy="1325563"/>
          </a:xfrm>
        </p:spPr>
        <p:txBody>
          <a:bodyPr/>
          <a:lstStyle/>
          <a:p>
            <a:pPr algn="ctr"/>
            <a:r>
              <a:rPr lang="ar-SA" sz="2800" b="1" dirty="0">
                <a:solidFill>
                  <a:srgbClr val="243F60"/>
                </a:solidFill>
                <a:effectLst/>
                <a:latin typeface="Cambria" panose="02040503050406030204" pitchFamily="18" charset="0"/>
                <a:ea typeface="Times New Roman" panose="02020603050405020304" pitchFamily="18" charset="0"/>
                <a:cs typeface="B Mitra"/>
              </a:rPr>
              <a:t>آزمایش نیتریت</a:t>
            </a:r>
            <a:br>
              <a:rPr lang="en-US" sz="1800" b="1" dirty="0">
                <a:solidFill>
                  <a:srgbClr val="243F60"/>
                </a:solidFill>
                <a:effectLst/>
                <a:latin typeface="Cambria" panose="02040503050406030204" pitchFamily="18" charset="0"/>
                <a:ea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6D87BA89-030E-43A0-48AF-89FA441C8089}"/>
              </a:ext>
            </a:extLst>
          </p:cNvPr>
          <p:cNvSpPr>
            <a:spLocks noGrp="1"/>
          </p:cNvSpPr>
          <p:nvPr>
            <p:ph idx="1"/>
          </p:nvPr>
        </p:nvSpPr>
        <p:spPr/>
        <p:txBody>
          <a:bodyPr/>
          <a:lstStyle/>
          <a:p>
            <a:pPr marL="228600" marR="0" algn="just" rtl="1">
              <a:lnSpc>
                <a:spcPct val="150000"/>
              </a:lnSpc>
              <a:spcAft>
                <a:spcPts val="1000"/>
              </a:spcAft>
            </a:pPr>
            <a:r>
              <a:rPr lang="ar-SA" sz="2400" dirty="0">
                <a:effectLst/>
                <a:latin typeface="Times New Roman" panose="02020603050405020304" pitchFamily="18" charset="0"/>
                <a:ea typeface="Calibri" panose="020F0502020204030204" pitchFamily="34" charset="0"/>
                <a:cs typeface="B Mitra"/>
              </a:rPr>
              <a:t>باکتری‌های بیماری‌ زای ادراری </a:t>
            </a:r>
            <a:r>
              <a:rPr lang="ar-SA" sz="2400" dirty="0">
                <a:solidFill>
                  <a:srgbClr val="0070C0"/>
                </a:solidFill>
                <a:effectLst/>
                <a:latin typeface="Times New Roman" panose="02020603050405020304" pitchFamily="18" charset="0"/>
                <a:ea typeface="Calibri" panose="020F0502020204030204" pitchFamily="34" charset="0"/>
                <a:cs typeface="B Mitra"/>
              </a:rPr>
              <a:t>مـاننـد اشرشیا کلی، انتروباکتر، کلبسیلا، پروتئوس، سودوموناس</a:t>
            </a:r>
            <a:r>
              <a:rPr lang="ar-SA" sz="2400" dirty="0">
                <a:effectLst/>
                <a:latin typeface="Times New Roman" panose="02020603050405020304" pitchFamily="18" charset="0"/>
                <a:ea typeface="Calibri" panose="020F0502020204030204" pitchFamily="34" charset="0"/>
                <a:cs typeface="B Mitra"/>
              </a:rPr>
              <a:t>،</a:t>
            </a:r>
            <a:r>
              <a:rPr lang="ar-SA" sz="2400" dirty="0">
                <a:effectLst/>
                <a:latin typeface="Calibri" panose="020F0502020204030204" pitchFamily="34" charset="0"/>
                <a:ea typeface="Calibri" panose="020F0502020204030204" pitchFamily="34" charset="0"/>
                <a:cs typeface="Times New Roman" panose="02020603050405020304" pitchFamily="18" charset="0"/>
              </a:rPr>
              <a:t> </a:t>
            </a:r>
            <a:r>
              <a:rPr lang="ar-SA" sz="2400" dirty="0">
                <a:effectLst/>
                <a:latin typeface="Times New Roman" panose="02020603050405020304" pitchFamily="18" charset="0"/>
                <a:ea typeface="Calibri" panose="020F0502020204030204" pitchFamily="34" charset="0"/>
                <a:cs typeface="B Mitra"/>
              </a:rPr>
              <a:t>استرپتوکوکوس، نـیتـریت مـثبت بوده  </a:t>
            </a:r>
            <a:r>
              <a:rPr lang="ar-SA" sz="2400" dirty="0">
                <a:solidFill>
                  <a:srgbClr val="FF0000"/>
                </a:solidFill>
                <a:effectLst/>
                <a:latin typeface="Times New Roman" panose="02020603050405020304" pitchFamily="18" charset="0"/>
                <a:ea typeface="Calibri" panose="020F0502020204030204" pitchFamily="34" charset="0"/>
                <a:cs typeface="B Mitra"/>
              </a:rPr>
              <a:t>ولـی استـافیلوکوکوس ساپروفیتیکوس و</a:t>
            </a:r>
            <a:r>
              <a:rPr lang="ar-SA"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ar-SA" sz="2400" dirty="0">
                <a:solidFill>
                  <a:srgbClr val="FF0000"/>
                </a:solidFill>
                <a:effectLst/>
                <a:latin typeface="Times New Roman" panose="02020603050405020304" pitchFamily="18" charset="0"/>
                <a:ea typeface="Calibri" panose="020F0502020204030204" pitchFamily="34" charset="0"/>
                <a:cs typeface="B Mitra"/>
              </a:rPr>
              <a:t>انتروکوکوس نیتـریـت منـفی </a:t>
            </a:r>
            <a:r>
              <a:rPr lang="ar-SA" sz="2400" dirty="0">
                <a:effectLst/>
                <a:latin typeface="Times New Roman" panose="02020603050405020304" pitchFamily="18" charset="0"/>
                <a:ea typeface="Calibri" panose="020F0502020204030204" pitchFamily="34" charset="0"/>
                <a:cs typeface="B Mitra"/>
              </a:rPr>
              <a:t>هستنـد.</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228600" marR="0" algn="just" rtl="1">
              <a:lnSpc>
                <a:spcPct val="150000"/>
              </a:lnSpc>
              <a:spcAft>
                <a:spcPts val="1000"/>
              </a:spcAft>
            </a:pPr>
            <a:r>
              <a:rPr lang="ar-SA" sz="2400" dirty="0">
                <a:effectLst/>
                <a:latin typeface="Times New Roman" panose="02020603050405020304" pitchFamily="18" charset="0"/>
                <a:ea typeface="Calibri" panose="020F0502020204030204" pitchFamily="34" charset="0"/>
                <a:cs typeface="B Mitra"/>
              </a:rPr>
              <a:t>بعضی مؤلـفان نتـایج آزمایش نیتریت را در ارزیـابی عفونت‌های بیمارستانی رضایت‌بخش نمی‌دانند. مثبت کاذب به ‌ندرت دیده می‌شود، </a:t>
            </a:r>
            <a:r>
              <a:rPr lang="ar-SA" sz="2400" dirty="0">
                <a:solidFill>
                  <a:srgbClr val="0070C0"/>
                </a:solidFill>
                <a:effectLst/>
                <a:latin typeface="Times New Roman" panose="02020603050405020304" pitchFamily="18" charset="0"/>
                <a:ea typeface="Calibri" panose="020F0502020204030204" pitchFamily="34" charset="0"/>
                <a:cs typeface="B Mitra"/>
              </a:rPr>
              <a:t>به‌عنوان‌مثال ممـکن است مصرف داروي</a:t>
            </a:r>
            <a:r>
              <a:rPr lang="ar-SA"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ar-SA" sz="2400" dirty="0">
                <a:solidFill>
                  <a:srgbClr val="0070C0"/>
                </a:solidFill>
                <a:effectLst/>
                <a:latin typeface="Times New Roman" panose="02020603050405020304" pitchFamily="18" charset="0"/>
                <a:ea typeface="Calibri" panose="020F0502020204030204" pitchFamily="34" charset="0"/>
                <a:cs typeface="B Mitra"/>
              </a:rPr>
              <a:t>فنازوپیریدین آزمایش را مثبت کاذب کنـد. منفی کاذب ممکن است در این موارد دیده شود:</a:t>
            </a: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endParaRPr lang="en-US" sz="7200" dirty="0"/>
          </a:p>
        </p:txBody>
      </p:sp>
    </p:spTree>
    <p:extLst>
      <p:ext uri="{BB962C8B-B14F-4D97-AF65-F5344CB8AC3E}">
        <p14:creationId xmlns:p14="http://schemas.microsoft.com/office/powerpoint/2010/main" val="15960215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E4320-2E84-3C28-D6FA-4F0F93274767}"/>
              </a:ext>
            </a:extLst>
          </p:cNvPr>
          <p:cNvSpPr>
            <a:spLocks noGrp="1"/>
          </p:cNvSpPr>
          <p:nvPr>
            <p:ph type="title"/>
          </p:nvPr>
        </p:nvSpPr>
        <p:spPr/>
        <p:txBody>
          <a:bodyPr/>
          <a:lstStyle/>
          <a:p>
            <a:r>
              <a:rPr lang="fa-IR" dirty="0"/>
              <a:t>موارد منفی کاذب آزمایش نیتریت ادرار</a:t>
            </a:r>
            <a:endParaRPr lang="en-US" dirty="0"/>
          </a:p>
        </p:txBody>
      </p:sp>
      <p:sp>
        <p:nvSpPr>
          <p:cNvPr id="3" name="Content Placeholder 2">
            <a:extLst>
              <a:ext uri="{FF2B5EF4-FFF2-40B4-BE49-F238E27FC236}">
                <a16:creationId xmlns:a16="http://schemas.microsoft.com/office/drawing/2014/main" id="{DC67BEB2-F21F-F955-0D2E-314AA68A6D6F}"/>
              </a:ext>
            </a:extLst>
          </p:cNvPr>
          <p:cNvSpPr>
            <a:spLocks noGrp="1"/>
          </p:cNvSpPr>
          <p:nvPr>
            <p:ph idx="1"/>
          </p:nvPr>
        </p:nvSpPr>
        <p:spPr/>
        <p:txBody>
          <a:bodyPr>
            <a:normAutofit fontScale="25000" lnSpcReduction="20000"/>
          </a:bodyPr>
          <a:lstStyle/>
          <a:p>
            <a:pPr marL="342900" marR="0" lvl="0" indent="-342900" algn="just" rtl="1">
              <a:lnSpc>
                <a:spcPct val="150000"/>
              </a:lnSpc>
              <a:spcAft>
                <a:spcPts val="1000"/>
              </a:spcAft>
              <a:buFont typeface="+mj-lt"/>
              <a:buAutoNum type="arabicPeriod"/>
            </a:pPr>
            <a:r>
              <a:rPr lang="ar-SA" sz="9600" dirty="0">
                <a:solidFill>
                  <a:srgbClr val="FF0000"/>
                </a:solidFill>
                <a:effectLst/>
                <a:latin typeface="Times New Roman" panose="02020603050405020304" pitchFamily="18" charset="0"/>
                <a:ea typeface="Calibri" panose="020F0502020204030204" pitchFamily="34" charset="0"/>
                <a:cs typeface="B Mitra"/>
              </a:rPr>
              <a:t>تعداد باکتري کمتر از 10</a:t>
            </a:r>
            <a:r>
              <a:rPr lang="ar-SA" sz="9600" baseline="30000" dirty="0">
                <a:solidFill>
                  <a:srgbClr val="FF0000"/>
                </a:solidFill>
                <a:effectLst/>
                <a:latin typeface="Times New Roman" panose="02020603050405020304" pitchFamily="18" charset="0"/>
                <a:ea typeface="Calibri" panose="020F0502020204030204" pitchFamily="34" charset="0"/>
                <a:cs typeface="B Mitra"/>
              </a:rPr>
              <a:t>5</a:t>
            </a:r>
            <a:r>
              <a:rPr lang="ar-SA" sz="9600" dirty="0">
                <a:solidFill>
                  <a:srgbClr val="FF0000"/>
                </a:solidFill>
                <a:effectLst/>
                <a:latin typeface="Times New Roman" panose="02020603050405020304" pitchFamily="18" charset="0"/>
                <a:ea typeface="Calibri" panose="020F0502020204030204" pitchFamily="34" charset="0"/>
                <a:cs typeface="B Mitra"/>
              </a:rPr>
              <a:t> در هر میلی‌لیتر </a:t>
            </a:r>
            <a:endParaRPr lang="en-US" sz="9600" dirty="0">
              <a:solidFill>
                <a:srgbClr val="FF0000"/>
              </a:solidFill>
              <a:effectLst/>
              <a:latin typeface="Times New Roman" panose="02020603050405020304" pitchFamily="18" charset="0"/>
              <a:ea typeface="Calibri" panose="020F0502020204030204" pitchFamily="34" charset="0"/>
              <a:cs typeface="B Mitra"/>
            </a:endParaRPr>
          </a:p>
          <a:p>
            <a:pPr marL="342900" marR="0" lvl="0" indent="-342900" algn="just" rtl="1">
              <a:lnSpc>
                <a:spcPct val="150000"/>
              </a:lnSpc>
              <a:spcAft>
                <a:spcPts val="1000"/>
              </a:spcAft>
              <a:buFont typeface="+mj-lt"/>
              <a:buAutoNum type="arabicPeriod"/>
            </a:pPr>
            <a:r>
              <a:rPr lang="ar-SA" sz="9600" dirty="0">
                <a:solidFill>
                  <a:srgbClr val="FF0000"/>
                </a:solidFill>
                <a:effectLst/>
                <a:latin typeface="Times New Roman" panose="02020603050405020304" pitchFamily="18" charset="0"/>
                <a:ea typeface="Calibri" panose="020F0502020204030204" pitchFamily="34" charset="0"/>
                <a:cs typeface="B Mitra"/>
              </a:rPr>
              <a:t>مقدار </a:t>
            </a:r>
            <a:r>
              <a:rPr lang="en-US" sz="9600" dirty="0">
                <a:solidFill>
                  <a:srgbClr val="FF0000"/>
                </a:solidFill>
                <a:effectLst/>
                <a:latin typeface="Times New Roman" panose="02020603050405020304" pitchFamily="18" charset="0"/>
                <a:ea typeface="Calibri" panose="020F0502020204030204" pitchFamily="34" charset="0"/>
                <a:cs typeface="B Mitra"/>
              </a:rPr>
              <a:t>pH</a:t>
            </a:r>
            <a:r>
              <a:rPr lang="ar-SA" sz="9600" dirty="0">
                <a:solidFill>
                  <a:srgbClr val="FF0000"/>
                </a:solidFill>
                <a:effectLst/>
                <a:latin typeface="Times New Roman" panose="02020603050405020304" pitchFamily="18" charset="0"/>
                <a:ea typeface="Calibri" panose="020F0502020204030204" pitchFamily="34" charset="0"/>
                <a:cs typeface="B Mitra"/>
              </a:rPr>
              <a:t> کمتر از 6،</a:t>
            </a:r>
            <a:endParaRPr lang="en-US" sz="9600" dirty="0">
              <a:solidFill>
                <a:srgbClr val="FF0000"/>
              </a:solidFill>
              <a:effectLst/>
              <a:latin typeface="Times New Roman" panose="02020603050405020304" pitchFamily="18" charset="0"/>
              <a:ea typeface="Calibri" panose="020F0502020204030204" pitchFamily="34" charset="0"/>
              <a:cs typeface="B Mitra"/>
            </a:endParaRPr>
          </a:p>
          <a:p>
            <a:pPr marL="342900" marR="0" lvl="0" indent="-342900" algn="just" rtl="1">
              <a:lnSpc>
                <a:spcPct val="150000"/>
              </a:lnSpc>
              <a:spcAft>
                <a:spcPts val="1000"/>
              </a:spcAft>
              <a:buFont typeface="+mj-lt"/>
              <a:buAutoNum type="arabicPeriod"/>
            </a:pPr>
            <a:r>
              <a:rPr lang="ar-SA" sz="9600" dirty="0">
                <a:solidFill>
                  <a:srgbClr val="FF0000"/>
                </a:solidFill>
                <a:effectLst/>
                <a:latin typeface="Times New Roman" panose="02020603050405020304" pitchFamily="18" charset="0"/>
                <a:ea typeface="Calibri" panose="020F0502020204030204" pitchFamily="34" charset="0"/>
                <a:cs typeface="B Mitra"/>
              </a:rPr>
              <a:t>اسید اسکوربیک بالا</a:t>
            </a:r>
            <a:endParaRPr lang="en-US" sz="9600" dirty="0">
              <a:solidFill>
                <a:srgbClr val="FF0000"/>
              </a:solidFill>
              <a:effectLst/>
              <a:latin typeface="Times New Roman" panose="02020603050405020304" pitchFamily="18" charset="0"/>
              <a:ea typeface="Calibri" panose="020F0502020204030204" pitchFamily="34" charset="0"/>
              <a:cs typeface="B Mitra"/>
            </a:endParaRPr>
          </a:p>
          <a:p>
            <a:pPr marL="342900" marR="0" lvl="0" indent="-342900" algn="just" rtl="1">
              <a:lnSpc>
                <a:spcPct val="150000"/>
              </a:lnSpc>
              <a:spcAft>
                <a:spcPts val="1000"/>
              </a:spcAft>
              <a:buFont typeface="+mj-lt"/>
              <a:buAutoNum type="arabicPeriod"/>
            </a:pPr>
            <a:r>
              <a:rPr lang="ar-SA" sz="9600" dirty="0">
                <a:solidFill>
                  <a:srgbClr val="FF0000"/>
                </a:solidFill>
                <a:effectLst/>
                <a:latin typeface="Times New Roman" panose="02020603050405020304" pitchFamily="18" charset="0"/>
                <a:ea typeface="Calibri" panose="020F0502020204030204" pitchFamily="34" charset="0"/>
                <a:cs typeface="B Mitra"/>
              </a:rPr>
              <a:t>وزن مخصوص بالای نمونه </a:t>
            </a:r>
            <a:endParaRPr lang="en-US" sz="9600" dirty="0">
              <a:solidFill>
                <a:srgbClr val="FF0000"/>
              </a:solidFill>
              <a:effectLst/>
              <a:latin typeface="Times New Roman" panose="02020603050405020304" pitchFamily="18" charset="0"/>
              <a:ea typeface="Calibri" panose="020F0502020204030204" pitchFamily="34" charset="0"/>
              <a:cs typeface="B Mitra"/>
            </a:endParaRPr>
          </a:p>
          <a:p>
            <a:pPr marL="342900" marR="0" lvl="0" indent="-342900" algn="just" rtl="1">
              <a:lnSpc>
                <a:spcPct val="150000"/>
              </a:lnSpc>
              <a:spcAft>
                <a:spcPts val="1000"/>
              </a:spcAft>
              <a:buFont typeface="+mj-lt"/>
              <a:buAutoNum type="arabicPeriod"/>
            </a:pPr>
            <a:r>
              <a:rPr lang="ar-SA" sz="9600" dirty="0">
                <a:solidFill>
                  <a:srgbClr val="FF0000"/>
                </a:solidFill>
                <a:effectLst/>
                <a:latin typeface="Times New Roman" panose="02020603050405020304" pitchFamily="18" charset="0"/>
                <a:ea typeface="Calibri" panose="020F0502020204030204" pitchFamily="34" charset="0"/>
                <a:cs typeface="B Mitra"/>
              </a:rPr>
              <a:t>وقتی بیمار کمتر از چهار ساعت قبل هم ادرار کرده باشد </a:t>
            </a:r>
            <a:endParaRPr lang="en-US" sz="9600" dirty="0">
              <a:solidFill>
                <a:srgbClr val="FF0000"/>
              </a:solidFill>
              <a:effectLst/>
              <a:latin typeface="Times New Roman" panose="02020603050405020304" pitchFamily="18" charset="0"/>
              <a:ea typeface="Calibri" panose="020F0502020204030204" pitchFamily="34" charset="0"/>
              <a:cs typeface="B Mitra"/>
            </a:endParaRPr>
          </a:p>
          <a:p>
            <a:pPr marL="342900" marR="0" lvl="0" indent="-342900" algn="just" rtl="1">
              <a:lnSpc>
                <a:spcPct val="150000"/>
              </a:lnSpc>
              <a:spcAft>
                <a:spcPts val="1000"/>
              </a:spcAft>
              <a:buFont typeface="+mj-lt"/>
              <a:buAutoNum type="arabicPeriod"/>
            </a:pPr>
            <a:r>
              <a:rPr lang="ar-SA" sz="9600" dirty="0">
                <a:solidFill>
                  <a:srgbClr val="FF0000"/>
                </a:solidFill>
                <a:effectLst/>
                <a:latin typeface="Times New Roman" panose="02020603050405020304" pitchFamily="18" charset="0"/>
                <a:ea typeface="Calibri" panose="020F0502020204030204" pitchFamily="34" charset="0"/>
                <a:cs typeface="B Mitra"/>
              </a:rPr>
              <a:t>نمونه‌های گرفته‌شده از کاتترهاي ادراري</a:t>
            </a:r>
            <a:endParaRPr lang="en-US" sz="9600" dirty="0">
              <a:solidFill>
                <a:srgbClr val="FF0000"/>
              </a:solidFill>
              <a:effectLst/>
              <a:latin typeface="Times New Roman" panose="02020603050405020304" pitchFamily="18" charset="0"/>
              <a:ea typeface="Calibri" panose="020F0502020204030204" pitchFamily="34" charset="0"/>
              <a:cs typeface="B Mitra"/>
            </a:endParaRPr>
          </a:p>
          <a:p>
            <a:pPr marL="342900" marR="0" lvl="0" indent="-342900" algn="just" rtl="1">
              <a:lnSpc>
                <a:spcPct val="150000"/>
              </a:lnSpc>
              <a:spcAft>
                <a:spcPts val="1000"/>
              </a:spcAft>
              <a:buFont typeface="+mj-lt"/>
              <a:buAutoNum type="arabicPeriod"/>
            </a:pPr>
            <a:r>
              <a:rPr lang="ar-SA" sz="9600" dirty="0">
                <a:solidFill>
                  <a:srgbClr val="FF0000"/>
                </a:solidFill>
                <a:effectLst/>
                <a:latin typeface="Times New Roman" panose="02020603050405020304" pitchFamily="18" charset="0"/>
                <a:ea typeface="Calibri" panose="020F0502020204030204" pitchFamily="34" charset="0"/>
                <a:cs typeface="B Mitra"/>
              </a:rPr>
              <a:t>کمبود نیترات در برنامه ي غذایی بیمار</a:t>
            </a:r>
            <a:endParaRPr lang="en-US" sz="9600" dirty="0">
              <a:solidFill>
                <a:srgbClr val="FF0000"/>
              </a:solidFill>
              <a:effectLst/>
              <a:latin typeface="Times New Roman" panose="02020603050405020304" pitchFamily="18" charset="0"/>
              <a:ea typeface="Calibri" panose="020F0502020204030204" pitchFamily="34" charset="0"/>
              <a:cs typeface="B Mitra"/>
            </a:endParaRPr>
          </a:p>
          <a:p>
            <a:endParaRPr lang="en-US" dirty="0"/>
          </a:p>
        </p:txBody>
      </p:sp>
    </p:spTree>
    <p:extLst>
      <p:ext uri="{BB962C8B-B14F-4D97-AF65-F5344CB8AC3E}">
        <p14:creationId xmlns:p14="http://schemas.microsoft.com/office/powerpoint/2010/main" val="12078578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F1645-9748-B549-5FCB-F0290BB219B1}"/>
              </a:ext>
            </a:extLst>
          </p:cNvPr>
          <p:cNvSpPr>
            <a:spLocks noGrp="1"/>
          </p:cNvSpPr>
          <p:nvPr>
            <p:ph type="title"/>
          </p:nvPr>
        </p:nvSpPr>
        <p:spPr>
          <a:xfrm>
            <a:off x="1104207" y="365125"/>
            <a:ext cx="10515600" cy="1325563"/>
          </a:xfrm>
        </p:spPr>
        <p:txBody>
          <a:bodyPr/>
          <a:lstStyle/>
          <a:p>
            <a:pPr algn="ctr"/>
            <a:r>
              <a:rPr lang="ar-SA" sz="3200" b="1" dirty="0">
                <a:solidFill>
                  <a:srgbClr val="243F60"/>
                </a:solidFill>
                <a:effectLst/>
                <a:latin typeface="Cambria" panose="02040503050406030204" pitchFamily="18" charset="0"/>
                <a:ea typeface="Times New Roman" panose="02020603050405020304" pitchFamily="18" charset="0"/>
                <a:cs typeface="B Mitra"/>
              </a:rPr>
              <a:t>آزمایش لکوسیت استراز</a:t>
            </a:r>
            <a:br>
              <a:rPr lang="en-US" sz="1800" b="1" dirty="0">
                <a:solidFill>
                  <a:srgbClr val="243F60"/>
                </a:solidFill>
                <a:effectLst/>
                <a:latin typeface="Cambria" panose="02040503050406030204" pitchFamily="18" charset="0"/>
                <a:ea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6A4B23AF-17F1-B294-E5C3-84689348FACF}"/>
              </a:ext>
            </a:extLst>
          </p:cNvPr>
          <p:cNvSpPr>
            <a:spLocks noGrp="1"/>
          </p:cNvSpPr>
          <p:nvPr>
            <p:ph idx="1"/>
          </p:nvPr>
        </p:nvSpPr>
        <p:spPr/>
        <p:txBody>
          <a:bodyPr>
            <a:noAutofit/>
          </a:bodyPr>
          <a:lstStyle/>
          <a:p>
            <a:pPr marL="0" marR="0" algn="just" rtl="1">
              <a:lnSpc>
                <a:spcPct val="150000"/>
              </a:lnSpc>
              <a:spcAft>
                <a:spcPts val="1000"/>
              </a:spcAft>
            </a:pPr>
            <a:r>
              <a:rPr lang="ar-SA" dirty="0">
                <a:effectLst/>
                <a:latin typeface="Times New Roman" panose="02020603050405020304" pitchFamily="18" charset="0"/>
                <a:ea typeface="Calibri" panose="020F0502020204030204" pitchFamily="34" charset="0"/>
                <a:cs typeface="B Mitra"/>
              </a:rPr>
              <a:t>در صورت وجود نوتروفیل هاي سالم یا لیز شده در ادرار این آزمایش مثبت می‌شود</a:t>
            </a:r>
            <a:r>
              <a:rPr lang="en-US" dirty="0">
                <a:effectLst/>
                <a:latin typeface="Times New Roman" panose="02020603050405020304" pitchFamily="18" charset="0"/>
                <a:ea typeface="Calibri" panose="020F0502020204030204" pitchFamily="34" charset="0"/>
                <a:cs typeface="B Mitra"/>
              </a:rPr>
              <a:t>.</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457200" marR="0" algn="just" rtl="1">
              <a:lnSpc>
                <a:spcPct val="150000"/>
              </a:lnSpc>
              <a:spcAft>
                <a:spcPts val="800"/>
              </a:spcAft>
            </a:pPr>
            <a:r>
              <a:rPr lang="ar-SA" b="1" dirty="0">
                <a:solidFill>
                  <a:srgbClr val="FF0000"/>
                </a:solidFill>
                <a:effectLst/>
                <a:latin typeface="Times New Roman" panose="02020603050405020304" pitchFamily="18" charset="0"/>
                <a:ea typeface="Calibri" panose="020F0502020204030204" pitchFamily="34" charset="0"/>
                <a:cs typeface="B Mitra"/>
              </a:rPr>
              <a:t>موارد منفی کاذب</a:t>
            </a:r>
            <a:r>
              <a:rPr lang="en-US" b="1" dirty="0">
                <a:effectLst/>
                <a:latin typeface="Times New Roman" panose="02020603050405020304" pitchFamily="18" charset="0"/>
                <a:ea typeface="Calibri" panose="020F0502020204030204" pitchFamily="34" charset="0"/>
                <a:cs typeface="B Mitra"/>
              </a:rPr>
              <a:t>:</a:t>
            </a:r>
          </a:p>
          <a:p>
            <a:pPr marL="2540" marR="0" algn="just" rtl="1">
              <a:lnSpc>
                <a:spcPct val="150000"/>
              </a:lnSpc>
              <a:spcAft>
                <a:spcPts val="1000"/>
              </a:spcAft>
            </a:pPr>
            <a:r>
              <a:rPr lang="ar-SA" dirty="0">
                <a:effectLst/>
                <a:latin typeface="Times New Roman" panose="02020603050405020304" pitchFamily="18" charset="0"/>
                <a:ea typeface="Calibri" panose="020F0502020204030204" pitchFamily="34" charset="0"/>
                <a:cs typeface="B Mitra"/>
              </a:rPr>
              <a:t>افـزایـش زیـاد وزن مخصـوص، پـروتئین و گلوکـز در ادرار، 2- مقادیـر خیـلی زیـاد اسیـدآسکوربیک؛ 3- مصرف تتراسیکلین، سفالکسین و سفـالوتین، 4- افزودن اسیدبوریک بـه ادرار به‌عنوان ماده نگه‌دارنده</a:t>
            </a:r>
            <a:r>
              <a:rPr lang="en-US" dirty="0">
                <a:effectLst/>
                <a:latin typeface="Times New Roman" panose="02020603050405020304" pitchFamily="18" charset="0"/>
                <a:ea typeface="Calibri" panose="020F0502020204030204" pitchFamily="34" charset="0"/>
                <a:cs typeface="B Mitra"/>
              </a:rPr>
              <a:t>.</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2540" marR="0" algn="just" rtl="1">
              <a:lnSpc>
                <a:spcPct val="150000"/>
              </a:lnSpc>
              <a:spcAft>
                <a:spcPts val="800"/>
              </a:spcAft>
            </a:pPr>
            <a:r>
              <a:rPr lang="ar-SA" b="1" dirty="0">
                <a:effectLst/>
                <a:latin typeface="Times New Roman" panose="02020603050405020304" pitchFamily="18" charset="0"/>
                <a:ea typeface="Calibri" panose="020F0502020204030204" pitchFamily="34" charset="0"/>
                <a:cs typeface="B Mitra"/>
              </a:rPr>
              <a:t>        </a:t>
            </a:r>
            <a:r>
              <a:rPr lang="ar-SA" b="1" dirty="0">
                <a:solidFill>
                  <a:srgbClr val="0070C0"/>
                </a:solidFill>
                <a:effectLst/>
                <a:latin typeface="Times New Roman" panose="02020603050405020304" pitchFamily="18" charset="0"/>
                <a:ea typeface="Calibri" panose="020F0502020204030204" pitchFamily="34" charset="0"/>
                <a:cs typeface="B Mitra"/>
              </a:rPr>
              <a:t>موارد مثبت کاذب</a:t>
            </a:r>
            <a:r>
              <a:rPr lang="en-US" b="1" dirty="0">
                <a:solidFill>
                  <a:srgbClr val="0070C0"/>
                </a:solidFill>
                <a:effectLst/>
                <a:latin typeface="Times New Roman" panose="02020603050405020304" pitchFamily="18" charset="0"/>
                <a:ea typeface="Calibri" panose="020F0502020204030204" pitchFamily="34" charset="0"/>
                <a:cs typeface="B Mitra"/>
              </a:rPr>
              <a:t>:</a:t>
            </a:r>
            <a:endParaRPr lang="en-US"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2540" marR="0" algn="just" rtl="1">
              <a:lnSpc>
                <a:spcPct val="150000"/>
              </a:lnSpc>
              <a:spcAft>
                <a:spcPts val="1000"/>
              </a:spcAft>
            </a:pPr>
            <a:r>
              <a:rPr lang="ar-SA" dirty="0">
                <a:effectLst/>
                <a:latin typeface="Times New Roman" panose="02020603050405020304" pitchFamily="18" charset="0"/>
                <a:ea typeface="Calibri" panose="020F0502020204030204" pitchFamily="34" charset="0"/>
                <a:cs typeface="B Mitra"/>
              </a:rPr>
              <a:t>آلودگی شدید بـا تـرشـحات واژن بـه علت </a:t>
            </a:r>
            <a:r>
              <a:rPr lang="en-US" dirty="0">
                <a:effectLst/>
                <a:latin typeface="Times New Roman" panose="02020603050405020304" pitchFamily="18" charset="0"/>
                <a:ea typeface="Calibri" panose="020F0502020204030204" pitchFamily="34" charset="0"/>
                <a:cs typeface="B Mitra"/>
              </a:rPr>
              <a:t>WBC</a:t>
            </a:r>
            <a:r>
              <a:rPr lang="ar-SA" dirty="0">
                <a:effectLst/>
                <a:latin typeface="Times New Roman" panose="02020603050405020304" pitchFamily="18" charset="0"/>
                <a:ea typeface="Calibri" panose="020F0502020204030204" pitchFamily="34" charset="0"/>
                <a:cs typeface="B Mitra"/>
              </a:rPr>
              <a:t> زیاد، تعـداد زیـاد سلول‌های</a:t>
            </a:r>
            <a:r>
              <a:rPr lang="ar-SA" dirty="0">
                <a:effectLst/>
                <a:latin typeface="Calibri" panose="020F0502020204030204" pitchFamily="34" charset="0"/>
                <a:ea typeface="Calibri" panose="020F0502020204030204" pitchFamily="34" charset="0"/>
                <a:cs typeface="Times New Roman" panose="02020603050405020304" pitchFamily="18" charset="0"/>
              </a:rPr>
              <a:t> </a:t>
            </a:r>
            <a:r>
              <a:rPr lang="ar-SA" dirty="0">
                <a:effectLst/>
                <a:latin typeface="Times New Roman" panose="02020603050405020304" pitchFamily="18" charset="0"/>
                <a:ea typeface="Calibri" panose="020F0502020204030204" pitchFamily="34" charset="0"/>
                <a:cs typeface="B Mitra"/>
              </a:rPr>
              <a:t>اپیتلیال سنگفرشی</a:t>
            </a:r>
            <a:r>
              <a:rPr lang="ar-SA" dirty="0">
                <a:effectLst/>
                <a:latin typeface="Calibri" panose="020F0502020204030204" pitchFamily="34" charset="0"/>
                <a:ea typeface="Calibri" panose="020F0502020204030204" pitchFamily="34" charset="0"/>
                <a:cs typeface="Times New Roman" panose="02020603050405020304" pitchFamily="18" charset="0"/>
              </a:rPr>
              <a:t> </a:t>
            </a:r>
            <a:r>
              <a:rPr lang="ar-SA" dirty="0">
                <a:effectLst/>
                <a:latin typeface="Times New Roman" panose="02020603050405020304" pitchFamily="18" charset="0"/>
                <a:ea typeface="Calibri" panose="020F0502020204030204" pitchFamily="34" charset="0"/>
                <a:cs typeface="B Mitra"/>
              </a:rPr>
              <a:t>و باکتـري، 2- وجود تریکوموناس و ائوزینوفیل، 3- مـواد اکسیدکننده و فرمـالین</a:t>
            </a:r>
            <a:r>
              <a:rPr lang="en-US" dirty="0">
                <a:effectLst/>
                <a:latin typeface="Times New Roman" panose="02020603050405020304" pitchFamily="18" charset="0"/>
                <a:ea typeface="Calibri" panose="020F0502020204030204" pitchFamily="34" charset="0"/>
                <a:cs typeface="B Mitra"/>
              </a:rPr>
              <a:t>.</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457200" marR="0" algn="just" rtl="1">
              <a:lnSpc>
                <a:spcPct val="150000"/>
              </a:lnSpc>
              <a:spcAft>
                <a:spcPts val="800"/>
              </a:spcAft>
            </a:pPr>
            <a:endParaRPr lang="en-US"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4985179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498EB-0605-DC33-3B77-790357CB0A3D}"/>
              </a:ext>
            </a:extLst>
          </p:cNvPr>
          <p:cNvSpPr>
            <a:spLocks noGrp="1"/>
          </p:cNvSpPr>
          <p:nvPr>
            <p:ph type="title"/>
          </p:nvPr>
        </p:nvSpPr>
        <p:spPr/>
        <p:txBody>
          <a:bodyPr/>
          <a:lstStyle/>
          <a:p>
            <a:pPr algn="ctr"/>
            <a:r>
              <a:rPr lang="fa-IR" sz="3200" b="1" dirty="0">
                <a:effectLst/>
                <a:latin typeface="Times New Roman" panose="02020603050405020304" pitchFamily="18" charset="0"/>
                <a:ea typeface="Calibri" panose="020F0502020204030204" pitchFamily="34" charset="0"/>
                <a:cs typeface="B Mitra"/>
              </a:rPr>
              <a:t>محیط کشت های لازم برای کشت ادرار</a:t>
            </a: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E9F6073A-DF21-DB55-CE4C-07C9E3FBE29C}"/>
              </a:ext>
            </a:extLst>
          </p:cNvPr>
          <p:cNvSpPr>
            <a:spLocks noGrp="1"/>
          </p:cNvSpPr>
          <p:nvPr>
            <p:ph idx="1"/>
          </p:nvPr>
        </p:nvSpPr>
        <p:spPr/>
        <p:txBody>
          <a:bodyPr>
            <a:normAutofit fontScale="62500" lnSpcReduction="20000"/>
          </a:bodyPr>
          <a:lstStyle/>
          <a:p>
            <a:pPr marL="2540" marR="0" algn="just" rtl="1">
              <a:lnSpc>
                <a:spcPct val="115000"/>
              </a:lnSpc>
              <a:spcAft>
                <a:spcPts val="1000"/>
              </a:spcAft>
            </a:pPr>
            <a:r>
              <a:rPr lang="fa-IR" sz="3400" dirty="0">
                <a:effectLst/>
                <a:latin typeface="Times New Roman" panose="02020603050405020304" pitchFamily="18" charset="0"/>
                <a:ea typeface="Calibri" panose="020F0502020204030204" pitchFamily="34" charset="0"/>
                <a:cs typeface="B Mitra"/>
              </a:rPr>
              <a:t>-بلاد آگار در مجاورت </a:t>
            </a:r>
            <a:r>
              <a:rPr lang="en-US" sz="3400" dirty="0">
                <a:effectLst/>
                <a:latin typeface="Times New Roman" panose="02020603050405020304" pitchFamily="18" charset="0"/>
                <a:ea typeface="Calibri" panose="020F0502020204030204" pitchFamily="34" charset="0"/>
                <a:cs typeface="B Mitra"/>
              </a:rPr>
              <a:t>CO2  </a:t>
            </a:r>
            <a:r>
              <a:rPr lang="fa-IR" sz="3400" dirty="0">
                <a:effectLst/>
                <a:latin typeface="Times New Roman" panose="02020603050405020304" pitchFamily="18" charset="0"/>
                <a:ea typeface="Calibri" panose="020F0502020204030204" pitchFamily="34" charset="0"/>
                <a:cs typeface="B Mitra"/>
              </a:rPr>
              <a:t> در دمای 35 در جه سانتیگراد  بمدت 24 سا عت </a:t>
            </a:r>
            <a:endParaRPr lang="en-US" sz="3400" dirty="0">
              <a:effectLst/>
              <a:latin typeface="Calibri" panose="020F0502020204030204" pitchFamily="34" charset="0"/>
              <a:ea typeface="Calibri" panose="020F0502020204030204" pitchFamily="34" charset="0"/>
              <a:cs typeface="Times New Roman" panose="02020603050405020304" pitchFamily="18" charset="0"/>
            </a:endParaRPr>
          </a:p>
          <a:p>
            <a:pPr marL="2540" marR="0" algn="just" rtl="1">
              <a:lnSpc>
                <a:spcPct val="115000"/>
              </a:lnSpc>
              <a:spcAft>
                <a:spcPts val="1000"/>
              </a:spcAft>
            </a:pPr>
            <a:r>
              <a:rPr lang="fa-IR" sz="3400" dirty="0">
                <a:effectLst/>
                <a:latin typeface="Times New Roman" panose="02020603050405020304" pitchFamily="18" charset="0"/>
                <a:ea typeface="Calibri" panose="020F0502020204030204" pitchFamily="34" charset="0"/>
                <a:cs typeface="B Mitra"/>
              </a:rPr>
              <a:t>2-  </a:t>
            </a:r>
            <a:r>
              <a:rPr lang="en-US" sz="3400" dirty="0">
                <a:effectLst/>
                <a:latin typeface="Times New Roman" panose="02020603050405020304" pitchFamily="18" charset="0"/>
                <a:ea typeface="Calibri" panose="020F0502020204030204" pitchFamily="34" charset="0"/>
                <a:cs typeface="B Mitra"/>
              </a:rPr>
              <a:t>EMB</a:t>
            </a:r>
            <a:r>
              <a:rPr lang="fa-IR" sz="3400" dirty="0">
                <a:effectLst/>
                <a:latin typeface="Times New Roman" panose="02020603050405020304" pitchFamily="18" charset="0"/>
                <a:ea typeface="Calibri" panose="020F0502020204030204" pitchFamily="34" charset="0"/>
                <a:cs typeface="B Mitra"/>
              </a:rPr>
              <a:t> یا مک كانکی</a:t>
            </a:r>
            <a:r>
              <a:rPr lang="en-US" sz="3400" dirty="0">
                <a:effectLst/>
                <a:latin typeface="Times New Roman" panose="02020603050405020304" pitchFamily="18" charset="0"/>
                <a:ea typeface="Calibri" panose="020F0502020204030204" pitchFamily="34" charset="0"/>
                <a:cs typeface="B Mitra"/>
              </a:rPr>
              <a:t> </a:t>
            </a:r>
            <a:r>
              <a:rPr lang="fa-IR" sz="3400" dirty="0">
                <a:effectLst/>
                <a:latin typeface="Times New Roman" panose="02020603050405020304" pitchFamily="18" charset="0"/>
                <a:ea typeface="Calibri" panose="020F0502020204030204" pitchFamily="34" charset="0"/>
                <a:cs typeface="B Mitra"/>
              </a:rPr>
              <a:t>در دمای 35 درجه سانتیگراد بمدت 24 ساعت</a:t>
            </a:r>
            <a:endParaRPr lang="en-US" sz="3400" dirty="0">
              <a:effectLst/>
              <a:latin typeface="Calibri" panose="020F0502020204030204" pitchFamily="34" charset="0"/>
              <a:ea typeface="Calibri" panose="020F0502020204030204" pitchFamily="34" charset="0"/>
              <a:cs typeface="Times New Roman" panose="02020603050405020304" pitchFamily="18" charset="0"/>
            </a:endParaRPr>
          </a:p>
          <a:p>
            <a:pPr marL="2540" marR="0" algn="just" rtl="1">
              <a:lnSpc>
                <a:spcPct val="115000"/>
              </a:lnSpc>
              <a:spcAft>
                <a:spcPts val="1000"/>
              </a:spcAft>
            </a:pPr>
            <a:r>
              <a:rPr lang="fa-IR" sz="3400" dirty="0">
                <a:effectLst/>
                <a:latin typeface="Times New Roman" panose="02020603050405020304" pitchFamily="18" charset="0"/>
                <a:ea typeface="Calibri" panose="020F0502020204030204" pitchFamily="34" charset="0"/>
                <a:cs typeface="B Mitra"/>
              </a:rPr>
              <a:t>3-  کشت بیهوازی برای ادرار لزومی ندارد مگر اینکه از طریق سوپرا پوبیک گرفته شده باشد.</a:t>
            </a:r>
            <a:endParaRPr lang="en-US" sz="3400" dirty="0">
              <a:effectLst/>
              <a:latin typeface="Calibri" panose="020F0502020204030204" pitchFamily="34" charset="0"/>
              <a:ea typeface="Calibri" panose="020F0502020204030204" pitchFamily="34" charset="0"/>
              <a:cs typeface="Times New Roman" panose="02020603050405020304" pitchFamily="18" charset="0"/>
            </a:endParaRPr>
          </a:p>
          <a:p>
            <a:pPr marL="2540" marR="0" algn="just" rtl="1">
              <a:lnSpc>
                <a:spcPct val="115000"/>
              </a:lnSpc>
              <a:spcAft>
                <a:spcPts val="1000"/>
              </a:spcAft>
            </a:pPr>
            <a:r>
              <a:rPr lang="fa-IR" sz="3400" dirty="0">
                <a:effectLst/>
                <a:latin typeface="Times New Roman" panose="02020603050405020304" pitchFamily="18" charset="0"/>
                <a:ea typeface="Calibri" panose="020F0502020204030204" pitchFamily="34" charset="0"/>
                <a:cs typeface="B Mitra"/>
              </a:rPr>
              <a:t>توجه برای کشت ادارار از لوپ کاليبره از جنس نیکروم باید استفاده کرد و بیشتر از لوپ  با ضریب0.01  استفاده می شود</a:t>
            </a:r>
            <a:endParaRPr lang="en-US" sz="3400" dirty="0">
              <a:effectLst/>
              <a:latin typeface="Calibri" panose="020F0502020204030204" pitchFamily="34" charset="0"/>
              <a:ea typeface="Calibri" panose="020F0502020204030204" pitchFamily="34" charset="0"/>
              <a:cs typeface="Times New Roman" panose="02020603050405020304" pitchFamily="18" charset="0"/>
            </a:endParaRPr>
          </a:p>
          <a:p>
            <a:pPr marL="2540" marR="0" algn="just" rtl="1">
              <a:lnSpc>
                <a:spcPct val="115000"/>
              </a:lnSpc>
              <a:spcAft>
                <a:spcPts val="1000"/>
              </a:spcAft>
            </a:pPr>
            <a:r>
              <a:rPr lang="fa-IR" sz="3400" dirty="0">
                <a:solidFill>
                  <a:srgbClr val="0070C0"/>
                </a:solidFill>
                <a:effectLst/>
                <a:latin typeface="Times New Roman" panose="02020603050405020304" pitchFamily="18" charset="0"/>
                <a:ea typeface="Calibri" panose="020F0502020204030204" pitchFamily="34" charset="0"/>
                <a:cs typeface="B Mitra"/>
              </a:rPr>
              <a:t>از یک پلیت  8 سانتی برای بیش از دو بیمار استفاده نشود بهتر  است جهت سهولت خواندن كشت های ادرار از يك پلیت دوخانه که یک طرف آن بلاد آگار و طرف ديگر آن مک كانکی /</a:t>
            </a:r>
            <a:r>
              <a:rPr lang="en-US" sz="3400" dirty="0">
                <a:solidFill>
                  <a:srgbClr val="0070C0"/>
                </a:solidFill>
                <a:effectLst/>
                <a:latin typeface="Times New Roman" panose="02020603050405020304" pitchFamily="18" charset="0"/>
                <a:ea typeface="Calibri" panose="020F0502020204030204" pitchFamily="34" charset="0"/>
                <a:cs typeface="B Mitra"/>
              </a:rPr>
              <a:t>EMB  </a:t>
            </a:r>
            <a:r>
              <a:rPr lang="fa-IR" sz="3400" dirty="0">
                <a:solidFill>
                  <a:srgbClr val="0070C0"/>
                </a:solidFill>
                <a:effectLst/>
                <a:latin typeface="Times New Roman" panose="02020603050405020304" pitchFamily="18" charset="0"/>
                <a:ea typeface="Calibri" panose="020F0502020204030204" pitchFamily="34" charset="0"/>
                <a:cs typeface="B Mitra"/>
              </a:rPr>
              <a:t> باشد  برای یک بیمار استفاده شود.</a:t>
            </a:r>
            <a:endParaRPr lang="en-US" sz="3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2540" marR="0" algn="just" rtl="1">
              <a:lnSpc>
                <a:spcPct val="115000"/>
              </a:lnSpc>
              <a:spcAft>
                <a:spcPts val="1000"/>
              </a:spcAft>
            </a:pPr>
            <a:r>
              <a:rPr lang="fa-IR" sz="3400" dirty="0">
                <a:effectLst/>
                <a:latin typeface="Times New Roman" panose="02020603050405020304" pitchFamily="18" charset="0"/>
                <a:ea typeface="Calibri" panose="020F0502020204030204" pitchFamily="34" charset="0"/>
                <a:cs typeface="B Mitra"/>
              </a:rPr>
              <a:t>کشت بیهوازی برای ادرار لزومی ندارد مگر اینکه از طریق سوپرا پوبیک گرفته شده باشد.</a:t>
            </a:r>
            <a:endParaRPr lang="en-US" sz="3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1531338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4AE0D-CAE3-A808-449D-BFC5DBE8142A}"/>
              </a:ext>
            </a:extLst>
          </p:cNvPr>
          <p:cNvSpPr>
            <a:spLocks noGrp="1"/>
          </p:cNvSpPr>
          <p:nvPr>
            <p:ph type="title"/>
          </p:nvPr>
        </p:nvSpPr>
        <p:spPr/>
        <p:txBody>
          <a:bodyPr/>
          <a:lstStyle/>
          <a:p>
            <a:pPr algn="ctr"/>
            <a:r>
              <a:rPr lang="fa-IR" sz="2800" b="1" dirty="0">
                <a:effectLst/>
                <a:latin typeface="Times New Roman" panose="02020603050405020304" pitchFamily="18" charset="0"/>
                <a:ea typeface="Calibri" panose="020F0502020204030204" pitchFamily="34" charset="0"/>
                <a:cs typeface="B Mitra"/>
              </a:rPr>
              <a:t>تفسیر نتایج کشت ادرار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CA1ABD83-B606-4FDA-BD59-8A8D0657AA1A}"/>
              </a:ext>
            </a:extLst>
          </p:cNvPr>
          <p:cNvSpPr>
            <a:spLocks noGrp="1"/>
          </p:cNvSpPr>
          <p:nvPr>
            <p:ph idx="1"/>
          </p:nvPr>
        </p:nvSpPr>
        <p:spPr/>
        <p:txBody>
          <a:bodyPr>
            <a:normAutofit/>
          </a:bodyPr>
          <a:lstStyle/>
          <a:p>
            <a:pPr marL="3810" marR="0" algn="just" rtl="1">
              <a:lnSpc>
                <a:spcPct val="115000"/>
              </a:lnSpc>
              <a:spcAft>
                <a:spcPts val="1000"/>
              </a:spcAft>
            </a:pPr>
            <a:r>
              <a:rPr lang="ar-SA" sz="2400" dirty="0">
                <a:effectLst/>
                <a:latin typeface="Times New Roman" panose="02020603050405020304" pitchFamily="18" charset="0"/>
                <a:ea typeface="Calibri" panose="020F0502020204030204" pitchFamily="34" charset="0"/>
                <a:cs typeface="B Mitra"/>
              </a:rPr>
              <a:t>در تفسیر نتایج کشت باید به این موارد توجه کرد:</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15000"/>
              </a:lnSpc>
              <a:buFont typeface="Wingdings" panose="05000000000000000000" pitchFamily="2" charset="2"/>
              <a:buChar char=""/>
            </a:pPr>
            <a:r>
              <a:rPr lang="ar-SA" sz="2400" dirty="0">
                <a:effectLst/>
                <a:latin typeface="Times New Roman" panose="02020603050405020304" pitchFamily="18" charset="0"/>
                <a:ea typeface="Calibri" panose="020F0502020204030204" pitchFamily="34" charset="0"/>
                <a:cs typeface="B Mitra"/>
              </a:rPr>
              <a:t>عـوامل مـرتبط بـا بیمـار </a:t>
            </a:r>
            <a:r>
              <a:rPr lang="ar-SA" sz="2400" dirty="0">
                <a:solidFill>
                  <a:srgbClr val="0070C0"/>
                </a:solidFill>
                <a:effectLst/>
                <a:latin typeface="Times New Roman" panose="02020603050405020304" pitchFamily="18" charset="0"/>
                <a:ea typeface="Calibri" panose="020F0502020204030204" pitchFamily="34" charset="0"/>
                <a:cs typeface="B Mitra"/>
              </a:rPr>
              <a:t>(نـوع نمونـه ي ادرار، سـن، جنسیت، عـلائـم بـالینی و</a:t>
            </a:r>
            <a:r>
              <a:rPr lang="ar-SA"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ar-SA" sz="2400" dirty="0">
                <a:solidFill>
                  <a:srgbClr val="0070C0"/>
                </a:solidFill>
                <a:effectLst/>
                <a:latin typeface="Times New Roman" panose="02020603050405020304" pitchFamily="18" charset="0"/>
                <a:ea typeface="Calibri" panose="020F0502020204030204" pitchFamily="34" charset="0"/>
                <a:cs typeface="B Mitra"/>
              </a:rPr>
              <a:t>مصرف آنتی‌بیوتیک) </a:t>
            </a:r>
            <a:endParaRPr lang="en-US"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rtl="1">
              <a:lnSpc>
                <a:spcPct val="115000"/>
              </a:lnSpc>
              <a:buFont typeface="Wingdings" panose="05000000000000000000" pitchFamily="2" charset="2"/>
              <a:buChar char=""/>
            </a:pPr>
            <a:r>
              <a:rPr lang="ar-SA" sz="2400" dirty="0">
                <a:effectLst/>
                <a:latin typeface="Times New Roman" panose="02020603050405020304" pitchFamily="18" charset="0"/>
                <a:ea typeface="Calibri" panose="020F0502020204030204" pitchFamily="34" charset="0"/>
                <a:cs typeface="B Mitra"/>
              </a:rPr>
              <a:t>نتیجۀ آزمون میکروسکوپی رسوب ادرار </a:t>
            </a:r>
            <a:r>
              <a:rPr lang="ar-SA" sz="2400" dirty="0">
                <a:solidFill>
                  <a:srgbClr val="0070C0"/>
                </a:solidFill>
                <a:effectLst/>
                <a:latin typeface="Times New Roman" panose="02020603050405020304" pitchFamily="18" charset="0"/>
                <a:ea typeface="Calibri" panose="020F0502020204030204" pitchFamily="34" charset="0"/>
                <a:cs typeface="B Mitra"/>
              </a:rPr>
              <a:t>( وجود باکتری و پیوری </a:t>
            </a:r>
            <a:r>
              <a:rPr lang="ar-SA" sz="2400" dirty="0">
                <a:effectLst/>
                <a:latin typeface="Times New Roman" panose="02020603050405020304" pitchFamily="18" charset="0"/>
                <a:ea typeface="Calibri" panose="020F0502020204030204" pitchFamily="34" charset="0"/>
                <a:cs typeface="B Mitra"/>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rtl="1">
              <a:lnSpc>
                <a:spcPct val="115000"/>
              </a:lnSpc>
              <a:spcAft>
                <a:spcPts val="1000"/>
              </a:spcAft>
              <a:buFont typeface="Wingdings" panose="05000000000000000000" pitchFamily="2" charset="2"/>
              <a:buChar char=""/>
            </a:pPr>
            <a:r>
              <a:rPr lang="ar-SA" sz="2400" dirty="0">
                <a:effectLst/>
                <a:latin typeface="Times New Roman" panose="02020603050405020304" pitchFamily="18" charset="0"/>
                <a:ea typeface="Calibri" panose="020F0502020204030204" pitchFamily="34" charset="0"/>
                <a:cs typeface="B Mitra"/>
              </a:rPr>
              <a:t>روش نمونه برداری </a:t>
            </a:r>
            <a:endParaRPr lang="en-US" sz="2400" dirty="0">
              <a:effectLst/>
              <a:latin typeface="Times New Roman" panose="02020603050405020304" pitchFamily="18" charset="0"/>
              <a:ea typeface="Calibri" panose="020F0502020204030204" pitchFamily="34" charset="0"/>
              <a:cs typeface="B Mitra"/>
            </a:endParaRPr>
          </a:p>
          <a:p>
            <a:pPr marL="342900" marR="0" lvl="0" indent="-342900" algn="just" rtl="1">
              <a:lnSpc>
                <a:spcPct val="115000"/>
              </a:lnSpc>
              <a:buFont typeface="Wingdings" panose="05000000000000000000" pitchFamily="2" charset="2"/>
              <a:buChar char=""/>
            </a:pPr>
            <a:r>
              <a:rPr lang="ar-SA" sz="2400" dirty="0">
                <a:effectLst/>
                <a:latin typeface="Times New Roman" panose="02020603050405020304" pitchFamily="18" charset="0"/>
                <a:ea typeface="Calibri" panose="020F0502020204030204" pitchFamily="34" charset="0"/>
                <a:cs typeface="B Mitra"/>
              </a:rPr>
              <a:t>شرایط کلنی‌های رشد یافته روي پـلیت (</a:t>
            </a:r>
            <a:r>
              <a:rPr lang="ar-SA" sz="2400" dirty="0">
                <a:solidFill>
                  <a:srgbClr val="0070C0"/>
                </a:solidFill>
                <a:effectLst/>
                <a:latin typeface="Times New Roman" panose="02020603050405020304" pitchFamily="18" charset="0"/>
                <a:ea typeface="Calibri" panose="020F0502020204030204" pitchFamily="34" charset="0"/>
                <a:cs typeface="B Mitra"/>
              </a:rPr>
              <a:t>تنـوع کلنـی رشد کرده یا خلوص کشت،</a:t>
            </a:r>
            <a:r>
              <a:rPr lang="ar-SA"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ar-SA" sz="2400" dirty="0">
                <a:solidFill>
                  <a:srgbClr val="0070C0"/>
                </a:solidFill>
                <a:effectLst/>
                <a:latin typeface="Times New Roman" panose="02020603050405020304" pitchFamily="18" charset="0"/>
                <a:ea typeface="Calibri" panose="020F0502020204030204" pitchFamily="34" charset="0"/>
                <a:cs typeface="B Mitra"/>
              </a:rPr>
              <a:t>تعداد باکتري و نوع باکتري رشـد یافته)</a:t>
            </a:r>
            <a:endParaRPr lang="en-US"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rtl="1">
              <a:lnSpc>
                <a:spcPct val="115000"/>
              </a:lnSpc>
              <a:spcAft>
                <a:spcPts val="1000"/>
              </a:spcAft>
              <a:buFont typeface="Wingdings" panose="05000000000000000000" pitchFamily="2" charset="2"/>
              <a:buChar char=""/>
            </a:pPr>
            <a:r>
              <a:rPr lang="ar-SA" sz="2400" dirty="0">
                <a:solidFill>
                  <a:srgbClr val="0070C0"/>
                </a:solidFill>
                <a:effectLst/>
                <a:latin typeface="Times New Roman" panose="02020603050405020304" pitchFamily="18" charset="0"/>
                <a:ea typeface="Calibri" panose="020F0502020204030204" pitchFamily="34" charset="0"/>
                <a:cs typeface="B Mitra"/>
              </a:rPr>
              <a:t>آزمایشهای کامل ادرار از قبیل آزمایش نیترات و لکوسیت استراز</a:t>
            </a:r>
            <a:endParaRPr lang="en-US"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rtl="1">
              <a:lnSpc>
                <a:spcPct val="115000"/>
              </a:lnSpc>
              <a:spcAft>
                <a:spcPts val="1000"/>
              </a:spcAft>
              <a:buFont typeface="Wingdings" panose="05000000000000000000" pitchFamily="2" charset="2"/>
              <a:buChar char=""/>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400" dirty="0"/>
          </a:p>
        </p:txBody>
      </p:sp>
    </p:spTree>
    <p:extLst>
      <p:ext uri="{BB962C8B-B14F-4D97-AF65-F5344CB8AC3E}">
        <p14:creationId xmlns:p14="http://schemas.microsoft.com/office/powerpoint/2010/main" val="42499589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8CAA8-6946-3EF1-FD94-489FDD2817AD}"/>
              </a:ext>
            </a:extLst>
          </p:cNvPr>
          <p:cNvSpPr>
            <a:spLocks noGrp="1"/>
          </p:cNvSpPr>
          <p:nvPr>
            <p:ph type="title"/>
          </p:nvPr>
        </p:nvSpPr>
        <p:spPr/>
        <p:txBody>
          <a:bodyPr/>
          <a:lstStyle/>
          <a:p>
            <a:pPr algn="ctr"/>
            <a:r>
              <a:rPr lang="ar-SA" sz="2800" dirty="0">
                <a:effectLst/>
                <a:latin typeface="Times New Roman" panose="02020603050405020304" pitchFamily="18" charset="0"/>
                <a:ea typeface="Calibri" panose="020F0502020204030204" pitchFamily="34" charset="0"/>
                <a:cs typeface="B Mitra"/>
              </a:rPr>
              <a:t>عوامل شایع  عفونت های ادراری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BF3EBEBA-F749-0140-9B30-6E3DA738D2B1}"/>
              </a:ext>
            </a:extLst>
          </p:cNvPr>
          <p:cNvSpPr>
            <a:spLocks noGrp="1"/>
          </p:cNvSpPr>
          <p:nvPr>
            <p:ph idx="1"/>
          </p:nvPr>
        </p:nvSpPr>
        <p:spPr/>
        <p:txBody>
          <a:bodyPr>
            <a:normAutofit fontScale="92500" lnSpcReduction="20000"/>
          </a:bodyPr>
          <a:lstStyle/>
          <a:p>
            <a:pPr marL="342900" marR="0" lvl="0" indent="-342900" algn="just" rtl="1">
              <a:lnSpc>
                <a:spcPct val="115000"/>
              </a:lnSpc>
              <a:buFont typeface="+mj-lt"/>
              <a:buAutoNum type="arabicPeriod"/>
            </a:pPr>
            <a:r>
              <a:rPr lang="ar-SA" sz="2400" dirty="0">
                <a:effectLst/>
                <a:latin typeface="Times New Roman" panose="02020603050405020304" pitchFamily="18" charset="0"/>
                <a:ea typeface="Calibri" panose="020F0502020204030204" pitchFamily="34" charset="0"/>
                <a:cs typeface="B Mitra"/>
              </a:rPr>
              <a:t>انتروباکترال   اشریشیا کولی ،  گونه های کلبسیلا ،پروتئوس میرابیلیس  و...</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rtl="1">
              <a:lnSpc>
                <a:spcPct val="115000"/>
              </a:lnSpc>
              <a:buFont typeface="+mj-lt"/>
              <a:buAutoNum type="arabicPeriod"/>
            </a:pPr>
            <a:r>
              <a:rPr lang="ar-SA" sz="2400" i="1" dirty="0">
                <a:effectLst/>
                <a:latin typeface="Times New Roman" panose="02020603050405020304" pitchFamily="18" charset="0"/>
                <a:ea typeface="Calibri" panose="020F0502020204030204" pitchFamily="34" charset="0"/>
                <a:cs typeface="B Mitra"/>
              </a:rPr>
              <a:t>سودوموناس آئروژینوزا</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rtl="1">
              <a:lnSpc>
                <a:spcPct val="115000"/>
              </a:lnSpc>
              <a:buFont typeface="+mj-lt"/>
              <a:buAutoNum type="arabicPeriod"/>
            </a:pPr>
            <a:r>
              <a:rPr lang="ar-SA" sz="2400" i="1" dirty="0">
                <a:effectLst/>
                <a:latin typeface="Times New Roman" panose="02020603050405020304" pitchFamily="18" charset="0"/>
                <a:ea typeface="Calibri" panose="020F0502020204030204" pitchFamily="34" charset="0"/>
                <a:cs typeface="B Mitra"/>
              </a:rPr>
              <a:t>اسینتو باکتر بومانی</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rtl="1">
              <a:lnSpc>
                <a:spcPct val="115000"/>
              </a:lnSpc>
              <a:buFont typeface="+mj-lt"/>
              <a:buAutoNum type="arabicPeriod"/>
            </a:pPr>
            <a:r>
              <a:rPr lang="ar-SA" sz="2400" i="1" dirty="0">
                <a:effectLst/>
                <a:latin typeface="Times New Roman" panose="02020603050405020304" pitchFamily="18" charset="0"/>
                <a:ea typeface="Calibri" panose="020F0502020204030204" pitchFamily="34" charset="0"/>
                <a:cs typeface="B Mitra"/>
              </a:rPr>
              <a:t>استافیلوکوکوس  ساپروفیتیکوس</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rtl="1">
              <a:lnSpc>
                <a:spcPct val="115000"/>
              </a:lnSpc>
              <a:buFont typeface="+mj-lt"/>
              <a:buAutoNum type="arabicPeriod"/>
            </a:pPr>
            <a:r>
              <a:rPr lang="ar-SA" sz="2400" i="1" dirty="0">
                <a:effectLst/>
                <a:latin typeface="Times New Roman" panose="02020603050405020304" pitchFamily="18" charset="0"/>
                <a:ea typeface="Calibri" panose="020F0502020204030204" pitchFamily="34" charset="0"/>
                <a:cs typeface="B Mitra"/>
              </a:rPr>
              <a:t>استافیلو کوکوس اروئوس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rtl="1">
              <a:lnSpc>
                <a:spcPct val="115000"/>
              </a:lnSpc>
              <a:buFont typeface="+mj-lt"/>
              <a:buAutoNum type="arabicPeriod"/>
            </a:pPr>
            <a:r>
              <a:rPr lang="ar-SA" sz="2400" dirty="0">
                <a:effectLst/>
                <a:latin typeface="Times New Roman" panose="02020603050405020304" pitchFamily="18" charset="0"/>
                <a:ea typeface="Calibri" panose="020F0502020204030204" pitchFamily="34" charset="0"/>
                <a:cs typeface="B Mitra"/>
              </a:rPr>
              <a:t>استافیلوکوکوس اپیدرمیدیس و سایر استافیلوکک های کوآگولاز منفی</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rtl="1">
              <a:lnSpc>
                <a:spcPct val="115000"/>
              </a:lnSpc>
              <a:buFont typeface="+mj-lt"/>
              <a:buAutoNum type="arabicPeriod"/>
            </a:pPr>
            <a:r>
              <a:rPr lang="ar-SA" sz="2400" dirty="0">
                <a:effectLst/>
                <a:latin typeface="Times New Roman" panose="02020603050405020304" pitchFamily="18" charset="0"/>
                <a:ea typeface="Calibri" panose="020F0502020204030204" pitchFamily="34" charset="0"/>
                <a:cs typeface="B Mitra"/>
              </a:rPr>
              <a:t>استرپتوکوک های بتا همولیتیک</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rtl="1">
              <a:lnSpc>
                <a:spcPct val="115000"/>
              </a:lnSpc>
              <a:buFont typeface="+mj-lt"/>
              <a:buAutoNum type="arabicPeriod"/>
            </a:pPr>
            <a:r>
              <a:rPr lang="ar-SA" sz="2400" dirty="0">
                <a:effectLst/>
                <a:latin typeface="Times New Roman" panose="02020603050405020304" pitchFamily="18" charset="0"/>
                <a:ea typeface="Calibri" panose="020F0502020204030204" pitchFamily="34" charset="0"/>
                <a:cs typeface="B Mitra"/>
              </a:rPr>
              <a:t>انترو کوکها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rtl="1">
              <a:lnSpc>
                <a:spcPct val="115000"/>
              </a:lnSpc>
              <a:spcAft>
                <a:spcPts val="1000"/>
              </a:spcAft>
              <a:buFont typeface="+mj-lt"/>
              <a:buAutoNum type="arabicPeriod"/>
            </a:pPr>
            <a:r>
              <a:rPr lang="ar-SA" sz="2400" i="1" dirty="0">
                <a:effectLst/>
                <a:latin typeface="Times New Roman" panose="02020603050405020304" pitchFamily="18" charset="0"/>
                <a:ea typeface="Calibri" panose="020F0502020204030204" pitchFamily="34" charset="0"/>
                <a:cs typeface="B Mitra"/>
              </a:rPr>
              <a:t> کاندیدا آلبیکانس</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8041026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F90EC-5398-97B1-0426-D77C0EAD889A}"/>
              </a:ext>
            </a:extLst>
          </p:cNvPr>
          <p:cNvSpPr>
            <a:spLocks noGrp="1"/>
          </p:cNvSpPr>
          <p:nvPr>
            <p:ph type="title"/>
          </p:nvPr>
        </p:nvSpPr>
        <p:spPr>
          <a:xfrm>
            <a:off x="731520" y="365125"/>
            <a:ext cx="10622280" cy="1325563"/>
          </a:xfrm>
        </p:spPr>
        <p:txBody>
          <a:bodyPr/>
          <a:lstStyle/>
          <a:p>
            <a:pPr algn="ctr"/>
            <a:r>
              <a:rPr lang="ar-SA" sz="4400" b="1" dirty="0">
                <a:effectLst/>
                <a:latin typeface="Times New Roman" panose="02020603050405020304" pitchFamily="18" charset="0"/>
                <a:ea typeface="Calibri" panose="020F0502020204030204" pitchFamily="34" charset="0"/>
                <a:cs typeface="B Mitra"/>
              </a:rPr>
              <a:t> توجه </a:t>
            </a:r>
            <a:endParaRPr lang="en-US" dirty="0"/>
          </a:p>
        </p:txBody>
      </p:sp>
      <p:sp>
        <p:nvSpPr>
          <p:cNvPr id="3" name="Content Placeholder 2">
            <a:extLst>
              <a:ext uri="{FF2B5EF4-FFF2-40B4-BE49-F238E27FC236}">
                <a16:creationId xmlns:a16="http://schemas.microsoft.com/office/drawing/2014/main" id="{31EFDF19-3163-3426-7D17-73964EB4DB38}"/>
              </a:ext>
            </a:extLst>
          </p:cNvPr>
          <p:cNvSpPr>
            <a:spLocks noGrp="1"/>
          </p:cNvSpPr>
          <p:nvPr>
            <p:ph idx="1"/>
          </p:nvPr>
        </p:nvSpPr>
        <p:spPr/>
        <p:txBody>
          <a:bodyPr/>
          <a:lstStyle/>
          <a:p>
            <a:pPr marL="2540" marR="0" algn="just" rtl="1">
              <a:lnSpc>
                <a:spcPct val="150000"/>
              </a:lnSpc>
              <a:spcAft>
                <a:spcPts val="1000"/>
              </a:spcAft>
            </a:pPr>
            <a:r>
              <a:rPr lang="ar-SA" dirty="0">
                <a:effectLst/>
                <a:latin typeface="Times New Roman" panose="02020603050405020304" pitchFamily="18" charset="0"/>
                <a:ea typeface="Calibri" panose="020F0502020204030204" pitchFamily="34" charset="0"/>
                <a:cs typeface="B Mitra"/>
              </a:rPr>
              <a:t>باکتر</a:t>
            </a:r>
            <a:r>
              <a:rPr lang="fa-IR" dirty="0">
                <a:effectLst/>
                <a:latin typeface="Times New Roman" panose="02020603050405020304" pitchFamily="18" charset="0"/>
                <a:ea typeface="Calibri" panose="020F0502020204030204" pitchFamily="34" charset="0"/>
                <a:cs typeface="B Mitra"/>
              </a:rPr>
              <a:t>ی</a:t>
            </a:r>
            <a:r>
              <a:rPr lang="ar-SA" dirty="0">
                <a:effectLst/>
                <a:latin typeface="Times New Roman" panose="02020603050405020304" pitchFamily="18" charset="0"/>
                <a:ea typeface="Calibri" panose="020F0502020204030204" pitchFamily="34" charset="0"/>
                <a:cs typeface="B Mitra"/>
              </a:rPr>
              <a:t>های از </a:t>
            </a:r>
            <a:r>
              <a:rPr lang="ar-SA" dirty="0">
                <a:solidFill>
                  <a:srgbClr val="FF0000"/>
                </a:solidFill>
                <a:effectLst/>
                <a:latin typeface="Times New Roman" panose="02020603050405020304" pitchFamily="18" charset="0"/>
                <a:ea typeface="Calibri" panose="020F0502020204030204" pitchFamily="34" charset="0"/>
                <a:cs typeface="B Mitra"/>
              </a:rPr>
              <a:t>قبیل لاکتو باسیل ها ، دیفتروئید ها و باسیلوس ها بعنوان آلودگی </a:t>
            </a:r>
            <a:r>
              <a:rPr lang="ar-SA" dirty="0">
                <a:effectLst/>
                <a:latin typeface="Times New Roman" panose="02020603050405020304" pitchFamily="18" charset="0"/>
                <a:ea typeface="Calibri" panose="020F0502020204030204" pitchFamily="34" charset="0"/>
                <a:cs typeface="B Mitra"/>
              </a:rPr>
              <a:t>تلقی می شوند ولی اگر بعد از تکرار مجددا بصورت خالص رشد کنند و  تعداد کلونی ها  آنها بیشتر باشد  قابل ارزش می باشند در اینگونه موارد آزمایشگاه باید آنها گزارش کند ولی نیاز به آزمایش سنجش حساسیت ضد میکروبی نمی باشد</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2540" marR="0" algn="just" rtl="1">
              <a:lnSpc>
                <a:spcPct val="150000"/>
              </a:lnSpc>
              <a:spcAft>
                <a:spcPts val="1000"/>
              </a:spcAft>
            </a:pPr>
            <a:r>
              <a:rPr lang="ar-SA" dirty="0">
                <a:solidFill>
                  <a:srgbClr val="0070C0"/>
                </a:solidFill>
                <a:effectLst/>
                <a:latin typeface="Times New Roman" panose="02020603050405020304" pitchFamily="18" charset="0"/>
                <a:ea typeface="Calibri" panose="020F0502020204030204" pitchFamily="34" charset="0"/>
                <a:cs typeface="B Mitra"/>
              </a:rPr>
              <a:t>استرپتوکوک گروه </a:t>
            </a:r>
            <a:r>
              <a:rPr lang="en-US" dirty="0">
                <a:solidFill>
                  <a:srgbClr val="0070C0"/>
                </a:solidFill>
                <a:effectLst/>
                <a:latin typeface="Times New Roman" panose="02020603050405020304" pitchFamily="18" charset="0"/>
                <a:ea typeface="Calibri" panose="020F0502020204030204" pitchFamily="34" charset="0"/>
                <a:cs typeface="B Mitra"/>
              </a:rPr>
              <a:t>B   </a:t>
            </a:r>
            <a:r>
              <a:rPr lang="fa-IR" dirty="0">
                <a:solidFill>
                  <a:srgbClr val="0070C0"/>
                </a:solidFill>
                <a:effectLst/>
                <a:latin typeface="Times New Roman" panose="02020603050405020304" pitchFamily="18" charset="0"/>
                <a:ea typeface="Calibri" panose="020F0502020204030204" pitchFamily="34" charset="0"/>
                <a:cs typeface="B Mitra"/>
              </a:rPr>
              <a:t> را در خانم های باردار با هر تعداد باید گزارش کرد.</a:t>
            </a:r>
            <a:endParaRPr lang="en-US"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marR="0" indent="0" algn="just" rtl="1">
              <a:lnSpc>
                <a:spcPct val="150000"/>
              </a:lnSpc>
              <a:spcAft>
                <a:spcPts val="1000"/>
              </a:spcAft>
              <a:buNone/>
            </a:pPr>
            <a:endParaRPr lang="en-US" sz="20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6063895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778A1-CC9C-E4ED-1C1E-62039318E637}"/>
              </a:ext>
            </a:extLst>
          </p:cNvPr>
          <p:cNvSpPr>
            <a:spLocks noGrp="1"/>
          </p:cNvSpPr>
          <p:nvPr>
            <p:ph type="title"/>
          </p:nvPr>
        </p:nvSpPr>
        <p:spPr/>
        <p:txBody>
          <a:bodyPr>
            <a:normAutofit/>
          </a:bodyPr>
          <a:lstStyle/>
          <a:p>
            <a:pPr algn="ctr"/>
            <a:r>
              <a:rPr lang="fa-IR" sz="2800" b="1" dirty="0">
                <a:effectLst/>
                <a:latin typeface="Times New Roman" panose="02020603050405020304" pitchFamily="18" charset="0"/>
                <a:ea typeface="Calibri" panose="020F0502020204030204" pitchFamily="34" charset="0"/>
                <a:cs typeface="B Mitra"/>
              </a:rPr>
              <a:t>کشت خون و مغز استخوان</a:t>
            </a:r>
            <a:endParaRPr lang="en-US" sz="2800" dirty="0"/>
          </a:p>
        </p:txBody>
      </p:sp>
      <p:sp>
        <p:nvSpPr>
          <p:cNvPr id="3" name="Content Placeholder 2">
            <a:extLst>
              <a:ext uri="{FF2B5EF4-FFF2-40B4-BE49-F238E27FC236}">
                <a16:creationId xmlns:a16="http://schemas.microsoft.com/office/drawing/2014/main" id="{4D11E133-4D54-2290-7311-0C61B26658E0}"/>
              </a:ext>
            </a:extLst>
          </p:cNvPr>
          <p:cNvSpPr>
            <a:spLocks noGrp="1"/>
          </p:cNvSpPr>
          <p:nvPr>
            <p:ph idx="1"/>
          </p:nvPr>
        </p:nvSpPr>
        <p:spPr/>
        <p:txBody>
          <a:bodyPr>
            <a:normAutofit fontScale="85000" lnSpcReduction="10000"/>
          </a:bodyPr>
          <a:lstStyle/>
          <a:p>
            <a:pPr marL="0" marR="0" algn="just" rtl="1">
              <a:lnSpc>
                <a:spcPct val="115000"/>
              </a:lnSpc>
              <a:spcAft>
                <a:spcPts val="1000"/>
              </a:spcAft>
            </a:pPr>
            <a:r>
              <a:rPr lang="fa-IR" dirty="0">
                <a:effectLst/>
                <a:latin typeface="Times New Roman" panose="02020603050405020304" pitchFamily="18" charset="0"/>
                <a:ea typeface="Calibri" panose="020F0502020204030204" pitchFamily="34" charset="0"/>
                <a:cs typeface="B Mitra"/>
              </a:rPr>
              <a:t>ظرف انتقال نمونه  : </a:t>
            </a:r>
            <a:r>
              <a:rPr lang="fa-IR" dirty="0">
                <a:effectLst/>
                <a:latin typeface="Calibri" panose="020F0502020204030204" pitchFamily="34" charset="0"/>
                <a:ea typeface="Calibri" panose="020F0502020204030204" pitchFamily="34" charset="0"/>
                <a:cs typeface="Times New Roman" panose="02020603050405020304" pitchFamily="18" charset="0"/>
              </a:rPr>
              <a:t> </a:t>
            </a:r>
            <a:r>
              <a:rPr lang="fa-IR" dirty="0">
                <a:effectLst/>
                <a:latin typeface="Times New Roman" panose="02020603050405020304" pitchFamily="18" charset="0"/>
                <a:ea typeface="Calibri" panose="020F0502020204030204" pitchFamily="34" charset="0"/>
                <a:cs typeface="B Mitra"/>
              </a:rPr>
              <a:t>  بطری های کشت خون هوازی و بیهوازی</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dirty="0">
                <a:effectLst/>
                <a:latin typeface="Times New Roman" panose="02020603050405020304" pitchFamily="18" charset="0"/>
                <a:ea typeface="Calibri" panose="020F0502020204030204" pitchFamily="34" charset="0"/>
                <a:cs typeface="B Mitra"/>
              </a:rPr>
              <a:t>آماده سازی بیمار :      </a:t>
            </a:r>
            <a:r>
              <a:rPr lang="fa-IR" dirty="0">
                <a:solidFill>
                  <a:srgbClr val="0070C0"/>
                </a:solidFill>
                <a:effectLst/>
                <a:latin typeface="Times New Roman" panose="02020603050405020304" pitchFamily="18" charset="0"/>
                <a:ea typeface="Calibri" panose="020F0502020204030204" pitchFamily="34" charset="0"/>
                <a:cs typeface="B Mitra"/>
              </a:rPr>
              <a:t>ضد عفونی کردن محل نمونه گیري با الکل 70%  و بتادین یا کلراهگزیدین</a:t>
            </a:r>
            <a:endParaRPr lang="en-US"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dirty="0">
                <a:effectLst/>
                <a:latin typeface="Times New Roman" panose="02020603050405020304" pitchFamily="18" charset="0"/>
                <a:ea typeface="Calibri" panose="020F0502020204030204" pitchFamily="34" charset="0"/>
                <a:cs typeface="B Mitra"/>
              </a:rPr>
              <a:t>دستورالعمل خاص:   نمونه خون را در زمان تب بگیرید . </a:t>
            </a:r>
            <a:r>
              <a:rPr lang="fa-IR" dirty="0">
                <a:solidFill>
                  <a:srgbClr val="0070C0"/>
                </a:solidFill>
                <a:effectLst/>
                <a:latin typeface="Times New Roman" panose="02020603050405020304" pitchFamily="18" charset="0"/>
                <a:ea typeface="Calibri" panose="020F0502020204030204" pitchFamily="34" charset="0"/>
                <a:cs typeface="B Mitra"/>
              </a:rPr>
              <a:t>حد اقل دو سری خون از دو قسمت آناتومیکی </a:t>
            </a:r>
            <a:r>
              <a:rPr lang="fa-IR" dirty="0">
                <a:effectLst/>
                <a:latin typeface="Times New Roman" panose="02020603050405020304" pitchFamily="18" charset="0"/>
                <a:ea typeface="Calibri" panose="020F0502020204030204" pitchFamily="34" charset="0"/>
                <a:cs typeface="B Mitra"/>
              </a:rPr>
              <a:t>مختلف ( بازوی چپ و بازوی راست ) گرفته شود .   </a:t>
            </a:r>
            <a:r>
              <a:rPr lang="fa-IR" dirty="0">
                <a:solidFill>
                  <a:srgbClr val="FF0000"/>
                </a:solidFill>
                <a:effectLst/>
                <a:latin typeface="Times New Roman" panose="02020603050405020304" pitchFamily="18" charset="0"/>
                <a:ea typeface="Calibri" panose="020F0502020204030204" pitchFamily="34" charset="0"/>
                <a:cs typeface="B Mitra"/>
              </a:rPr>
              <a:t>در 24 ساعت بیش از سه ست نمونه گرفته نشود </a:t>
            </a:r>
            <a:r>
              <a:rPr lang="fa-IR" dirty="0">
                <a:effectLst/>
                <a:latin typeface="Times New Roman" panose="02020603050405020304" pitchFamily="18" charset="0"/>
                <a:ea typeface="Calibri" panose="020F0502020204030204" pitchFamily="34" charset="0"/>
                <a:cs typeface="B Mitra"/>
              </a:rPr>
              <a:t>.در هر ست خون گیری از بزرگسالان ، </a:t>
            </a:r>
            <a:r>
              <a:rPr lang="fa-IR" dirty="0">
                <a:solidFill>
                  <a:srgbClr val="00B0F0"/>
                </a:solidFill>
                <a:effectLst/>
                <a:latin typeface="Times New Roman" panose="02020603050405020304" pitchFamily="18" charset="0"/>
                <a:ea typeface="Calibri" panose="020F0502020204030204" pitchFamily="34" charset="0"/>
                <a:cs typeface="B Mitra"/>
              </a:rPr>
              <a:t>برای  کشت  های هوازی و بیهوازی حدود 20 میلی لیتر و در صورتی که   فقط  کشت هوازی مد نظر یاشد  10 میلی لیتر خون گرفته شود   </a:t>
            </a:r>
            <a:endParaRPr lang="en-US" dirty="0">
              <a:solidFill>
                <a:srgbClr val="00B0F0"/>
              </a:solidFill>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dirty="0">
                <a:effectLst/>
                <a:latin typeface="Times New Roman" panose="02020603050405020304" pitchFamily="18" charset="0"/>
                <a:ea typeface="Calibri" panose="020F0502020204030204" pitchFamily="34" charset="0"/>
                <a:cs typeface="B Mitra"/>
              </a:rPr>
              <a:t>انتقال به آزمایشگاه:  : در  عرض دوساعت </a:t>
            </a:r>
            <a:endParaRPr lang="en-US"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7903361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3080C-D02F-A65B-1683-3F0FCBF80C86}"/>
              </a:ext>
            </a:extLst>
          </p:cNvPr>
          <p:cNvSpPr>
            <a:spLocks noGrp="1"/>
          </p:cNvSpPr>
          <p:nvPr>
            <p:ph type="title"/>
          </p:nvPr>
        </p:nvSpPr>
        <p:spPr/>
        <p:txBody>
          <a:bodyPr/>
          <a:lstStyle/>
          <a:p>
            <a:pPr algn="ctr"/>
            <a:r>
              <a:rPr lang="fa-IR" sz="4400" b="1" dirty="0">
                <a:effectLst/>
                <a:latin typeface="Times New Roman" panose="02020603050405020304" pitchFamily="18" charset="0"/>
                <a:ea typeface="Calibri" panose="020F0502020204030204" pitchFamily="34" charset="0"/>
                <a:cs typeface="B Mitra"/>
              </a:rPr>
              <a:t>کشت خون</a:t>
            </a:r>
            <a:endParaRPr lang="en-US" dirty="0"/>
          </a:p>
        </p:txBody>
      </p:sp>
      <p:sp>
        <p:nvSpPr>
          <p:cNvPr id="3" name="Content Placeholder 2">
            <a:extLst>
              <a:ext uri="{FF2B5EF4-FFF2-40B4-BE49-F238E27FC236}">
                <a16:creationId xmlns:a16="http://schemas.microsoft.com/office/drawing/2014/main" id="{4BF63C46-7425-419A-F653-244E4A0EE971}"/>
              </a:ext>
            </a:extLst>
          </p:cNvPr>
          <p:cNvSpPr>
            <a:spLocks noGrp="1"/>
          </p:cNvSpPr>
          <p:nvPr>
            <p:ph idx="1"/>
          </p:nvPr>
        </p:nvSpPr>
        <p:spPr/>
        <p:txBody>
          <a:bodyPr/>
          <a:lstStyle/>
          <a:p>
            <a:pPr marL="0" marR="0" algn="just" rtl="1">
              <a:lnSpc>
                <a:spcPct val="115000"/>
              </a:lnSpc>
              <a:spcAft>
                <a:spcPts val="1000"/>
              </a:spcAft>
            </a:pPr>
            <a:r>
              <a:rPr lang="fa-IR" sz="2400" dirty="0">
                <a:effectLst/>
                <a:latin typeface="Times New Roman" panose="02020603050405020304" pitchFamily="18" charset="0"/>
                <a:ea typeface="Calibri" panose="020F0502020204030204" pitchFamily="34" charset="0"/>
                <a:cs typeface="B Mitra"/>
              </a:rPr>
              <a:t>نگهداری قبل از فرایند آزمايش : </a:t>
            </a:r>
            <a:r>
              <a:rPr lang="fa-IR" sz="2400" dirty="0">
                <a:solidFill>
                  <a:srgbClr val="0070C0"/>
                </a:solidFill>
                <a:effectLst/>
                <a:latin typeface="Times New Roman" panose="02020603050405020304" pitchFamily="18" charset="0"/>
                <a:ea typeface="Calibri" panose="020F0502020204030204" pitchFamily="34" charset="0"/>
                <a:cs typeface="B Mitra"/>
              </a:rPr>
              <a:t>کمتر از 2ساعت در دمای اتاق  </a:t>
            </a:r>
            <a:r>
              <a:rPr lang="fa-IR" sz="2400" dirty="0">
                <a:effectLst/>
                <a:latin typeface="Times New Roman" panose="02020603050405020304" pitchFamily="18" charset="0"/>
                <a:ea typeface="Calibri" panose="020F0502020204030204" pitchFamily="34" charset="0"/>
                <a:cs typeface="B Mitra"/>
              </a:rPr>
              <a:t>بعد از رسیدن نمونه به آزمایشگاه سریعا در دمای 37 انکوباسیون گردد.</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sz="2400" dirty="0">
                <a:effectLst/>
                <a:latin typeface="Times New Roman" panose="02020603050405020304" pitchFamily="18" charset="0"/>
                <a:ea typeface="Calibri" panose="020F0502020204030204" pitchFamily="34" charset="0"/>
                <a:cs typeface="B Mitra"/>
              </a:rPr>
              <a:t>محیط کشت های اولیه:   بطریهای کشت خون که بصورت روتین استفاده میشود در صورت استفاده از سیستم های خودکار از بطری های کشت خون توسط شرکت سازنده استفاده گردد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sz="2400" dirty="0">
                <a:effectLst/>
                <a:latin typeface="Times New Roman" panose="02020603050405020304" pitchFamily="18" charset="0"/>
                <a:ea typeface="Calibri" panose="020F0502020204030204" pitchFamily="34" charset="0"/>
                <a:cs typeface="B Mitra"/>
              </a:rPr>
              <a:t>آزمایش مستقیم  : </a:t>
            </a:r>
            <a:r>
              <a:rPr lang="fa-IR" sz="2400" dirty="0">
                <a:solidFill>
                  <a:srgbClr val="0070C0"/>
                </a:solidFill>
                <a:effectLst/>
                <a:latin typeface="Times New Roman" panose="02020603050405020304" pitchFamily="18" charset="0"/>
                <a:ea typeface="Calibri" panose="020F0502020204030204" pitchFamily="34" charset="0"/>
                <a:cs typeface="B Mitra"/>
              </a:rPr>
              <a:t>رنگ آمیزی گرم از کشت های مثبت به عمل آید.</a:t>
            </a: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sz="2400" dirty="0">
                <a:solidFill>
                  <a:srgbClr val="0070C0"/>
                </a:solidFill>
                <a:effectLst/>
                <a:latin typeface="Times New Roman" panose="02020603050405020304" pitchFamily="18" charset="0"/>
                <a:ea typeface="Calibri" panose="020F0502020204030204" pitchFamily="34" charset="0"/>
                <a:cs typeface="B Mitra"/>
              </a:rPr>
              <a:t>توضیح :   توصیه میشود در صورت مشکوک بودن به  بروسلوزیس ،تولارمی ، لپتوسپیروزیز و باسیل های اسید فاست کشت خون قبل از آنتی بیوتیک درمانی صورت گیرد.</a:t>
            </a: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3820512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9411C-8F69-D9D9-BAEB-BC3A86E2CCCD}"/>
              </a:ext>
            </a:extLst>
          </p:cNvPr>
          <p:cNvSpPr>
            <a:spLocks noGrp="1"/>
          </p:cNvSpPr>
          <p:nvPr>
            <p:ph type="title"/>
          </p:nvPr>
        </p:nvSpPr>
        <p:spPr/>
        <p:txBody>
          <a:bodyPr/>
          <a:lstStyle/>
          <a:p>
            <a:pPr algn="ctr"/>
            <a:r>
              <a:rPr lang="fa-IR" sz="4400" b="1" dirty="0">
                <a:effectLst/>
                <a:latin typeface="Times New Roman" panose="02020603050405020304" pitchFamily="18" charset="0"/>
                <a:ea typeface="Calibri" panose="020F0502020204030204" pitchFamily="34" charset="0"/>
                <a:cs typeface="B Mitra"/>
              </a:rPr>
              <a:t>کشت خون</a:t>
            </a:r>
            <a:endParaRPr lang="en-US" dirty="0"/>
          </a:p>
        </p:txBody>
      </p:sp>
      <p:sp>
        <p:nvSpPr>
          <p:cNvPr id="3" name="Content Placeholder 2">
            <a:extLst>
              <a:ext uri="{FF2B5EF4-FFF2-40B4-BE49-F238E27FC236}">
                <a16:creationId xmlns:a16="http://schemas.microsoft.com/office/drawing/2014/main" id="{84B9D003-48A6-E050-9105-B654942B49D3}"/>
              </a:ext>
            </a:extLst>
          </p:cNvPr>
          <p:cNvSpPr>
            <a:spLocks noGrp="1"/>
          </p:cNvSpPr>
          <p:nvPr>
            <p:ph idx="1"/>
          </p:nvPr>
        </p:nvSpPr>
        <p:spPr>
          <a:xfrm>
            <a:off x="987829" y="1833938"/>
            <a:ext cx="10515600" cy="4351338"/>
          </a:xfrm>
        </p:spPr>
        <p:txBody>
          <a:bodyPr>
            <a:noAutofit/>
          </a:bodyPr>
          <a:lstStyle/>
          <a:p>
            <a:pPr marL="0" marR="0" algn="just" rtl="1">
              <a:lnSpc>
                <a:spcPct val="115000"/>
              </a:lnSpc>
              <a:spcAft>
                <a:spcPts val="1000"/>
              </a:spcAft>
            </a:pPr>
            <a:r>
              <a:rPr lang="fa-IR" sz="2400" dirty="0">
                <a:effectLst/>
                <a:latin typeface="Times New Roman" panose="02020603050405020304" pitchFamily="18" charset="0"/>
                <a:ea typeface="Calibri" panose="020F0502020204030204" pitchFamily="34" charset="0"/>
                <a:cs typeface="B Mitra"/>
              </a:rPr>
              <a:t>آزمايش كشت خون رايج ترين روش جهت تشخيص عفونت هاي گردش خون توسط باكتريها و قارچ ها مي باشد .تشخيص بموقع و شروع درمان بيماران مبتلا به سپسيس  نه تنها باعث كاهش مرگ ومير بيماران مي شود بلكه باعث كاهش مدت زمان  بستري بيماران در بيمارستان و صرفه جويي در هزينه ها مي گردد.</a:t>
            </a:r>
            <a:r>
              <a:rPr lang="fa-IR" sz="2400" dirty="0">
                <a:solidFill>
                  <a:srgbClr val="000000"/>
                </a:solidFill>
                <a:effectLst/>
                <a:latin typeface="Times New Roman" panose="02020603050405020304" pitchFamily="18" charset="0"/>
                <a:ea typeface="Calibri" panose="020F0502020204030204" pitchFamily="34" charset="0"/>
                <a:cs typeface="B Mitra"/>
              </a:rPr>
              <a:t>   </a:t>
            </a:r>
            <a:r>
              <a:rPr lang="fa-IR" sz="2400" dirty="0">
                <a:solidFill>
                  <a:srgbClr val="0070C0"/>
                </a:solidFill>
                <a:effectLst/>
                <a:latin typeface="Times New Roman" panose="02020603050405020304" pitchFamily="18" charset="0"/>
                <a:ea typeface="Calibri" panose="020F0502020204030204" pitchFamily="34" charset="0"/>
                <a:cs typeface="B Mitra"/>
              </a:rPr>
              <a:t>محل نمونه گیري با الکل 70%  و بتادین یا کلراهگزیدین </a:t>
            </a:r>
            <a:r>
              <a:rPr lang="en-US" sz="2400" dirty="0">
                <a:solidFill>
                  <a:srgbClr val="0070C0"/>
                </a:solidFill>
                <a:effectLst/>
                <a:latin typeface="Times New Roman" panose="02020603050405020304" pitchFamily="18" charset="0"/>
                <a:ea typeface="Calibri" panose="020F0502020204030204" pitchFamily="34" charset="0"/>
                <a:cs typeface="B Mitra"/>
              </a:rPr>
              <a:t>n</a:t>
            </a:r>
            <a:r>
              <a:rPr lang="fa-IR" sz="2400" dirty="0">
                <a:solidFill>
                  <a:srgbClr val="0070C0"/>
                </a:solidFill>
                <a:effectLst/>
                <a:latin typeface="Times New Roman" panose="02020603050405020304" pitchFamily="18" charset="0"/>
                <a:ea typeface="Calibri" panose="020F0502020204030204" pitchFamily="34" charset="0"/>
                <a:cs typeface="B Mitra"/>
              </a:rPr>
              <a:t>ضد عفوني شود</a:t>
            </a:r>
            <a:r>
              <a:rPr lang="fa-IR" sz="2400" dirty="0">
                <a:solidFill>
                  <a:srgbClr val="000000"/>
                </a:solidFill>
                <a:effectLst/>
                <a:latin typeface="Times New Roman" panose="02020603050405020304" pitchFamily="18" charset="0"/>
                <a:ea typeface="Calibri" panose="020F0502020204030204" pitchFamily="34" charset="0"/>
                <a:cs typeface="B Mitra"/>
              </a:rPr>
              <a:t>. حجم خون گرفته شده </a:t>
            </a:r>
            <a:r>
              <a:rPr lang="fa-IR" sz="2400" dirty="0">
                <a:solidFill>
                  <a:srgbClr val="0070C0"/>
                </a:solidFill>
                <a:effectLst/>
                <a:latin typeface="Times New Roman" panose="02020603050405020304" pitchFamily="18" charset="0"/>
                <a:ea typeface="Calibri" panose="020F0502020204030204" pitchFamily="34" charset="0"/>
                <a:cs typeface="B Mitra"/>
              </a:rPr>
              <a:t>نسبت به حجم محيط كشت خون 1:5 الي 1:10 مي باشد .مقدار خون گرفته شده از بيماران به بطري كشت خون هوازي و 10 ميلي ليتر ديگر  آن به محيط كشت خون بيهوازي  تلقيح مي گرد</a:t>
            </a:r>
            <a:r>
              <a:rPr lang="en-US" sz="2400" dirty="0">
                <a:solidFill>
                  <a:srgbClr val="0070C0"/>
                </a:solidFill>
                <a:effectLst/>
                <a:latin typeface="Times New Roman" panose="02020603050405020304" pitchFamily="18" charset="0"/>
                <a:ea typeface="Calibri" panose="020F0502020204030204" pitchFamily="34" charset="0"/>
                <a:cs typeface="B Mitra"/>
              </a:rPr>
              <a:t>   </a:t>
            </a:r>
            <a:r>
              <a:rPr lang="fa-IR" sz="2400" dirty="0">
                <a:solidFill>
                  <a:srgbClr val="0070C0"/>
                </a:solidFill>
                <a:effectLst/>
                <a:latin typeface="Times New Roman" panose="02020603050405020304" pitchFamily="18" charset="0"/>
                <a:ea typeface="Calibri" panose="020F0502020204030204" pitchFamily="34" charset="0"/>
                <a:cs typeface="B Mitra"/>
              </a:rPr>
              <a:t>بزرگسال در هر نوبت حدود20 ميلي ليتر مي باشكه 10 ميلي ليتر آن به بطري كشت خون هوازي و 10 ميلي ليتر ديگر  آن به محيط كشت خون بيهوازي  تلقيح مي گرد</a:t>
            </a:r>
            <a:r>
              <a:rPr lang="fa-IR" sz="2400" dirty="0">
                <a:solidFill>
                  <a:srgbClr val="0070C0"/>
                </a:solidFill>
                <a:latin typeface="Times New Roman" panose="02020603050405020304" pitchFamily="18" charset="0"/>
                <a:ea typeface="Calibri" panose="020F0502020204030204" pitchFamily="34" charset="0"/>
                <a:cs typeface="B Mitra"/>
              </a:rPr>
              <a:t>د.</a:t>
            </a:r>
            <a:endParaRPr lang="en-US" sz="2400" dirty="0">
              <a:solidFill>
                <a:srgbClr val="0070C0"/>
              </a:solidFill>
            </a:endParaRPr>
          </a:p>
        </p:txBody>
      </p:sp>
    </p:spTree>
    <p:extLst>
      <p:ext uri="{BB962C8B-B14F-4D97-AF65-F5344CB8AC3E}">
        <p14:creationId xmlns:p14="http://schemas.microsoft.com/office/powerpoint/2010/main" val="1982336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CA679-9C94-21A9-93F1-57FF2A9FE46C}"/>
              </a:ext>
            </a:extLst>
          </p:cNvPr>
          <p:cNvSpPr>
            <a:spLocks noGrp="1"/>
          </p:cNvSpPr>
          <p:nvPr>
            <p:ph type="title"/>
          </p:nvPr>
        </p:nvSpPr>
        <p:spPr>
          <a:xfrm>
            <a:off x="838200" y="365125"/>
            <a:ext cx="10515600" cy="1325563"/>
          </a:xfrm>
        </p:spPr>
        <p:txBody>
          <a:bodyPr/>
          <a:lstStyle/>
          <a:p>
            <a:r>
              <a:rPr lang="fa-IR" dirty="0"/>
              <a:t>اصول کلی جمع آوری نمونه برای کشت</a:t>
            </a:r>
            <a:endParaRPr lang="en-US" dirty="0"/>
          </a:p>
        </p:txBody>
      </p:sp>
      <p:sp>
        <p:nvSpPr>
          <p:cNvPr id="3" name="Content Placeholder 2">
            <a:extLst>
              <a:ext uri="{FF2B5EF4-FFF2-40B4-BE49-F238E27FC236}">
                <a16:creationId xmlns:a16="http://schemas.microsoft.com/office/drawing/2014/main" id="{57D03E88-15E3-BC55-91FB-A89C2CC1FC95}"/>
              </a:ext>
            </a:extLst>
          </p:cNvPr>
          <p:cNvSpPr>
            <a:spLocks noGrp="1"/>
          </p:cNvSpPr>
          <p:nvPr>
            <p:ph idx="1"/>
          </p:nvPr>
        </p:nvSpPr>
        <p:spPr>
          <a:xfrm>
            <a:off x="838200" y="1825625"/>
            <a:ext cx="10515600" cy="4351338"/>
          </a:xfrm>
        </p:spPr>
        <p:txBody>
          <a:bodyPr>
            <a:noAutofit/>
          </a:bodyPr>
          <a:lstStyle/>
          <a:p>
            <a:pPr algn="just" rtl="1"/>
            <a:r>
              <a:rPr lang="fa-IR" dirty="0"/>
              <a:t>4-تمونه تا حد ممکن </a:t>
            </a:r>
            <a:r>
              <a:rPr lang="fa-IR" dirty="0">
                <a:solidFill>
                  <a:srgbClr val="0070C0"/>
                </a:solidFill>
              </a:rPr>
              <a:t>قبل از شروع درمان آنتی بیوتیکی </a:t>
            </a:r>
            <a:r>
              <a:rPr lang="fa-IR" dirty="0"/>
              <a:t>جمع آوری شود.</a:t>
            </a:r>
            <a:endParaRPr lang="en-US" dirty="0"/>
          </a:p>
          <a:p>
            <a:pPr algn="just" rtl="1"/>
            <a:r>
              <a:rPr lang="fa-IR" dirty="0"/>
              <a:t>5-نمونه را </a:t>
            </a:r>
            <a:r>
              <a:rPr lang="fa-IR" dirty="0">
                <a:solidFill>
                  <a:srgbClr val="0070C0"/>
                </a:solidFill>
              </a:rPr>
              <a:t>بطور کامل برچسب زده و فرم درخواست نمونه </a:t>
            </a:r>
            <a:r>
              <a:rPr lang="fa-IR" dirty="0"/>
              <a:t>را کاملا تکمیل نمائید در </a:t>
            </a:r>
            <a:r>
              <a:rPr lang="fa-IR" dirty="0">
                <a:solidFill>
                  <a:srgbClr val="0070C0"/>
                </a:solidFill>
              </a:rPr>
              <a:t>ضمن محل اصلی که نمونه </a:t>
            </a:r>
            <a:r>
              <a:rPr lang="fa-IR" dirty="0"/>
              <a:t>از آنجا گرفته شده است ذکر گردد.  (بعنوان مثال نمونه زخم  از پای چپ )</a:t>
            </a:r>
            <a:endParaRPr lang="en-US" dirty="0"/>
          </a:p>
          <a:p>
            <a:pPr algn="just" rtl="1"/>
            <a:r>
              <a:rPr lang="fa-IR" dirty="0"/>
              <a:t>6- </a:t>
            </a:r>
            <a:r>
              <a:rPr lang="fa-IR" dirty="0">
                <a:solidFill>
                  <a:srgbClr val="0070C0"/>
                </a:solidFill>
              </a:rPr>
              <a:t>در حداقل زمان ممکن نمونه </a:t>
            </a:r>
            <a:r>
              <a:rPr lang="fa-IR" dirty="0"/>
              <a:t>به آزمایشگاه ارسال گردد.</a:t>
            </a:r>
            <a:endParaRPr lang="en-US" dirty="0"/>
          </a:p>
          <a:p>
            <a:pPr algn="just" rtl="1"/>
            <a:r>
              <a:rPr lang="fa-IR" dirty="0"/>
              <a:t>7-موقع گرفتن نمونه سعی کنید که </a:t>
            </a:r>
            <a:r>
              <a:rPr lang="fa-IR" dirty="0">
                <a:solidFill>
                  <a:srgbClr val="FF0000"/>
                </a:solidFill>
              </a:rPr>
              <a:t>با فلور طبیعی پوست آلوده نگردد</a:t>
            </a:r>
            <a:r>
              <a:rPr lang="fa-IR" dirty="0"/>
              <a:t>.  ابتدا از الکل 70% وسپس از  کلروهگزایدین 2% ویا  تنتور ید 2-1% استفاده کنید 2 دقیقه صبر کنید تا اثرات ضد عفونی کنندگی آنها اعمال گردد</a:t>
            </a:r>
            <a:endParaRPr lang="en-US" dirty="0"/>
          </a:p>
        </p:txBody>
      </p:sp>
    </p:spTree>
    <p:extLst>
      <p:ext uri="{BB962C8B-B14F-4D97-AF65-F5344CB8AC3E}">
        <p14:creationId xmlns:p14="http://schemas.microsoft.com/office/powerpoint/2010/main" val="11302959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D9296-2B0D-BD75-C01E-ACD40BEA3154}"/>
              </a:ext>
            </a:extLst>
          </p:cNvPr>
          <p:cNvSpPr>
            <a:spLocks noGrp="1"/>
          </p:cNvSpPr>
          <p:nvPr>
            <p:ph type="title"/>
          </p:nvPr>
        </p:nvSpPr>
        <p:spPr/>
        <p:txBody>
          <a:bodyPr/>
          <a:lstStyle/>
          <a:p>
            <a:pPr algn="ctr"/>
            <a:r>
              <a:rPr lang="fa-IR" sz="4400" b="1" dirty="0">
                <a:effectLst/>
                <a:latin typeface="Times New Roman" panose="02020603050405020304" pitchFamily="18" charset="0"/>
                <a:ea typeface="Calibri" panose="020F0502020204030204" pitchFamily="34" charset="0"/>
                <a:cs typeface="B Mitra"/>
              </a:rPr>
              <a:t>کشت خون</a:t>
            </a:r>
            <a:endParaRPr lang="en-US" dirty="0"/>
          </a:p>
        </p:txBody>
      </p:sp>
      <p:sp>
        <p:nvSpPr>
          <p:cNvPr id="3" name="Content Placeholder 2">
            <a:extLst>
              <a:ext uri="{FF2B5EF4-FFF2-40B4-BE49-F238E27FC236}">
                <a16:creationId xmlns:a16="http://schemas.microsoft.com/office/drawing/2014/main" id="{530A4485-7926-FD44-F9D6-C0A93BF86D7C}"/>
              </a:ext>
            </a:extLst>
          </p:cNvPr>
          <p:cNvSpPr>
            <a:spLocks noGrp="1"/>
          </p:cNvSpPr>
          <p:nvPr>
            <p:ph idx="1"/>
          </p:nvPr>
        </p:nvSpPr>
        <p:spPr/>
        <p:txBody>
          <a:bodyPr>
            <a:normAutofit/>
          </a:bodyPr>
          <a:lstStyle/>
          <a:p>
            <a:pPr algn="just" rtl="1"/>
            <a:r>
              <a:rPr lang="fa-IR" dirty="0">
                <a:solidFill>
                  <a:srgbClr val="000000"/>
                </a:solidFill>
                <a:effectLst/>
                <a:latin typeface="Times New Roman" panose="02020603050405020304" pitchFamily="18" charset="0"/>
                <a:ea typeface="Calibri" panose="020F0502020204030204" pitchFamily="34" charset="0"/>
                <a:cs typeface="B Mitra"/>
              </a:rPr>
              <a:t> </a:t>
            </a:r>
            <a:r>
              <a:rPr lang="en-US" dirty="0">
                <a:solidFill>
                  <a:srgbClr val="000000"/>
                </a:solidFill>
                <a:effectLst/>
                <a:latin typeface="Times New Roman" panose="02020603050405020304" pitchFamily="18" charset="0"/>
                <a:ea typeface="Calibri" panose="020F0502020204030204" pitchFamily="34" charset="0"/>
                <a:cs typeface="B Mitra"/>
              </a:rPr>
              <a:t>  </a:t>
            </a:r>
            <a:r>
              <a:rPr lang="fa-IR" dirty="0">
                <a:solidFill>
                  <a:srgbClr val="000000"/>
                </a:solidFill>
                <a:effectLst/>
                <a:latin typeface="Times New Roman" panose="02020603050405020304" pitchFamily="18" charset="0"/>
                <a:ea typeface="Calibri" panose="020F0502020204030204" pitchFamily="34" charset="0"/>
                <a:cs typeface="B Mitra"/>
              </a:rPr>
              <a:t>در یک مطالعه نشان داده شده  </a:t>
            </a:r>
            <a:r>
              <a:rPr lang="fa-IR" dirty="0">
                <a:solidFill>
                  <a:srgbClr val="00B0F0"/>
                </a:solidFill>
                <a:effectLst/>
                <a:latin typeface="Times New Roman" panose="02020603050405020304" pitchFamily="18" charset="0"/>
                <a:ea typeface="Calibri" panose="020F0502020204030204" pitchFamily="34" charset="0"/>
                <a:cs typeface="B Mitra"/>
              </a:rPr>
              <a:t>تلقیح 10 میلی لیتر خون  به محیط کشت خون در مقایسه با تلقیح 5 میلی لیتر باعث افزایش 5/7  %   تشخیص باکتریمی شده است </a:t>
            </a:r>
            <a:r>
              <a:rPr lang="fa-IR" dirty="0">
                <a:solidFill>
                  <a:srgbClr val="000000"/>
                </a:solidFill>
                <a:effectLst/>
                <a:latin typeface="Times New Roman" panose="02020603050405020304" pitchFamily="18" charset="0"/>
                <a:ea typeface="Calibri" panose="020F0502020204030204" pitchFamily="34" charset="0"/>
                <a:cs typeface="B Mitra"/>
              </a:rPr>
              <a:t>.اگر </a:t>
            </a:r>
            <a:r>
              <a:rPr lang="fa-IR" dirty="0">
                <a:effectLst/>
                <a:latin typeface="Times New Roman" panose="02020603050405020304" pitchFamily="18" charset="0"/>
                <a:ea typeface="Calibri" panose="020F0502020204030204" pitchFamily="34" charset="0"/>
                <a:cs typeface="B Mitra"/>
              </a:rPr>
              <a:t>ميزان خون گرفته شده </a:t>
            </a:r>
            <a:r>
              <a:rPr lang="fa-IR" dirty="0">
                <a:solidFill>
                  <a:srgbClr val="00B0F0"/>
                </a:solidFill>
                <a:effectLst/>
                <a:latin typeface="Times New Roman" panose="02020603050405020304" pitchFamily="18" charset="0"/>
                <a:ea typeface="Calibri" panose="020F0502020204030204" pitchFamily="34" charset="0"/>
                <a:cs typeface="B Mitra"/>
              </a:rPr>
              <a:t>از بيمار كم باشد اولويت تلقيح به محيط كشت خون هوازي مي </a:t>
            </a:r>
            <a:r>
              <a:rPr lang="fa-IR" dirty="0">
                <a:effectLst/>
                <a:latin typeface="Times New Roman" panose="02020603050405020304" pitchFamily="18" charset="0"/>
                <a:ea typeface="Calibri" panose="020F0502020204030204" pitchFamily="34" charset="0"/>
                <a:cs typeface="B Mitra"/>
              </a:rPr>
              <a:t>باشد .فاصله </a:t>
            </a:r>
            <a:r>
              <a:rPr lang="fa-IR" dirty="0">
                <a:solidFill>
                  <a:srgbClr val="00B0F0"/>
                </a:solidFill>
                <a:effectLst/>
                <a:latin typeface="Times New Roman" panose="02020603050405020304" pitchFamily="18" charset="0"/>
                <a:ea typeface="Calibri" panose="020F0502020204030204" pitchFamily="34" charset="0"/>
                <a:cs typeface="B Mitra"/>
              </a:rPr>
              <a:t>گرفتن هر ست خون 2-1 ساعت مي باشد </a:t>
            </a:r>
            <a:r>
              <a:rPr lang="fa-IR" dirty="0">
                <a:effectLst/>
                <a:latin typeface="Times New Roman" panose="02020603050405020304" pitchFamily="18" charset="0"/>
                <a:ea typeface="Calibri" panose="020F0502020204030204" pitchFamily="34" charset="0"/>
                <a:cs typeface="B Mitra"/>
              </a:rPr>
              <a:t>و توصيه مي شود زمانيكه بيمار دچار تب مي باشد نمونه گرفته شود. </a:t>
            </a:r>
            <a:r>
              <a:rPr lang="fa-IR" dirty="0">
                <a:solidFill>
                  <a:srgbClr val="00B0F0"/>
                </a:solidFill>
                <a:effectLst/>
                <a:latin typeface="Times New Roman" panose="02020603050405020304" pitchFamily="18" charset="0"/>
                <a:ea typeface="Calibri" panose="020F0502020204030204" pitchFamily="34" charset="0"/>
                <a:cs typeface="B Mitra"/>
              </a:rPr>
              <a:t>در ضمن نمونه گيري از دو ناحيه آناتوميكي مجزا باشد</a:t>
            </a:r>
            <a:r>
              <a:rPr lang="fa-IR" dirty="0">
                <a:effectLst/>
                <a:latin typeface="Times New Roman" panose="02020603050405020304" pitchFamily="18" charset="0"/>
                <a:ea typeface="Calibri" panose="020F0502020204030204" pitchFamily="34" charset="0"/>
                <a:cs typeface="B Mitra"/>
              </a:rPr>
              <a:t> پس از گرفتن نمونه بايد مشخصات بيمار شامل نام ونام خانوادگي، تاريخ جمع آوري بر روي برچسب نمونه قيد شود. و ترجيحا تا دوساعت به آزمايشگاه ارسال شود</a:t>
            </a:r>
            <a:endParaRPr lang="en-US" dirty="0"/>
          </a:p>
        </p:txBody>
      </p:sp>
    </p:spTree>
    <p:extLst>
      <p:ext uri="{BB962C8B-B14F-4D97-AF65-F5344CB8AC3E}">
        <p14:creationId xmlns:p14="http://schemas.microsoft.com/office/powerpoint/2010/main" val="39023153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7E734-C2DF-5ADC-422C-6EE32FFB90E9}"/>
              </a:ext>
            </a:extLst>
          </p:cNvPr>
          <p:cNvSpPr>
            <a:spLocks noGrp="1"/>
          </p:cNvSpPr>
          <p:nvPr>
            <p:ph type="title"/>
          </p:nvPr>
        </p:nvSpPr>
        <p:spPr/>
        <p:txBody>
          <a:bodyPr/>
          <a:lstStyle/>
          <a:p>
            <a:pPr algn="ctr"/>
            <a:r>
              <a:rPr lang="fa-IR" sz="1800" b="1" dirty="0">
                <a:effectLst/>
                <a:latin typeface="Times New Roman" panose="02020603050405020304" pitchFamily="18" charset="0"/>
                <a:ea typeface="Calibri" panose="020F0502020204030204" pitchFamily="34" charset="0"/>
                <a:cs typeface="B Mitra"/>
              </a:rPr>
              <a:t> </a:t>
            </a:r>
            <a:r>
              <a:rPr lang="fa-IR" sz="2400" b="1" dirty="0">
                <a:effectLst/>
                <a:latin typeface="Times New Roman" panose="02020603050405020304" pitchFamily="18" charset="0"/>
                <a:ea typeface="Calibri" panose="020F0502020204030204" pitchFamily="34" charset="0"/>
                <a:cs typeface="B Mitra"/>
              </a:rPr>
              <a:t>مقدرار خون لازم براي كشت با توجه به سن و وزن بيمار</a:t>
            </a:r>
            <a:endParaRPr lang="en-US" sz="2400" dirty="0"/>
          </a:p>
        </p:txBody>
      </p:sp>
      <p:pic>
        <p:nvPicPr>
          <p:cNvPr id="4" name="Content Placeholder 3">
            <a:extLst>
              <a:ext uri="{FF2B5EF4-FFF2-40B4-BE49-F238E27FC236}">
                <a16:creationId xmlns:a16="http://schemas.microsoft.com/office/drawing/2014/main" id="{7E5F0E2C-DA03-172B-9A26-51615679ED2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2204742"/>
            <a:ext cx="10515600" cy="3593104"/>
          </a:xfrm>
          <a:prstGeom prst="rect">
            <a:avLst/>
          </a:prstGeom>
          <a:noFill/>
          <a:ln>
            <a:noFill/>
          </a:ln>
        </p:spPr>
      </p:pic>
    </p:spTree>
    <p:extLst>
      <p:ext uri="{BB962C8B-B14F-4D97-AF65-F5344CB8AC3E}">
        <p14:creationId xmlns:p14="http://schemas.microsoft.com/office/powerpoint/2010/main" val="19325319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48FA6-0C23-9D80-E4D4-51BFFABFE0EC}"/>
              </a:ext>
            </a:extLst>
          </p:cNvPr>
          <p:cNvSpPr>
            <a:spLocks noGrp="1"/>
          </p:cNvSpPr>
          <p:nvPr>
            <p:ph type="title"/>
          </p:nvPr>
        </p:nvSpPr>
        <p:spPr/>
        <p:txBody>
          <a:bodyPr/>
          <a:lstStyle/>
          <a:p>
            <a:pPr algn="ctr"/>
            <a:r>
              <a:rPr lang="fa-IR" sz="2800" b="1" dirty="0">
                <a:effectLst/>
                <a:latin typeface="Times New Roman" panose="02020603050405020304" pitchFamily="18" charset="0"/>
                <a:ea typeface="Calibri" panose="020F0502020204030204" pitchFamily="34" charset="0"/>
                <a:cs typeface="B Mitra"/>
              </a:rPr>
              <a:t>محيط هاي كشت خون   </a:t>
            </a: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E785D957-B7A3-D124-C14C-62E689F59A86}"/>
              </a:ext>
            </a:extLst>
          </p:cNvPr>
          <p:cNvSpPr>
            <a:spLocks noGrp="1"/>
          </p:cNvSpPr>
          <p:nvPr>
            <p:ph idx="1"/>
          </p:nvPr>
        </p:nvSpPr>
        <p:spPr/>
        <p:txBody>
          <a:bodyPr>
            <a:normAutofit/>
          </a:bodyPr>
          <a:lstStyle/>
          <a:p>
            <a:pPr marL="457200" marR="0" algn="just" rtl="1">
              <a:lnSpc>
                <a:spcPct val="115000"/>
              </a:lnSpc>
              <a:spcAft>
                <a:spcPts val="1000"/>
              </a:spcAft>
            </a:pPr>
            <a:r>
              <a:rPr lang="fa-IR" sz="2400" dirty="0">
                <a:effectLst/>
                <a:latin typeface="Times New Roman" panose="02020603050405020304" pitchFamily="18" charset="0"/>
                <a:ea typeface="Calibri" panose="020F0502020204030204" pitchFamily="34" charset="0"/>
                <a:cs typeface="B Mitra"/>
              </a:rPr>
              <a:t>1-بطري  هاي كشت خون حاوي </a:t>
            </a:r>
            <a:r>
              <a:rPr lang="en-US" sz="2400" dirty="0">
                <a:solidFill>
                  <a:srgbClr val="00B0F0"/>
                </a:solidFill>
                <a:effectLst/>
                <a:latin typeface="Times New Roman" panose="02020603050405020304" pitchFamily="18" charset="0"/>
                <a:ea typeface="Calibri" panose="020F0502020204030204" pitchFamily="34" charset="0"/>
                <a:cs typeface="B Mitra"/>
              </a:rPr>
              <a:t>TSB </a:t>
            </a:r>
            <a:r>
              <a:rPr lang="fa-IR" sz="2400" dirty="0">
                <a:solidFill>
                  <a:srgbClr val="00B0F0"/>
                </a:solidFill>
                <a:effectLst/>
                <a:latin typeface="Times New Roman" panose="02020603050405020304" pitchFamily="18" charset="0"/>
                <a:ea typeface="Calibri" panose="020F0502020204030204" pitchFamily="34" charset="0"/>
                <a:cs typeface="B Mitra"/>
              </a:rPr>
              <a:t>  حاوی </a:t>
            </a:r>
            <a:r>
              <a:rPr lang="en-US" sz="2400" dirty="0">
                <a:solidFill>
                  <a:srgbClr val="00B0F0"/>
                </a:solidFill>
                <a:effectLst/>
                <a:latin typeface="Times New Roman" panose="02020603050405020304" pitchFamily="18" charset="0"/>
                <a:ea typeface="Calibri" panose="020F0502020204030204" pitchFamily="34" charset="0"/>
                <a:cs typeface="B Mitra"/>
              </a:rPr>
              <a:t>SPS</a:t>
            </a:r>
            <a:r>
              <a:rPr lang="fa-IR" sz="2400" dirty="0">
                <a:solidFill>
                  <a:srgbClr val="00B0F0"/>
                </a:solidFill>
                <a:effectLst/>
                <a:latin typeface="Times New Roman" panose="02020603050405020304" pitchFamily="18" charset="0"/>
                <a:ea typeface="Calibri" panose="020F0502020204030204" pitchFamily="34" charset="0"/>
                <a:cs typeface="B Mitra"/>
              </a:rPr>
              <a:t> پس </a:t>
            </a:r>
            <a:r>
              <a:rPr lang="fa-IR" sz="2400" dirty="0">
                <a:effectLst/>
                <a:latin typeface="Times New Roman" panose="02020603050405020304" pitchFamily="18" charset="0"/>
                <a:ea typeface="Calibri" panose="020F0502020204030204" pitchFamily="34" charset="0"/>
                <a:cs typeface="B Mitra"/>
              </a:rPr>
              <a:t>از تلقیخ خون بیمار   </a:t>
            </a:r>
            <a:r>
              <a:rPr lang="fa-IR" sz="2400" dirty="0">
                <a:solidFill>
                  <a:srgbClr val="00B0F0"/>
                </a:solidFill>
                <a:effectLst/>
                <a:latin typeface="Times New Roman" panose="02020603050405020304" pitchFamily="18" charset="0"/>
                <a:ea typeface="Calibri" panose="020F0502020204030204" pitchFamily="34" charset="0"/>
                <a:cs typeface="B Mitra"/>
              </a:rPr>
              <a:t>به مدت   7 روز  در </a:t>
            </a:r>
            <a:r>
              <a:rPr lang="fa-IR" sz="2400" dirty="0">
                <a:effectLst/>
                <a:latin typeface="Times New Roman" panose="02020603050405020304" pitchFamily="18" charset="0"/>
                <a:ea typeface="Calibri" panose="020F0502020204030204" pitchFamily="34" charset="0"/>
                <a:cs typeface="B Mitra"/>
              </a:rPr>
              <a:t>دماي 35 درجه سانتيگراد  انکوباسیون گردند و در صورت مشکوک بودن به </a:t>
            </a:r>
            <a:r>
              <a:rPr lang="fa-IR" sz="2400" dirty="0">
                <a:solidFill>
                  <a:srgbClr val="00B0F0"/>
                </a:solidFill>
                <a:effectLst/>
                <a:latin typeface="Times New Roman" panose="02020603050405020304" pitchFamily="18" charset="0"/>
                <a:ea typeface="Calibri" panose="020F0502020204030204" pitchFamily="34" charset="0"/>
                <a:cs typeface="B Mitra"/>
              </a:rPr>
              <a:t>بروسلا( 4-3 هفته )</a:t>
            </a:r>
            <a:r>
              <a:rPr lang="fa-IR" sz="2400" dirty="0">
                <a:effectLst/>
                <a:latin typeface="Times New Roman" panose="02020603050405020304" pitchFamily="18" charset="0"/>
                <a:ea typeface="Calibri" panose="020F0502020204030204" pitchFamily="34" charset="0"/>
                <a:cs typeface="B Mitra"/>
              </a:rPr>
              <a:t> .اگر از سیستم های خود کار کشت خون مانند </a:t>
            </a:r>
            <a:r>
              <a:rPr lang="en-US" sz="2400" dirty="0" err="1">
                <a:solidFill>
                  <a:srgbClr val="00B0F0"/>
                </a:solidFill>
                <a:effectLst/>
                <a:latin typeface="Times New Roman" panose="02020603050405020304" pitchFamily="18" charset="0"/>
                <a:ea typeface="Calibri" panose="020F0502020204030204" pitchFamily="34" charset="0"/>
                <a:cs typeface="B Mitra"/>
              </a:rPr>
              <a:t>Bactec</a:t>
            </a:r>
            <a:r>
              <a:rPr lang="fa-IR" sz="2400" dirty="0">
                <a:solidFill>
                  <a:srgbClr val="00B0F0"/>
                </a:solidFill>
                <a:effectLst/>
                <a:latin typeface="Times New Roman" panose="02020603050405020304" pitchFamily="18" charset="0"/>
                <a:ea typeface="Calibri" panose="020F0502020204030204" pitchFamily="34" charset="0"/>
                <a:cs typeface="B Mitra"/>
              </a:rPr>
              <a:t> یا </a:t>
            </a:r>
            <a:r>
              <a:rPr lang="en-US" sz="2400" dirty="0" err="1">
                <a:solidFill>
                  <a:srgbClr val="00B0F0"/>
                </a:solidFill>
                <a:effectLst/>
                <a:latin typeface="Times New Roman" panose="02020603050405020304" pitchFamily="18" charset="0"/>
                <a:ea typeface="Calibri" panose="020F0502020204030204" pitchFamily="34" charset="0"/>
                <a:cs typeface="B Mitra"/>
              </a:rPr>
              <a:t>Bactalert</a:t>
            </a:r>
            <a:r>
              <a:rPr lang="en-US" sz="2400" dirty="0">
                <a:solidFill>
                  <a:srgbClr val="00B0F0"/>
                </a:solidFill>
                <a:effectLst/>
                <a:latin typeface="Times New Roman" panose="02020603050405020304" pitchFamily="18" charset="0"/>
                <a:ea typeface="Calibri" panose="020F0502020204030204" pitchFamily="34" charset="0"/>
                <a:cs typeface="B Mitra"/>
              </a:rPr>
              <a:t> </a:t>
            </a:r>
            <a:r>
              <a:rPr lang="fa-IR" sz="2400" dirty="0">
                <a:solidFill>
                  <a:srgbClr val="00B0F0"/>
                </a:solidFill>
                <a:effectLst/>
                <a:latin typeface="Times New Roman" panose="02020603050405020304" pitchFamily="18" charset="0"/>
                <a:ea typeface="Calibri" panose="020F0502020204030204" pitchFamily="34" charset="0"/>
                <a:cs typeface="B Mitra"/>
              </a:rPr>
              <a:t> استفاده می کنید طبق دستور شرکت سازنده عمل شود.</a:t>
            </a:r>
            <a:endParaRPr lang="en-US" sz="24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rtl="1">
              <a:lnSpc>
                <a:spcPct val="115000"/>
              </a:lnSpc>
              <a:spcAft>
                <a:spcPts val="1000"/>
              </a:spcAft>
            </a:pPr>
            <a:r>
              <a:rPr lang="fa-IR" sz="2400" dirty="0">
                <a:effectLst/>
                <a:latin typeface="Times New Roman" panose="02020603050405020304" pitchFamily="18" charset="0"/>
                <a:ea typeface="Calibri" panose="020F0502020204030204" pitchFamily="34" charset="0"/>
                <a:cs typeface="B Mitra"/>
              </a:rPr>
              <a:t>علاو بر ساب کالچر کردن روتین که در بالا به آن اشاره شد بطریهای کشت خون</a:t>
            </a:r>
            <a:r>
              <a:rPr lang="en-US" sz="2400" dirty="0">
                <a:effectLst/>
                <a:latin typeface="Times New Roman" panose="02020603050405020304" pitchFamily="18" charset="0"/>
                <a:ea typeface="Calibri" panose="020F0502020204030204" pitchFamily="34" charset="0"/>
                <a:cs typeface="B Mitra"/>
              </a:rPr>
              <a:t> </a:t>
            </a:r>
            <a:r>
              <a:rPr lang="fa-IR" sz="2400" dirty="0">
                <a:effectLst/>
                <a:latin typeface="Times New Roman" panose="02020603050405020304" pitchFamily="18" charset="0"/>
                <a:ea typeface="Calibri" panose="020F0502020204030204" pitchFamily="34" charset="0"/>
                <a:cs typeface="B Mitra"/>
              </a:rPr>
              <a:t> باید  هر روز از </a:t>
            </a:r>
            <a:r>
              <a:rPr lang="fa-IR" sz="2400" dirty="0">
                <a:solidFill>
                  <a:srgbClr val="00B0F0"/>
                </a:solidFill>
                <a:effectLst/>
                <a:latin typeface="Times New Roman" panose="02020603050405020304" pitchFamily="18" charset="0"/>
                <a:ea typeface="Calibri" panose="020F0502020204030204" pitchFamily="34" charset="0"/>
                <a:cs typeface="B Mitra"/>
              </a:rPr>
              <a:t>لحاظ ظاهری بررسی گردند </a:t>
            </a:r>
            <a:r>
              <a:rPr lang="fa-IR" sz="2400" dirty="0">
                <a:effectLst/>
                <a:latin typeface="Times New Roman" panose="02020603050405020304" pitchFamily="18" charset="0"/>
                <a:ea typeface="Calibri" panose="020F0502020204030204" pitchFamily="34" charset="0"/>
                <a:cs typeface="B Mitra"/>
              </a:rPr>
              <a:t>و  به دنبال مشاهده هر گونه  علايم رشد از قبيل ايجاد كدورت ،هموليز و..... ) ابتدا يك اسمير جهت رنگ آميزي گرم تهيه شده ونتيجه آن به پزشك معالج گزارش گردد</a:t>
            </a:r>
            <a:endParaRPr lang="en-US" sz="2400" dirty="0"/>
          </a:p>
        </p:txBody>
      </p:sp>
    </p:spTree>
    <p:extLst>
      <p:ext uri="{BB962C8B-B14F-4D97-AF65-F5344CB8AC3E}">
        <p14:creationId xmlns:p14="http://schemas.microsoft.com/office/powerpoint/2010/main" val="13697927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87318-0DF1-4D32-F7AA-CE83BC80295A}"/>
              </a:ext>
            </a:extLst>
          </p:cNvPr>
          <p:cNvSpPr>
            <a:spLocks noGrp="1"/>
          </p:cNvSpPr>
          <p:nvPr>
            <p:ph type="title"/>
          </p:nvPr>
        </p:nvSpPr>
        <p:spPr>
          <a:xfrm>
            <a:off x="1088966" y="365125"/>
            <a:ext cx="10264833" cy="1325563"/>
          </a:xfrm>
        </p:spPr>
        <p:txBody>
          <a:bodyPr>
            <a:normAutofit/>
          </a:bodyPr>
          <a:lstStyle/>
          <a:p>
            <a:pPr algn="ctr"/>
            <a:r>
              <a:rPr lang="fa-IR" sz="2800" dirty="0"/>
              <a:t>مشاهده ظاهری محیط کشت های خون انکوبه شده</a:t>
            </a:r>
            <a:endParaRPr lang="en-US" sz="2800" dirty="0"/>
          </a:p>
        </p:txBody>
      </p:sp>
      <p:graphicFrame>
        <p:nvGraphicFramePr>
          <p:cNvPr id="4" name="Content Placeholder 3">
            <a:extLst>
              <a:ext uri="{FF2B5EF4-FFF2-40B4-BE49-F238E27FC236}">
                <a16:creationId xmlns:a16="http://schemas.microsoft.com/office/drawing/2014/main" id="{0E655D60-B6F7-C272-9C20-E787966CE8C5}"/>
              </a:ext>
            </a:extLst>
          </p:cNvPr>
          <p:cNvGraphicFramePr>
            <a:graphicFrameLocks noGrp="1"/>
          </p:cNvGraphicFramePr>
          <p:nvPr>
            <p:ph idx="1"/>
            <p:extLst>
              <p:ext uri="{D42A27DB-BD31-4B8C-83A1-F6EECF244321}">
                <p14:modId xmlns:p14="http://schemas.microsoft.com/office/powerpoint/2010/main" val="985879317"/>
              </p:ext>
            </p:extLst>
          </p:nvPr>
        </p:nvGraphicFramePr>
        <p:xfrm>
          <a:off x="2015836" y="1953492"/>
          <a:ext cx="9175172" cy="4177144"/>
        </p:xfrm>
        <a:graphic>
          <a:graphicData uri="http://schemas.openxmlformats.org/drawingml/2006/table">
            <a:tbl>
              <a:tblPr rtl="1" firstRow="1" firstCol="1" bandRow="1">
                <a:tableStyleId>{5C22544A-7EE6-4342-B048-85BDC9FD1C3A}</a:tableStyleId>
              </a:tblPr>
              <a:tblGrid>
                <a:gridCol w="9175172">
                  <a:extLst>
                    <a:ext uri="{9D8B030D-6E8A-4147-A177-3AD203B41FA5}">
                      <a16:colId xmlns:a16="http://schemas.microsoft.com/office/drawing/2014/main" val="1245895471"/>
                    </a:ext>
                  </a:extLst>
                </a:gridCol>
              </a:tblGrid>
              <a:tr h="936840">
                <a:tc>
                  <a:txBody>
                    <a:bodyPr/>
                    <a:lstStyle/>
                    <a:p>
                      <a:pPr marL="0" marR="0" algn="just" rtl="1">
                        <a:lnSpc>
                          <a:spcPct val="150000"/>
                        </a:lnSpc>
                        <a:spcAft>
                          <a:spcPts val="1000"/>
                        </a:spcAft>
                        <a:tabLst>
                          <a:tab pos="1578610" algn="l"/>
                        </a:tabLst>
                      </a:pPr>
                      <a:r>
                        <a:rPr lang="ar-SA" sz="2000" dirty="0">
                          <a:effectLst/>
                        </a:rPr>
                        <a:t>مشاهدات </a:t>
                      </a:r>
                      <a:r>
                        <a:rPr lang="ar-SA" sz="2000" dirty="0">
                          <a:solidFill>
                            <a:srgbClr val="00B0F0"/>
                          </a:solidFill>
                          <a:effectLst/>
                        </a:rPr>
                        <a:t>ظاهری                                                                          </a:t>
                      </a:r>
                      <a:r>
                        <a:rPr lang="ar-SA" sz="1600" dirty="0">
                          <a:solidFill>
                            <a:srgbClr val="00B0F0"/>
                          </a:solidFill>
                          <a:effectLst/>
                        </a:rPr>
                        <a:t>میکروارگانیسم </a:t>
                      </a:r>
                      <a:endParaRPr lang="en-US" sz="1100" dirty="0">
                        <a:solidFill>
                          <a:srgbClr val="00B0F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794028987"/>
                  </a:ext>
                </a:extLst>
              </a:tr>
              <a:tr h="3240304">
                <a:tc>
                  <a:txBody>
                    <a:bodyPr/>
                    <a:lstStyle/>
                    <a:p>
                      <a:pPr marL="0" marR="0" algn="just" rtl="1">
                        <a:lnSpc>
                          <a:spcPct val="150000"/>
                        </a:lnSpc>
                        <a:spcAft>
                          <a:spcPts val="1000"/>
                        </a:spcAft>
                        <a:tabLst>
                          <a:tab pos="1578610" algn="l"/>
                        </a:tabLst>
                      </a:pPr>
                      <a:r>
                        <a:rPr lang="ar-SA" sz="2000" dirty="0">
                          <a:effectLst/>
                        </a:rPr>
                        <a:t>همولیز  :                استرپتوکک ها ، استافیلو کوک ها ، لیستریا مونوسیتوژن گونه های کلستریدیوم و گونه های باسیلوس </a:t>
                      </a:r>
                      <a:endParaRPr lang="en-US" sz="2000" dirty="0">
                        <a:effectLst/>
                      </a:endParaRPr>
                    </a:p>
                    <a:p>
                      <a:pPr marL="0" marR="0" algn="just" rtl="1">
                        <a:lnSpc>
                          <a:spcPct val="150000"/>
                        </a:lnSpc>
                        <a:spcAft>
                          <a:spcPts val="1000"/>
                        </a:spcAft>
                        <a:tabLst>
                          <a:tab pos="1578610" algn="l"/>
                        </a:tabLst>
                      </a:pPr>
                      <a:r>
                        <a:rPr lang="ar-SA" sz="2000" dirty="0">
                          <a:effectLst/>
                        </a:rPr>
                        <a:t>کدورت  :                   باسیل های گرم منفی هوازی ،استافیلوکوکها ،و گونه های باکتروئید </a:t>
                      </a:r>
                      <a:endParaRPr lang="en-US" sz="2000" dirty="0">
                        <a:effectLst/>
                      </a:endParaRPr>
                    </a:p>
                    <a:p>
                      <a:pPr marL="0" marR="0" algn="just" rtl="1">
                        <a:lnSpc>
                          <a:spcPct val="150000"/>
                        </a:lnSpc>
                        <a:spcAft>
                          <a:spcPts val="1000"/>
                        </a:spcAft>
                        <a:tabLst>
                          <a:tab pos="1578610" algn="l"/>
                        </a:tabLst>
                      </a:pPr>
                      <a:r>
                        <a:rPr lang="ar-SA" sz="2000" dirty="0">
                          <a:effectLst/>
                        </a:rPr>
                        <a:t>تولید گاز   :                 باسیل های گرم منفی هوازی و بیهوازیها</a:t>
                      </a:r>
                      <a:endParaRPr lang="en-US" sz="2000" dirty="0">
                        <a:effectLst/>
                      </a:endParaRPr>
                    </a:p>
                    <a:p>
                      <a:pPr marL="0" marR="0" algn="just" rtl="1">
                        <a:lnSpc>
                          <a:spcPct val="150000"/>
                        </a:lnSpc>
                        <a:spcAft>
                          <a:spcPts val="1000"/>
                        </a:spcAft>
                        <a:tabLst>
                          <a:tab pos="1578610" algn="l"/>
                        </a:tabLst>
                      </a:pPr>
                      <a:r>
                        <a:rPr lang="ar-SA" sz="2000" dirty="0">
                          <a:effectLst/>
                        </a:rPr>
                        <a:t>تشکیل  ورقه نازک   :       گونه های سودوموناس، گونه های باسیلوس و مخمر ها</a:t>
                      </a:r>
                      <a:endParaRPr lang="en-US" sz="2000" dirty="0">
                        <a:effectLst/>
                      </a:endParaRPr>
                    </a:p>
                    <a:p>
                      <a:pPr marL="0" marR="0" algn="just" rtl="1">
                        <a:lnSpc>
                          <a:spcPct val="150000"/>
                        </a:lnSpc>
                        <a:spcAft>
                          <a:spcPts val="1000"/>
                        </a:spcAft>
                        <a:tabLst>
                          <a:tab pos="1578610" algn="l"/>
                        </a:tabLst>
                      </a:pPr>
                      <a:r>
                        <a:rPr lang="ar-SA" sz="2000" dirty="0">
                          <a:effectLst/>
                        </a:rPr>
                        <a:t>کلونی های قابل روئیت    :       استافیلو کوک ها و استرپتوکوك ها</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07639441"/>
                  </a:ext>
                </a:extLst>
              </a:tr>
            </a:tbl>
          </a:graphicData>
        </a:graphic>
      </p:graphicFrame>
    </p:spTree>
    <p:extLst>
      <p:ext uri="{BB962C8B-B14F-4D97-AF65-F5344CB8AC3E}">
        <p14:creationId xmlns:p14="http://schemas.microsoft.com/office/powerpoint/2010/main" val="24757995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38BC5-2746-11A5-C425-D887E0B0F912}"/>
              </a:ext>
            </a:extLst>
          </p:cNvPr>
          <p:cNvSpPr>
            <a:spLocks noGrp="1"/>
          </p:cNvSpPr>
          <p:nvPr>
            <p:ph type="title"/>
          </p:nvPr>
        </p:nvSpPr>
        <p:spPr/>
        <p:txBody>
          <a:bodyPr/>
          <a:lstStyle/>
          <a:p>
            <a:pPr algn="ctr"/>
            <a:r>
              <a:rPr lang="fa-IR" sz="3600" b="1" dirty="0">
                <a:effectLst/>
                <a:latin typeface="Times New Roman" panose="02020603050405020304" pitchFamily="18" charset="0"/>
                <a:ea typeface="Calibri" panose="020F0502020204030204" pitchFamily="34" charset="0"/>
                <a:cs typeface="B Mitra"/>
              </a:rPr>
              <a:t>عوامل ايجاد كننده كشت های مثبت خون</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039C2BEC-94F1-9E65-BCF3-642605C203AC}"/>
              </a:ext>
            </a:extLst>
          </p:cNvPr>
          <p:cNvSpPr>
            <a:spLocks noGrp="1"/>
          </p:cNvSpPr>
          <p:nvPr>
            <p:ph idx="1"/>
          </p:nvPr>
        </p:nvSpPr>
        <p:spPr/>
        <p:txBody>
          <a:bodyPr>
            <a:normAutofit/>
          </a:bodyPr>
          <a:lstStyle/>
          <a:p>
            <a:pPr marL="457200" marR="0" algn="just" rtl="1">
              <a:lnSpc>
                <a:spcPct val="115000"/>
              </a:lnSpc>
              <a:spcAft>
                <a:spcPts val="1000"/>
              </a:spcAft>
            </a:pPr>
            <a:r>
              <a:rPr lang="fa-IR" dirty="0">
                <a:effectLst/>
                <a:latin typeface=" b mitra"/>
                <a:ea typeface="Calibri" panose="020F0502020204030204" pitchFamily="34" charset="0"/>
                <a:cs typeface="B Mitra"/>
              </a:rPr>
              <a:t> </a:t>
            </a:r>
            <a:r>
              <a:rPr lang="fa-IR" sz="2400" dirty="0">
                <a:effectLst/>
                <a:latin typeface=" b mitra"/>
                <a:ea typeface="Calibri" panose="020F0502020204030204" pitchFamily="34" charset="0"/>
                <a:cs typeface="B Mitra"/>
              </a:rPr>
              <a:t>گزارش كشت خون مثبت دليل بر وجود باكتريمي مي باشد تعدادي از ميكروارگانيسم هايي كه بعنوان فلور طبيعي </a:t>
            </a:r>
            <a:r>
              <a:rPr lang="fa-IR" sz="2400" dirty="0">
                <a:solidFill>
                  <a:srgbClr val="FF0000"/>
                </a:solidFill>
                <a:effectLst/>
                <a:latin typeface=" b mitra"/>
                <a:ea typeface="Calibri" panose="020F0502020204030204" pitchFamily="34" charset="0"/>
                <a:cs typeface="B Mitra"/>
              </a:rPr>
              <a:t>پوست مي  باشند باعث آلودگي كشت هاي خون ونهايتا باكتريمي كاذب مي گردند </a:t>
            </a:r>
            <a:r>
              <a:rPr lang="fa-IR" sz="2400" dirty="0">
                <a:effectLst/>
                <a:latin typeface=" b mitra"/>
                <a:ea typeface="Calibri" panose="020F0502020204030204" pitchFamily="34" charset="0"/>
                <a:cs typeface="B Mitra"/>
              </a:rPr>
              <a:t>.ميزان آلودگي كشت هاي خون در شرايط  معمولی حدود </a:t>
            </a:r>
            <a:r>
              <a:rPr lang="fa-IR" sz="2400" dirty="0">
                <a:solidFill>
                  <a:srgbClr val="0070C0"/>
                </a:solidFill>
                <a:effectLst/>
                <a:latin typeface=" b mitra"/>
                <a:ea typeface="Calibri" panose="020F0502020204030204" pitchFamily="34" charset="0"/>
                <a:cs typeface="B Mitra"/>
              </a:rPr>
              <a:t>3</a:t>
            </a:r>
            <a:r>
              <a:rPr lang="fa-IR" sz="2400" dirty="0">
                <a:effectLst/>
                <a:latin typeface=" b mitra"/>
                <a:ea typeface="Calibri" panose="020F0502020204030204" pitchFamily="34" charset="0"/>
                <a:cs typeface="B Mitra"/>
              </a:rPr>
              <a:t> درصد مي باشد. مهم ترين پاتوژن هاي كشت خون عبارتند از </a:t>
            </a:r>
            <a:endParaRPr lang="en-US" sz="2400" dirty="0">
              <a:effectLst/>
              <a:latin typeface=" b mitra"/>
              <a:ea typeface="Calibri" panose="020F0502020204030204" pitchFamily="34" charset="0"/>
              <a:cs typeface="Times New Roman" panose="02020603050405020304" pitchFamily="18" charset="0"/>
            </a:endParaRPr>
          </a:p>
          <a:p>
            <a:pPr algn="just" rtl="1"/>
            <a:r>
              <a:rPr lang="fa-IR" sz="2400" i="1" dirty="0">
                <a:solidFill>
                  <a:srgbClr val="0070C0"/>
                </a:solidFill>
                <a:effectLst/>
                <a:latin typeface=" b mitra"/>
                <a:ea typeface="Calibri" panose="020F0502020204030204" pitchFamily="34" charset="0"/>
                <a:cs typeface="B Mitra"/>
              </a:rPr>
              <a:t>استافيلوكوكوس اروئوس</a:t>
            </a:r>
            <a:r>
              <a:rPr lang="fa-IR" sz="2400" dirty="0">
                <a:solidFill>
                  <a:srgbClr val="0070C0"/>
                </a:solidFill>
                <a:effectLst/>
                <a:latin typeface=" b mitra"/>
                <a:ea typeface="Calibri" panose="020F0502020204030204" pitchFamily="34" charset="0"/>
                <a:cs typeface="B Mitra"/>
              </a:rPr>
              <a:t>، </a:t>
            </a:r>
            <a:r>
              <a:rPr lang="fa-IR" sz="2400" i="1" dirty="0">
                <a:solidFill>
                  <a:srgbClr val="0070C0"/>
                </a:solidFill>
                <a:effectLst/>
                <a:latin typeface=" b mitra"/>
                <a:ea typeface="Calibri" panose="020F0502020204030204" pitchFamily="34" charset="0"/>
                <a:cs typeface="B Mitra"/>
              </a:rPr>
              <a:t>استرپتوكوكوس پيوژن</a:t>
            </a:r>
            <a:r>
              <a:rPr lang="fa-IR" sz="2400" dirty="0">
                <a:solidFill>
                  <a:srgbClr val="0070C0"/>
                </a:solidFill>
                <a:effectLst/>
                <a:latin typeface=" b mitra"/>
                <a:ea typeface="Calibri" panose="020F0502020204030204" pitchFamily="34" charset="0"/>
                <a:cs typeface="B Mitra"/>
              </a:rPr>
              <a:t>، </a:t>
            </a:r>
            <a:r>
              <a:rPr lang="fa-IR" sz="2400" i="1" dirty="0">
                <a:solidFill>
                  <a:srgbClr val="0070C0"/>
                </a:solidFill>
                <a:effectLst/>
                <a:latin typeface=" b mitra"/>
                <a:ea typeface="Calibri" panose="020F0502020204030204" pitchFamily="34" charset="0"/>
                <a:cs typeface="B Mitra"/>
              </a:rPr>
              <a:t>استرپتوكوكوس پنمونيه</a:t>
            </a:r>
            <a:r>
              <a:rPr lang="fa-IR" sz="2400" dirty="0">
                <a:solidFill>
                  <a:srgbClr val="0070C0"/>
                </a:solidFill>
                <a:effectLst/>
                <a:latin typeface=" b mitra"/>
                <a:ea typeface="Calibri" panose="020F0502020204030204" pitchFamily="34" charset="0"/>
                <a:cs typeface="B Mitra"/>
              </a:rPr>
              <a:t> ،</a:t>
            </a:r>
            <a:r>
              <a:rPr lang="fa-IR" sz="2400" i="1" dirty="0">
                <a:solidFill>
                  <a:srgbClr val="0070C0"/>
                </a:solidFill>
                <a:effectLst/>
                <a:latin typeface=" b mitra"/>
                <a:ea typeface="Calibri" panose="020F0502020204030204" pitchFamily="34" charset="0"/>
                <a:cs typeface="B Mitra"/>
              </a:rPr>
              <a:t>انتركوكوس فكاليس</a:t>
            </a:r>
            <a:r>
              <a:rPr lang="fa-IR" sz="2400" dirty="0">
                <a:solidFill>
                  <a:srgbClr val="0070C0"/>
                </a:solidFill>
                <a:effectLst/>
                <a:latin typeface=" b mitra"/>
                <a:ea typeface="Calibri" panose="020F0502020204030204" pitchFamily="34" charset="0"/>
                <a:cs typeface="B Mitra"/>
              </a:rPr>
              <a:t> ،</a:t>
            </a:r>
            <a:r>
              <a:rPr lang="fa-IR" sz="2400" i="1" dirty="0">
                <a:solidFill>
                  <a:srgbClr val="0070C0"/>
                </a:solidFill>
                <a:effectLst/>
                <a:latin typeface=" b mitra"/>
                <a:ea typeface="Calibri" panose="020F0502020204030204" pitchFamily="34" charset="0"/>
                <a:cs typeface="B Mitra"/>
              </a:rPr>
              <a:t>انتروكوكوس فسيوم</a:t>
            </a:r>
            <a:r>
              <a:rPr lang="fa-IR" sz="2400" dirty="0">
                <a:solidFill>
                  <a:srgbClr val="0070C0"/>
                </a:solidFill>
                <a:effectLst/>
                <a:latin typeface=" b mitra"/>
                <a:ea typeface="Calibri" panose="020F0502020204030204" pitchFamily="34" charset="0"/>
                <a:cs typeface="B Mitra"/>
              </a:rPr>
              <a:t> ، </a:t>
            </a:r>
            <a:r>
              <a:rPr lang="fa-IR" sz="2400" i="1" dirty="0">
                <a:solidFill>
                  <a:srgbClr val="0070C0"/>
                </a:solidFill>
                <a:effectLst/>
                <a:latin typeface=" b mitra"/>
                <a:ea typeface="Calibri" panose="020F0502020204030204" pitchFamily="34" charset="0"/>
                <a:cs typeface="B Mitra"/>
              </a:rPr>
              <a:t>اشريشيا كولي ، كلبسيلا پنمونيه، سا لمونلا ، پسودوموناس آئروژينوزا</a:t>
            </a:r>
            <a:r>
              <a:rPr lang="fa-IR" sz="2400" dirty="0">
                <a:solidFill>
                  <a:srgbClr val="0070C0"/>
                </a:solidFill>
                <a:effectLst/>
                <a:latin typeface=" b mitra"/>
                <a:ea typeface="Calibri" panose="020F0502020204030204" pitchFamily="34" charset="0"/>
                <a:cs typeface="B Mitra"/>
              </a:rPr>
              <a:t> ، گونه هاي آسينتو باكتر ،،هموفيلوس آنفلونزا ، </a:t>
            </a:r>
            <a:r>
              <a:rPr lang="fa-IR" sz="2400" i="1" dirty="0">
                <a:solidFill>
                  <a:srgbClr val="0070C0"/>
                </a:solidFill>
                <a:effectLst/>
                <a:latin typeface=" b mitra"/>
                <a:ea typeface="Calibri" panose="020F0502020204030204" pitchFamily="34" charset="0"/>
                <a:cs typeface="B Mitra"/>
              </a:rPr>
              <a:t>نيسريا مننژيتيديس</a:t>
            </a:r>
            <a:r>
              <a:rPr lang="fa-IR" sz="2400" dirty="0">
                <a:solidFill>
                  <a:srgbClr val="0070C0"/>
                </a:solidFill>
                <a:effectLst/>
                <a:latin typeface=" b mitra"/>
                <a:ea typeface="Calibri" panose="020F0502020204030204" pitchFamily="34" charset="0"/>
                <a:cs typeface="B Mitra"/>
              </a:rPr>
              <a:t> و </a:t>
            </a:r>
            <a:r>
              <a:rPr lang="fa-IR" sz="2400" i="1" dirty="0">
                <a:solidFill>
                  <a:srgbClr val="0070C0"/>
                </a:solidFill>
                <a:effectLst/>
                <a:latin typeface=" b mitra"/>
                <a:ea typeface="Calibri" panose="020F0502020204030204" pitchFamily="34" charset="0"/>
                <a:cs typeface="B Mitra"/>
              </a:rPr>
              <a:t>كانديدا آلبيكنس</a:t>
            </a:r>
            <a:r>
              <a:rPr lang="fa-IR" sz="2400" dirty="0">
                <a:solidFill>
                  <a:srgbClr val="0070C0"/>
                </a:solidFill>
                <a:effectLst/>
                <a:latin typeface=" b mitra"/>
                <a:ea typeface="Calibri" panose="020F0502020204030204" pitchFamily="34" charset="0"/>
                <a:cs typeface="B Mitra"/>
              </a:rPr>
              <a:t> </a:t>
            </a:r>
            <a:endParaRPr lang="en-US" sz="2400" dirty="0">
              <a:solidFill>
                <a:srgbClr val="0070C0"/>
              </a:solidFill>
              <a:latin typeface=" b mitra"/>
            </a:endParaRPr>
          </a:p>
        </p:txBody>
      </p:sp>
    </p:spTree>
    <p:extLst>
      <p:ext uri="{BB962C8B-B14F-4D97-AF65-F5344CB8AC3E}">
        <p14:creationId xmlns:p14="http://schemas.microsoft.com/office/powerpoint/2010/main" val="14822405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B8B57-4D5B-A54B-073B-2F17DCACCECC}"/>
              </a:ext>
            </a:extLst>
          </p:cNvPr>
          <p:cNvSpPr>
            <a:spLocks noGrp="1"/>
          </p:cNvSpPr>
          <p:nvPr>
            <p:ph type="title"/>
          </p:nvPr>
        </p:nvSpPr>
        <p:spPr/>
        <p:txBody>
          <a:bodyPr/>
          <a:lstStyle/>
          <a:p>
            <a:r>
              <a:rPr lang="fa-IR" sz="4400" b="1" dirty="0">
                <a:effectLst/>
                <a:latin typeface="Times New Roman" panose="02020603050405020304" pitchFamily="18" charset="0"/>
                <a:ea typeface="Calibri" panose="020F0502020204030204" pitchFamily="34" charset="0"/>
                <a:cs typeface="B Mitra"/>
              </a:rPr>
              <a:t>عوامل ايجاد كننده  آلودگی دركشت های مثبت خون</a:t>
            </a:r>
            <a:endParaRPr lang="en-US" dirty="0"/>
          </a:p>
        </p:txBody>
      </p:sp>
      <p:sp>
        <p:nvSpPr>
          <p:cNvPr id="3" name="Content Placeholder 2">
            <a:extLst>
              <a:ext uri="{FF2B5EF4-FFF2-40B4-BE49-F238E27FC236}">
                <a16:creationId xmlns:a16="http://schemas.microsoft.com/office/drawing/2014/main" id="{64D7C3A2-3796-50D7-E981-A1CB320BE564}"/>
              </a:ext>
            </a:extLst>
          </p:cNvPr>
          <p:cNvSpPr>
            <a:spLocks noGrp="1"/>
          </p:cNvSpPr>
          <p:nvPr>
            <p:ph idx="1"/>
          </p:nvPr>
        </p:nvSpPr>
        <p:spPr/>
        <p:txBody>
          <a:bodyPr>
            <a:normAutofit/>
          </a:bodyPr>
          <a:lstStyle/>
          <a:p>
            <a:pPr algn="just" rtl="1"/>
            <a:r>
              <a:rPr lang="fa-IR" dirty="0">
                <a:effectLst/>
                <a:latin typeface="Times New Roman" panose="02020603050405020304" pitchFamily="18" charset="0"/>
                <a:ea typeface="Calibri" panose="020F0502020204030204" pitchFamily="34" charset="0"/>
                <a:cs typeface="B Mitra"/>
              </a:rPr>
              <a:t>باكترهاي كومانسال كه اغلب از محيط هاي كشت خون جدا مي شوند شامل استافيلو </a:t>
            </a:r>
            <a:r>
              <a:rPr lang="fa-IR" dirty="0">
                <a:solidFill>
                  <a:srgbClr val="FF0000"/>
                </a:solidFill>
                <a:effectLst/>
                <a:latin typeface="Times New Roman" panose="02020603050405020304" pitchFamily="18" charset="0"/>
                <a:ea typeface="Calibri" panose="020F0502020204030204" pitchFamily="34" charset="0"/>
                <a:cs typeface="B Mitra"/>
              </a:rPr>
              <a:t>کک های كوآگولاز منفي</a:t>
            </a:r>
            <a:r>
              <a:rPr lang="fa-IR" dirty="0">
                <a:effectLst/>
                <a:latin typeface="Times New Roman" panose="02020603050405020304" pitchFamily="18" charset="0"/>
                <a:ea typeface="Calibri" panose="020F0502020204030204" pitchFamily="34" charset="0"/>
                <a:cs typeface="B Mitra"/>
              </a:rPr>
              <a:t>، گونه هاي باسيلوس ( </a:t>
            </a:r>
            <a:r>
              <a:rPr lang="fa-IR" i="1" dirty="0">
                <a:effectLst/>
                <a:latin typeface="Times New Roman" panose="02020603050405020304" pitchFamily="18" charset="0"/>
                <a:ea typeface="Calibri" panose="020F0502020204030204" pitchFamily="34" charset="0"/>
                <a:cs typeface="B Mitra"/>
              </a:rPr>
              <a:t>بجز باسيلوس آنتراسيس</a:t>
            </a:r>
            <a:r>
              <a:rPr lang="fa-IR" dirty="0">
                <a:effectLst/>
                <a:latin typeface="Times New Roman" panose="02020603050405020304" pitchFamily="18" charset="0"/>
                <a:ea typeface="Calibri" panose="020F0502020204030204" pitchFamily="34" charset="0"/>
                <a:cs typeface="B Mitra"/>
              </a:rPr>
              <a:t> ) گونه هاي </a:t>
            </a:r>
            <a:r>
              <a:rPr lang="fa-IR" dirty="0">
                <a:solidFill>
                  <a:srgbClr val="FF0000"/>
                </a:solidFill>
                <a:effectLst/>
                <a:latin typeface="Times New Roman" panose="02020603050405020304" pitchFamily="18" charset="0"/>
                <a:ea typeface="Calibri" panose="020F0502020204030204" pitchFamily="34" charset="0"/>
                <a:cs typeface="B Mitra"/>
              </a:rPr>
              <a:t>كورينه باكتريوم (ديفتروئيدها  ) ميكروكوك ها و گونه هاي پروپينو باكتريوم می باشند</a:t>
            </a:r>
            <a:r>
              <a:rPr lang="fa-IR" dirty="0">
                <a:effectLst/>
                <a:latin typeface="Times New Roman" panose="02020603050405020304" pitchFamily="18" charset="0"/>
                <a:ea typeface="Calibri" panose="020F0502020204030204" pitchFamily="34" charset="0"/>
                <a:cs typeface="B Mitra"/>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gn="just" rtl="1"/>
            <a:r>
              <a:rPr lang="fa-IR" dirty="0">
                <a:solidFill>
                  <a:srgbClr val="FF0000"/>
                </a:solidFill>
                <a:effectLst/>
                <a:latin typeface="Times New Roman" panose="02020603050405020304" pitchFamily="18" charset="0"/>
                <a:ea typeface="Calibri" panose="020F0502020204030204" pitchFamily="34" charset="0"/>
                <a:cs typeface="B Mitra"/>
              </a:rPr>
              <a:t>جدا شدن باكتري هاي كومانسال فقط از يك بطري كشت خون نشان دهنده آلودگي مي </a:t>
            </a:r>
            <a:r>
              <a:rPr lang="fa-IR" dirty="0">
                <a:effectLst/>
                <a:latin typeface="Times New Roman" panose="02020603050405020304" pitchFamily="18" charset="0"/>
                <a:ea typeface="Calibri" panose="020F0502020204030204" pitchFamily="34" charset="0"/>
                <a:cs typeface="B Mitra"/>
              </a:rPr>
              <a:t>باشد </a:t>
            </a:r>
            <a:r>
              <a:rPr lang="fa-IR" dirty="0">
                <a:solidFill>
                  <a:srgbClr val="0070C0"/>
                </a:solidFill>
                <a:effectLst/>
                <a:latin typeface="Times New Roman" panose="02020603050405020304" pitchFamily="18" charset="0"/>
                <a:ea typeface="Calibri" panose="020F0502020204030204" pitchFamily="34" charset="0"/>
                <a:cs typeface="B Mitra"/>
              </a:rPr>
              <a:t>مگر اينكه  حداقل از بيش از يك بطري كشت خون جدا شده باشند  ويا هم زمان  علاوه بر كشت خون از نمونه هاي ديگری از قبيل مايع مغزي نخاعي نيز جدا شده باشند  و درضمن علايم بيماري نيز بايد در نظر داشت كه در اينصورت  باید بعنوان  پاتوژن تلقي كرد</a:t>
            </a:r>
            <a:r>
              <a:rPr lang="fa-IR" dirty="0">
                <a:effectLst/>
                <a:latin typeface="Times New Roman" panose="02020603050405020304" pitchFamily="18" charset="0"/>
                <a:ea typeface="Calibri" panose="020F0502020204030204" pitchFamily="34" charset="0"/>
                <a:cs typeface="B Mitra"/>
              </a:rPr>
              <a:t>.</a:t>
            </a:r>
            <a:endParaRPr lang="en-US" dirty="0"/>
          </a:p>
        </p:txBody>
      </p:sp>
    </p:spTree>
    <p:extLst>
      <p:ext uri="{BB962C8B-B14F-4D97-AF65-F5344CB8AC3E}">
        <p14:creationId xmlns:p14="http://schemas.microsoft.com/office/powerpoint/2010/main" val="15791576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BEE32-8B3D-0218-B836-CB15776B079B}"/>
              </a:ext>
            </a:extLst>
          </p:cNvPr>
          <p:cNvSpPr>
            <a:spLocks noGrp="1"/>
          </p:cNvSpPr>
          <p:nvPr>
            <p:ph type="title"/>
          </p:nvPr>
        </p:nvSpPr>
        <p:spPr/>
        <p:txBody>
          <a:bodyPr/>
          <a:lstStyle/>
          <a:p>
            <a:r>
              <a:rPr lang="fa-IR" sz="4400" b="1" dirty="0">
                <a:effectLst/>
                <a:latin typeface="Times New Roman" panose="02020603050405020304" pitchFamily="18" charset="0"/>
                <a:ea typeface="Calibri" panose="020F0502020204030204" pitchFamily="34" charset="0"/>
                <a:cs typeface="B Mitra"/>
              </a:rPr>
              <a:t>عوامل ايجاد كننده كشت های مثبت خون</a:t>
            </a:r>
            <a:endParaRPr lang="en-US" dirty="0"/>
          </a:p>
        </p:txBody>
      </p:sp>
      <p:sp>
        <p:nvSpPr>
          <p:cNvPr id="3" name="Content Placeholder 2">
            <a:extLst>
              <a:ext uri="{FF2B5EF4-FFF2-40B4-BE49-F238E27FC236}">
                <a16:creationId xmlns:a16="http://schemas.microsoft.com/office/drawing/2014/main" id="{B2E6BEE4-4464-0B8E-59D7-8498C4683C4F}"/>
              </a:ext>
            </a:extLst>
          </p:cNvPr>
          <p:cNvSpPr>
            <a:spLocks noGrp="1"/>
          </p:cNvSpPr>
          <p:nvPr>
            <p:ph idx="1"/>
          </p:nvPr>
        </p:nvSpPr>
        <p:spPr/>
        <p:txBody>
          <a:bodyPr>
            <a:normAutofit/>
          </a:bodyPr>
          <a:lstStyle/>
          <a:p>
            <a:pPr algn="just" rtl="1"/>
            <a:r>
              <a:rPr lang="fa-IR" sz="3200" dirty="0">
                <a:effectLst/>
                <a:latin typeface="Times New Roman" panose="02020603050405020304" pitchFamily="18" charset="0"/>
                <a:ea typeface="Calibri" panose="020F0502020204030204" pitchFamily="34" charset="0"/>
                <a:cs typeface="B Mitra"/>
              </a:rPr>
              <a:t>بعنوان مثال استافيلوکک هاي كوآگولاز منفي يكي از مهمترين ميكروارگانيسم هاي ايجاد كننده باكتريمي در بيمارستان ها مي باشد ودر عین حال از شایعترین </a:t>
            </a:r>
            <a:r>
              <a:rPr lang="fa-IR" sz="3200" dirty="0">
                <a:solidFill>
                  <a:srgbClr val="000000"/>
                </a:solidFill>
                <a:effectLst/>
                <a:latin typeface="Times New Roman" panose="02020603050405020304" pitchFamily="18" charset="0"/>
                <a:ea typeface="Calibri" panose="020F0502020204030204" pitchFamily="34" charset="0"/>
                <a:cs typeface="B Mitra"/>
              </a:rPr>
              <a:t>باکتریهای آلوده کننده بطریهای کشت خون  هستند .میزان آلودگی بطری های کشت خون در شرایط  عادی حدود  3- 1 درصد می باشد.در صورتیکه میزان </a:t>
            </a:r>
            <a:r>
              <a:rPr lang="fa-IR" sz="3200" dirty="0">
                <a:solidFill>
                  <a:srgbClr val="FF0000"/>
                </a:solidFill>
                <a:effectLst/>
                <a:latin typeface="Times New Roman" panose="02020603050405020304" pitchFamily="18" charset="0"/>
                <a:ea typeface="Calibri" panose="020F0502020204030204" pitchFamily="34" charset="0"/>
                <a:cs typeface="B Mitra"/>
              </a:rPr>
              <a:t>آلودگی بیش از 3% باشد </a:t>
            </a:r>
            <a:r>
              <a:rPr lang="fa-IR" sz="3200" dirty="0">
                <a:solidFill>
                  <a:srgbClr val="000000"/>
                </a:solidFill>
                <a:effectLst/>
                <a:latin typeface="Times New Roman" panose="02020603050405020304" pitchFamily="18" charset="0"/>
                <a:ea typeface="Calibri" panose="020F0502020204030204" pitchFamily="34" charset="0"/>
                <a:cs typeface="B Mitra"/>
              </a:rPr>
              <a:t>احتمال آلودگی موقع نمونه گیری وجود دارد که باید در مراحل ضد عفونی کردن خون گیری تجدید نظر شود یکی دیگر از منابع آلودگی کشت های خون سوند های درون رگی  و احتمال آلودگی مواد ضد عفونی کننده می باشد.</a:t>
            </a:r>
            <a:endParaRPr lang="en-US" sz="3200" dirty="0"/>
          </a:p>
        </p:txBody>
      </p:sp>
    </p:spTree>
    <p:extLst>
      <p:ext uri="{BB962C8B-B14F-4D97-AF65-F5344CB8AC3E}">
        <p14:creationId xmlns:p14="http://schemas.microsoft.com/office/powerpoint/2010/main" val="7428851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1D8D1-8D07-8436-B690-68924EA01A43}"/>
              </a:ext>
            </a:extLst>
          </p:cNvPr>
          <p:cNvSpPr>
            <a:spLocks noGrp="1"/>
          </p:cNvSpPr>
          <p:nvPr>
            <p:ph type="title"/>
          </p:nvPr>
        </p:nvSpPr>
        <p:spPr/>
        <p:txBody>
          <a:bodyPr/>
          <a:lstStyle/>
          <a:p>
            <a:r>
              <a:rPr lang="fa-IR" dirty="0"/>
              <a:t>روشهای دیگر در تشخیص                 </a:t>
            </a:r>
            <a:endParaRPr lang="en-US" dirty="0"/>
          </a:p>
        </p:txBody>
      </p:sp>
      <p:sp>
        <p:nvSpPr>
          <p:cNvPr id="3" name="Content Placeholder 2">
            <a:extLst>
              <a:ext uri="{FF2B5EF4-FFF2-40B4-BE49-F238E27FC236}">
                <a16:creationId xmlns:a16="http://schemas.microsoft.com/office/drawing/2014/main" id="{7DDA43B3-4792-B9C2-EFD3-C13C6FDBC5E0}"/>
              </a:ext>
            </a:extLst>
          </p:cNvPr>
          <p:cNvSpPr>
            <a:spLocks noGrp="1"/>
          </p:cNvSpPr>
          <p:nvPr>
            <p:ph idx="1"/>
          </p:nvPr>
        </p:nvSpPr>
        <p:spPr/>
        <p:txBody>
          <a:bodyPr>
            <a:normAutofit/>
          </a:bodyPr>
          <a:lstStyle/>
          <a:p>
            <a:pPr algn="just" rtl="1"/>
            <a:r>
              <a:rPr lang="fa-IR" dirty="0">
                <a:solidFill>
                  <a:srgbClr val="000000"/>
                </a:solidFill>
                <a:effectLst/>
                <a:latin typeface="Times New Roman" panose="02020603050405020304" pitchFamily="18" charset="0"/>
                <a:ea typeface="Calibri" panose="020F0502020204030204" pitchFamily="34" charset="0"/>
                <a:cs typeface="B Mitra"/>
              </a:rPr>
              <a:t>روش های  سریع دیگری نیز جهت تشخیص عفونت های خون وجود دارند که شامل </a:t>
            </a:r>
            <a:r>
              <a:rPr lang="en-US" dirty="0">
                <a:solidFill>
                  <a:srgbClr val="000000"/>
                </a:solidFill>
                <a:effectLst/>
                <a:latin typeface="Times New Roman" panose="02020603050405020304" pitchFamily="18" charset="0"/>
                <a:ea typeface="Calibri" panose="020F0502020204030204" pitchFamily="34" charset="0"/>
                <a:cs typeface="B Mitra"/>
              </a:rPr>
              <a:t> </a:t>
            </a:r>
            <a:r>
              <a:rPr lang="en-US" dirty="0">
                <a:solidFill>
                  <a:srgbClr val="FF0000"/>
                </a:solidFill>
                <a:effectLst/>
                <a:latin typeface="Times New Roman" panose="02020603050405020304" pitchFamily="18" charset="0"/>
                <a:ea typeface="Calibri" panose="020F0502020204030204" pitchFamily="34" charset="0"/>
                <a:cs typeface="B Mitra"/>
              </a:rPr>
              <a:t>FISH   ,</a:t>
            </a:r>
            <a:r>
              <a:rPr lang="fa-IR" dirty="0">
                <a:solidFill>
                  <a:srgbClr val="FF0000"/>
                </a:solidFill>
                <a:effectLst/>
                <a:latin typeface="Times New Roman" panose="02020603050405020304" pitchFamily="18" charset="0"/>
                <a:ea typeface="Calibri" panose="020F0502020204030204" pitchFamily="34" charset="0"/>
                <a:cs typeface="B Mitra"/>
              </a:rPr>
              <a:t>، روشهای مولکولی و اندازه گیری بیومارکر ها می باشند</a:t>
            </a:r>
            <a:r>
              <a:rPr lang="fa-IR" dirty="0">
                <a:solidFill>
                  <a:srgbClr val="000000"/>
                </a:solidFill>
                <a:effectLst/>
                <a:latin typeface="Times New Roman" panose="02020603050405020304" pitchFamily="18" charset="0"/>
                <a:ea typeface="Calibri" panose="020F0502020204030204" pitchFamily="34" charset="0"/>
                <a:cs typeface="B Mitra"/>
              </a:rPr>
              <a:t>. اخیر ا در آزمایشگاه های مدرن میکروب شناسی جهت تشخیص سریع ارگانیسم های مولد سپتیسمی ویا سایر عفونت ها اعم از باکتری ها و قارچ ها  از سیستمی بنام </a:t>
            </a:r>
            <a:r>
              <a:rPr lang="en-US" dirty="0">
                <a:solidFill>
                  <a:srgbClr val="FF0000"/>
                </a:solidFill>
                <a:effectLst/>
                <a:latin typeface="Times New Roman" panose="02020603050405020304" pitchFamily="18" charset="0"/>
                <a:ea typeface="Calibri" panose="020F0502020204030204" pitchFamily="34" charset="0"/>
                <a:cs typeface="B Mitra"/>
              </a:rPr>
              <a:t>MALDI  -TOF </a:t>
            </a:r>
            <a:r>
              <a:rPr lang="fa-IR" dirty="0">
                <a:solidFill>
                  <a:srgbClr val="000000"/>
                </a:solidFill>
                <a:effectLst/>
                <a:latin typeface="Times New Roman" panose="02020603050405020304" pitchFamily="18" charset="0"/>
                <a:ea typeface="Calibri" panose="020F0502020204030204" pitchFamily="34" charset="0"/>
                <a:cs typeface="B Mitra"/>
              </a:rPr>
              <a:t> استفاده می کنند که قادر است در اسرع وقت میکروارگانیسم های در سطح گونه شناسی کند ،  در این روش  ارگانیسم  اول باید از کشت های خون ساب کالچر شوند. استفاده مستقیم از بطری های کشت خون هنوز توسط </a:t>
            </a:r>
            <a:r>
              <a:rPr lang="en-US" dirty="0">
                <a:solidFill>
                  <a:srgbClr val="000000"/>
                </a:solidFill>
                <a:effectLst/>
                <a:latin typeface="Times New Roman" panose="02020603050405020304" pitchFamily="18" charset="0"/>
                <a:ea typeface="Calibri" panose="020F0502020204030204" pitchFamily="34" charset="0"/>
                <a:cs typeface="B Mitra"/>
              </a:rPr>
              <a:t>FDA </a:t>
            </a:r>
            <a:r>
              <a:rPr lang="fa-IR" dirty="0">
                <a:solidFill>
                  <a:srgbClr val="000000"/>
                </a:solidFill>
                <a:effectLst/>
                <a:latin typeface="Times New Roman" panose="02020603050405020304" pitchFamily="18" charset="0"/>
                <a:ea typeface="Calibri" panose="020F0502020204030204" pitchFamily="34" charset="0"/>
                <a:cs typeface="B Mitra"/>
              </a:rPr>
              <a:t>  </a:t>
            </a:r>
            <a:r>
              <a:rPr lang="fa-IR" dirty="0">
                <a:solidFill>
                  <a:srgbClr val="000000"/>
                </a:solidFill>
                <a:effectLst/>
                <a:ea typeface="Calibri" panose="020F0502020204030204" pitchFamily="34" charset="0"/>
                <a:cs typeface="Times New Roman" panose="02020603050405020304" pitchFamily="18" charset="0"/>
              </a:rPr>
              <a:t> </a:t>
            </a:r>
            <a:r>
              <a:rPr lang="fa-IR" dirty="0">
                <a:solidFill>
                  <a:srgbClr val="000000"/>
                </a:solidFill>
                <a:effectLst/>
                <a:latin typeface="Times New Roman" panose="02020603050405020304" pitchFamily="18" charset="0"/>
                <a:ea typeface="Calibri" panose="020F0502020204030204" pitchFamily="34" charset="0"/>
                <a:cs typeface="B Mitra"/>
              </a:rPr>
              <a:t>تائید نشده است</a:t>
            </a:r>
            <a:endParaRPr lang="en-US" dirty="0"/>
          </a:p>
        </p:txBody>
      </p:sp>
    </p:spTree>
    <p:extLst>
      <p:ext uri="{BB962C8B-B14F-4D97-AF65-F5344CB8AC3E}">
        <p14:creationId xmlns:p14="http://schemas.microsoft.com/office/powerpoint/2010/main" val="19721400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EE091-EE45-3771-AB52-651E2A5461F1}"/>
              </a:ext>
            </a:extLst>
          </p:cNvPr>
          <p:cNvSpPr>
            <a:spLocks noGrp="1"/>
          </p:cNvSpPr>
          <p:nvPr>
            <p:ph type="title"/>
          </p:nvPr>
        </p:nvSpPr>
        <p:spPr/>
        <p:txBody>
          <a:bodyPr/>
          <a:lstStyle/>
          <a:p>
            <a:pPr algn="ctr"/>
            <a:r>
              <a:rPr lang="ar-SA" sz="3200" b="1" dirty="0">
                <a:effectLst/>
                <a:latin typeface="Times New Roman" panose="02020603050405020304" pitchFamily="18" charset="0"/>
                <a:ea typeface="Calibri" panose="020F0502020204030204" pitchFamily="34" charset="0"/>
                <a:cs typeface="B Mitra"/>
              </a:rPr>
              <a:t>کشت نیمه کمّی</a:t>
            </a:r>
            <a:r>
              <a:rPr lang="ar-SA" sz="3200" dirty="0">
                <a:effectLst/>
                <a:latin typeface="Times New Roman" panose="02020603050405020304" pitchFamily="18" charset="0"/>
                <a:ea typeface="Calibri" panose="020F0502020204030204" pitchFamily="34" charset="0"/>
                <a:cs typeface="B Mitra"/>
              </a:rPr>
              <a:t> </a:t>
            </a:r>
            <a:r>
              <a:rPr lang="ar-SA" sz="3200" b="1" dirty="0">
                <a:effectLst/>
                <a:latin typeface="Times New Roman" panose="02020603050405020304" pitchFamily="18" charset="0"/>
                <a:ea typeface="Calibri" panose="020F0502020204030204" pitchFamily="34" charset="0"/>
                <a:cs typeface="B Mitra"/>
              </a:rPr>
              <a:t>نوك کاتتر</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2A44D1A1-BBBA-F50A-56CD-E3DB46A1630D}"/>
              </a:ext>
            </a:extLst>
          </p:cNvPr>
          <p:cNvSpPr>
            <a:spLocks noGrp="1"/>
          </p:cNvSpPr>
          <p:nvPr>
            <p:ph idx="1"/>
          </p:nvPr>
        </p:nvSpPr>
        <p:spPr/>
        <p:txBody>
          <a:bodyPr>
            <a:noAutofit/>
          </a:bodyPr>
          <a:lstStyle/>
          <a:p>
            <a:pPr algn="just" rtl="1"/>
            <a:r>
              <a:rPr lang="ar-SA" dirty="0">
                <a:solidFill>
                  <a:schemeClr val="accent1"/>
                </a:solidFill>
                <a:effectLst/>
                <a:latin typeface="Times New Roman" panose="02020603050405020304" pitchFamily="18" charset="0"/>
                <a:ea typeface="Calibri" panose="020F0502020204030204" pitchFamily="34" charset="0"/>
                <a:cs typeface="B Mitra"/>
              </a:rPr>
              <a:t>کشت نیمه کمی شایع ترین روش کشت از نوک کاتتر می باشد</a:t>
            </a:r>
            <a:r>
              <a:rPr lang="ar-SA" dirty="0">
                <a:effectLst/>
                <a:latin typeface="Times New Roman" panose="02020603050405020304" pitchFamily="18" charset="0"/>
                <a:ea typeface="Calibri" panose="020F0502020204030204" pitchFamily="34" charset="0"/>
                <a:cs typeface="B Mitra"/>
              </a:rPr>
              <a:t>.و با توجه به امکانـات مـوجود در ایـران در حـال حاضر، عملی‌ترین روش است. </a:t>
            </a:r>
            <a:r>
              <a:rPr lang="ar-SA" dirty="0">
                <a:solidFill>
                  <a:schemeClr val="accent1"/>
                </a:solidFill>
                <a:effectLst/>
                <a:latin typeface="Times New Roman" panose="02020603050405020304" pitchFamily="18" charset="0"/>
                <a:ea typeface="Calibri" panose="020F0502020204030204" pitchFamily="34" charset="0"/>
                <a:cs typeface="B Mitra"/>
              </a:rPr>
              <a:t>حساسیت این روش تا 85% </a:t>
            </a:r>
            <a:r>
              <a:rPr lang="ar-SA" dirty="0">
                <a:effectLst/>
                <a:latin typeface="Times New Roman" panose="02020603050405020304" pitchFamily="18" charset="0"/>
                <a:ea typeface="Calibri" panose="020F0502020204030204" pitchFamily="34" charset="0"/>
                <a:cs typeface="B Mitra"/>
              </a:rPr>
              <a:t>گزارش شده است، ولی اختصاصیت آن پایین می‌باشد.</a:t>
            </a:r>
            <a:endParaRPr lang="en-US" dirty="0">
              <a:effectLst/>
              <a:latin typeface="Calibri" panose="020F0502020204030204" pitchFamily="34" charset="0"/>
              <a:ea typeface="Calibri" panose="020F0502020204030204" pitchFamily="34" charset="0"/>
              <a:cs typeface="Arial" panose="020B0604020202020204" pitchFamily="34" charset="0"/>
            </a:endParaRPr>
          </a:p>
          <a:p>
            <a:pPr algn="just" rtl="1"/>
            <a:r>
              <a:rPr lang="ar-SA" dirty="0">
                <a:effectLst/>
                <a:latin typeface="Times New Roman" panose="02020603050405020304" pitchFamily="18" charset="0"/>
                <a:ea typeface="Calibri" panose="020F0502020204030204" pitchFamily="34" charset="0"/>
                <a:cs typeface="B Mitra"/>
              </a:rPr>
              <a:t>در این تکنیک نوك کاتتر روي مـحیط کشیده می‌شود. اگر کلونیزاسیون در سطح خارجی کاتتر باشد، ماننـد کاتترهای کمتر از 10 روز که منشأ آلودگی از سطح پوست است، این روش ارزش بیشتري دارد.</a:t>
            </a:r>
            <a:endParaRPr lang="fa-IR" dirty="0">
              <a:effectLst/>
              <a:latin typeface="Times New Roman" panose="02020603050405020304" pitchFamily="18" charset="0"/>
              <a:ea typeface="Calibri" panose="020F0502020204030204" pitchFamily="34" charset="0"/>
              <a:cs typeface="B Mitra"/>
            </a:endParaRPr>
          </a:p>
          <a:p>
            <a:pPr algn="just" rtl="1"/>
            <a:endParaRPr lang="fa-IR" dirty="0">
              <a:effectLst/>
              <a:latin typeface="Times New Roman" panose="02020603050405020304" pitchFamily="18" charset="0"/>
              <a:ea typeface="Calibri" panose="020F0502020204030204" pitchFamily="34" charset="0"/>
              <a:cs typeface="B Mitra"/>
            </a:endParaRPr>
          </a:p>
          <a:p>
            <a:pPr algn="just" rtl="1"/>
            <a:r>
              <a:rPr lang="ar-SA" dirty="0">
                <a:effectLst/>
                <a:latin typeface="Times New Roman" panose="02020603050405020304" pitchFamily="18" charset="0"/>
                <a:ea typeface="Calibri" panose="020F0502020204030204" pitchFamily="34" charset="0"/>
                <a:cs typeface="B Mitra"/>
              </a:rPr>
              <a:t>دامنه </a:t>
            </a:r>
            <a:r>
              <a:rPr lang="en-US" dirty="0">
                <a:effectLst/>
                <a:latin typeface="Times New Roman" panose="02020603050405020304" pitchFamily="18" charset="0"/>
                <a:ea typeface="Calibri" panose="020F0502020204030204" pitchFamily="34" charset="0"/>
                <a:cs typeface="B Mitra"/>
              </a:rPr>
              <a:t>cut off ≥15CFU/tip</a:t>
            </a:r>
            <a:r>
              <a:rPr lang="en-US" dirty="0">
                <a:effectLst/>
                <a:latin typeface="B Mitra"/>
                <a:ea typeface="Calibri" panose="020F0502020204030204" pitchFamily="34" charset="0"/>
                <a:cs typeface="Arial" panose="020B0604020202020204" pitchFamily="34" charset="0"/>
              </a:rPr>
              <a:t> </a:t>
            </a:r>
            <a:r>
              <a:rPr lang="ar-SA" dirty="0">
                <a:solidFill>
                  <a:schemeClr val="accent1"/>
                </a:solidFill>
                <a:effectLst/>
                <a:latin typeface="B Mitra"/>
                <a:ea typeface="Calibri" panose="020F0502020204030204" pitchFamily="34" charset="0"/>
                <a:cs typeface="Arial" panose="020B0604020202020204" pitchFamily="34" charset="0"/>
              </a:rPr>
              <a:t>در مورد استـافیـلوکوك هـا ارزش بیشتری دارد </a:t>
            </a:r>
            <a:r>
              <a:rPr lang="ar-SA" dirty="0">
                <a:effectLst/>
                <a:latin typeface="B Mitra"/>
                <a:ea typeface="Calibri" panose="020F0502020204030204" pitchFamily="34" charset="0"/>
                <a:cs typeface="Arial" panose="020B0604020202020204" pitchFamily="34" charset="0"/>
              </a:rPr>
              <a:t>تا مواردي که عفونت با باکتری‌های گرم منفی‌، قارچ‌ها و استرپتوکوك گروه </a:t>
            </a:r>
            <a:r>
              <a:rPr lang="en-US" dirty="0">
                <a:effectLst/>
                <a:latin typeface="Times New Roman" panose="02020603050405020304" pitchFamily="18" charset="0"/>
                <a:ea typeface="Calibri" panose="020F0502020204030204" pitchFamily="34" charset="0"/>
                <a:cs typeface="B Mitra"/>
              </a:rPr>
              <a:t>A</a:t>
            </a:r>
            <a:r>
              <a:rPr lang="ar-SA" dirty="0">
                <a:effectLst/>
                <a:latin typeface="Times New Roman" panose="02020603050405020304" pitchFamily="18" charset="0"/>
                <a:ea typeface="Calibri" panose="020F0502020204030204" pitchFamily="34" charset="0"/>
                <a:cs typeface="B Mitra"/>
              </a:rPr>
              <a:t> ایجاد شـده باشد که ممکن است در آن تعداد کمتر از </a:t>
            </a:r>
            <a:r>
              <a:rPr lang="en-US" dirty="0">
                <a:effectLst/>
                <a:latin typeface="Times New Roman" panose="02020603050405020304" pitchFamily="18" charset="0"/>
                <a:ea typeface="Calibri" panose="020F0502020204030204" pitchFamily="34" charset="0"/>
                <a:cs typeface="B Mitra"/>
              </a:rPr>
              <a:t>CFU/ tip</a:t>
            </a:r>
            <a:r>
              <a:rPr lang="ar-SA" dirty="0">
                <a:effectLst/>
                <a:latin typeface="Times New Roman" panose="02020603050405020304" pitchFamily="18" charset="0"/>
                <a:ea typeface="Calibri" panose="020F0502020204030204" pitchFamily="34" charset="0"/>
                <a:cs typeface="B Mitra"/>
              </a:rPr>
              <a:t>15 باشد، درحالی‌که بیمار دچار عفونت واقعی شده است. </a:t>
            </a:r>
            <a:r>
              <a:rPr lang="ar-SA" dirty="0">
                <a:solidFill>
                  <a:schemeClr val="accent1"/>
                </a:solidFill>
                <a:effectLst/>
                <a:latin typeface="Times New Roman" panose="02020603050405020304" pitchFamily="18" charset="0"/>
                <a:ea typeface="Calibri" panose="020F0502020204030204" pitchFamily="34" charset="0"/>
                <a:cs typeface="B Mitra"/>
              </a:rPr>
              <a:t>بعضی از تحقیقات براي بالا بردن حساسیت دامنه باارزش </a:t>
            </a:r>
            <a:r>
              <a:rPr lang="en-US" dirty="0">
                <a:solidFill>
                  <a:schemeClr val="accent1"/>
                </a:solidFill>
                <a:effectLst/>
                <a:latin typeface="Times New Roman" panose="02020603050405020304" pitchFamily="18" charset="0"/>
                <a:ea typeface="Calibri" panose="020F0502020204030204" pitchFamily="34" charset="0"/>
                <a:cs typeface="B Mitra"/>
              </a:rPr>
              <a:t>CFU/tip</a:t>
            </a:r>
            <a:r>
              <a:rPr lang="ar-SA" dirty="0">
                <a:solidFill>
                  <a:schemeClr val="accent1"/>
                </a:solidFill>
                <a:effectLst/>
                <a:latin typeface="Times New Roman" panose="02020603050405020304" pitchFamily="18" charset="0"/>
                <a:ea typeface="Calibri" panose="020F0502020204030204" pitchFamily="34" charset="0"/>
                <a:cs typeface="B Mitra"/>
              </a:rPr>
              <a:t>  </a:t>
            </a:r>
            <a:r>
              <a:rPr lang="en-US" dirty="0">
                <a:solidFill>
                  <a:schemeClr val="accent1"/>
                </a:solidFill>
                <a:effectLst/>
                <a:latin typeface="Times New Roman" panose="02020603050405020304" pitchFamily="18" charset="0"/>
                <a:ea typeface="Calibri" panose="020F0502020204030204" pitchFamily="34" charset="0"/>
                <a:cs typeface="B Mitra"/>
              </a:rPr>
              <a:t>5</a:t>
            </a:r>
            <a:r>
              <a:rPr lang="ar-SA" dirty="0">
                <a:solidFill>
                  <a:schemeClr val="accent1"/>
                </a:solidFill>
                <a:effectLst/>
                <a:latin typeface="Times New Roman" panose="02020603050405020304" pitchFamily="18" charset="0"/>
                <a:ea typeface="Calibri" panose="020F0502020204030204" pitchFamily="34" charset="0"/>
                <a:cs typeface="B Mitra"/>
              </a:rPr>
              <a:t> را در نظر گرفته‌اند، ولی در ایـن حـالت اختصاصیت این روش کاهش می‌یابد.</a:t>
            </a:r>
            <a:endParaRPr lang="en-US" dirty="0">
              <a:solidFill>
                <a:schemeClr val="accent1"/>
              </a:solidFill>
              <a:effectLst/>
              <a:latin typeface="Calibri" panose="020F0502020204030204" pitchFamily="34" charset="0"/>
              <a:ea typeface="Calibri" panose="020F0502020204030204" pitchFamily="34" charset="0"/>
              <a:cs typeface="Arial" panose="020B0604020202020204" pitchFamily="34" charset="0"/>
            </a:endParaRPr>
          </a:p>
          <a:p>
            <a:pPr algn="just" rtl="1"/>
            <a:endParaRPr lang="fa-IR" dirty="0">
              <a:latin typeface="Times New Roman" panose="02020603050405020304" pitchFamily="18" charset="0"/>
              <a:ea typeface="Calibri" panose="020F0502020204030204" pitchFamily="34" charset="0"/>
              <a:cs typeface="Arial" panose="020B0604020202020204" pitchFamily="34" charset="0"/>
            </a:endParaRPr>
          </a:p>
          <a:p>
            <a:pPr algn="just" rtl="1"/>
            <a:endParaRPr lang="fa-IR" dirty="0">
              <a:effectLst/>
              <a:latin typeface="Times New Roman" panose="02020603050405020304" pitchFamily="18" charset="0"/>
              <a:ea typeface="Calibri" panose="020F0502020204030204" pitchFamily="34" charset="0"/>
              <a:cs typeface="Arial" panose="020B0604020202020204" pitchFamily="34" charset="0"/>
            </a:endParaRPr>
          </a:p>
          <a:p>
            <a:pPr algn="just" rtl="1"/>
            <a:endParaRPr lang="fa-IR" dirty="0">
              <a:latin typeface="Times New Roman" panose="02020603050405020304" pitchFamily="18" charset="0"/>
              <a:ea typeface="Calibri" panose="020F0502020204030204" pitchFamily="34" charset="0"/>
              <a:cs typeface="Arial" panose="020B0604020202020204" pitchFamily="34" charset="0"/>
            </a:endParaRPr>
          </a:p>
          <a:p>
            <a:pPr algn="just" rtl="1"/>
            <a:endParaRPr lang="en-US" dirty="0">
              <a:effectLst/>
              <a:latin typeface="Calibri" panose="020F0502020204030204" pitchFamily="34" charset="0"/>
              <a:ea typeface="Calibri" panose="020F0502020204030204" pitchFamily="34" charset="0"/>
              <a:cs typeface="Arial" panose="020B0604020202020204" pitchFamily="34" charset="0"/>
            </a:endParaRPr>
          </a:p>
          <a:p>
            <a:pPr algn="just" rtl="1"/>
            <a:endParaRPr lang="en-US" dirty="0"/>
          </a:p>
        </p:txBody>
      </p:sp>
    </p:spTree>
    <p:extLst>
      <p:ext uri="{BB962C8B-B14F-4D97-AF65-F5344CB8AC3E}">
        <p14:creationId xmlns:p14="http://schemas.microsoft.com/office/powerpoint/2010/main" val="740712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AABC6-EE2C-3714-D43F-AD41781B09F2}"/>
              </a:ext>
            </a:extLst>
          </p:cNvPr>
          <p:cNvSpPr>
            <a:spLocks noGrp="1"/>
          </p:cNvSpPr>
          <p:nvPr>
            <p:ph type="title"/>
          </p:nvPr>
        </p:nvSpPr>
        <p:spPr/>
        <p:txBody>
          <a:bodyPr/>
          <a:lstStyle/>
          <a:p>
            <a:pPr algn="ctr"/>
            <a:r>
              <a:rPr lang="ar-SA" sz="2400" b="1" dirty="0">
                <a:effectLst/>
                <a:latin typeface="Times New Roman" panose="02020603050405020304" pitchFamily="18" charset="0"/>
                <a:ea typeface="Calibri" panose="020F0502020204030204" pitchFamily="34" charset="0"/>
                <a:cs typeface="B Mitra"/>
              </a:rPr>
              <a:t>روش انجام کشت نیمه کمّی</a:t>
            </a:r>
            <a:r>
              <a:rPr lang="ar-SA" sz="2400" dirty="0">
                <a:effectLst/>
                <a:latin typeface="Times New Roman" panose="02020603050405020304" pitchFamily="18" charset="0"/>
                <a:ea typeface="Calibri" panose="020F0502020204030204" pitchFamily="34" charset="0"/>
                <a:cs typeface="B Mitra"/>
              </a:rPr>
              <a:t> </a:t>
            </a:r>
            <a:r>
              <a:rPr lang="ar-SA" sz="2400" b="1" dirty="0">
                <a:effectLst/>
                <a:latin typeface="Times New Roman" panose="02020603050405020304" pitchFamily="18" charset="0"/>
                <a:ea typeface="Calibri" panose="020F0502020204030204" pitchFamily="34" charset="0"/>
                <a:cs typeface="B Mitra"/>
              </a:rPr>
              <a:t>از نوك کاتتر</a:t>
            </a: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B2CED931-0C6D-27F9-115E-D470F5E1B226}"/>
              </a:ext>
            </a:extLst>
          </p:cNvPr>
          <p:cNvSpPr>
            <a:spLocks noGrp="1"/>
          </p:cNvSpPr>
          <p:nvPr>
            <p:ph idx="1"/>
          </p:nvPr>
        </p:nvSpPr>
        <p:spPr/>
        <p:txBody>
          <a:bodyPr>
            <a:noAutofit/>
          </a:bodyPr>
          <a:lstStyle/>
          <a:p>
            <a:pPr marL="457200" marR="0" algn="just" rtl="1">
              <a:lnSpc>
                <a:spcPct val="150000"/>
              </a:lnSpc>
              <a:spcAft>
                <a:spcPts val="1000"/>
              </a:spcAft>
              <a:tabLst>
                <a:tab pos="60325" algn="l"/>
              </a:tabLst>
            </a:pPr>
            <a:r>
              <a:rPr lang="ar-SA" sz="2400" dirty="0">
                <a:solidFill>
                  <a:schemeClr val="accent1"/>
                </a:solidFill>
                <a:effectLst/>
                <a:latin typeface="Times New Roman" panose="02020603050405020304" pitchFamily="18" charset="0"/>
                <a:ea typeface="Calibri" panose="020F0502020204030204" pitchFamily="34" charset="0"/>
                <a:cs typeface="B Mitra"/>
              </a:rPr>
              <a:t>1-ابتدا محل ورود کاتتر بـه پـوست را با الکل 70% ضدعفونی و </a:t>
            </a:r>
            <a:r>
              <a:rPr lang="ar-SA" sz="2400" dirty="0">
                <a:effectLst/>
                <a:latin typeface="Times New Roman" panose="02020603050405020304" pitchFamily="18" charset="0"/>
                <a:ea typeface="Calibri" panose="020F0502020204030204" pitchFamily="34" charset="0"/>
                <a:cs typeface="B Mitra"/>
              </a:rPr>
              <a:t>پس از خشک شدن کاتتر را خارج می‌کنیم</a:t>
            </a:r>
            <a:r>
              <a:rPr lang="en-US" sz="2400" dirty="0">
                <a:effectLst/>
                <a:latin typeface="Times New Roman" panose="02020603050405020304" pitchFamily="18" charset="0"/>
                <a:ea typeface="Calibri" panose="020F0502020204030204" pitchFamily="34" charset="0"/>
                <a:cs typeface="B Mitra"/>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rtl="1">
              <a:lnSpc>
                <a:spcPct val="150000"/>
              </a:lnSpc>
              <a:spcAft>
                <a:spcPts val="1000"/>
              </a:spcAft>
              <a:tabLst>
                <a:tab pos="60325" algn="l"/>
              </a:tabLst>
            </a:pPr>
            <a:r>
              <a:rPr lang="ar-SA" sz="2400" dirty="0">
                <a:solidFill>
                  <a:schemeClr val="accent1"/>
                </a:solidFill>
                <a:effectLst/>
                <a:latin typeface="Times New Roman" panose="02020603050405020304" pitchFamily="18" charset="0"/>
                <a:ea typeface="Calibri" panose="020F0502020204030204" pitchFamily="34" charset="0"/>
                <a:cs typeface="B Mitra"/>
              </a:rPr>
              <a:t>2-حدود 4 تا 5 سانتی‌متر آخر کاتتر را با قیچی استریل جدا می‌کنیم </a:t>
            </a:r>
            <a:r>
              <a:rPr lang="ar-SA" sz="2400" dirty="0">
                <a:effectLst/>
                <a:latin typeface="Times New Roman" panose="02020603050405020304" pitchFamily="18" charset="0"/>
                <a:ea typeface="Calibri" panose="020F0502020204030204" pitchFamily="34" charset="0"/>
                <a:cs typeface="B Mitra"/>
              </a:rPr>
              <a:t>و در لولۀ استریل قرار می‌دهیم و در مدت زمان </a:t>
            </a:r>
            <a:r>
              <a:rPr lang="ar-SA" sz="2400" dirty="0">
                <a:solidFill>
                  <a:srgbClr val="FF0000"/>
                </a:solidFill>
                <a:effectLst/>
                <a:latin typeface="Times New Roman" panose="02020603050405020304" pitchFamily="18" charset="0"/>
                <a:ea typeface="Calibri" panose="020F0502020204030204" pitchFamily="34" charset="0"/>
                <a:cs typeface="B Mitra"/>
              </a:rPr>
              <a:t>کمتر از 15 دقیقه و قبل از خشک شدن به آزمایشگاه منتقل می‌کنیم</a:t>
            </a:r>
            <a:r>
              <a:rPr lang="ar-SA" sz="2400" dirty="0">
                <a:effectLst/>
                <a:latin typeface="Times New Roman" panose="02020603050405020304" pitchFamily="18" charset="0"/>
                <a:ea typeface="Calibri" panose="020F0502020204030204" pitchFamily="34" charset="0"/>
                <a:cs typeface="B Mitra"/>
              </a:rPr>
              <a:t>. کاتتر نبایـد در سـالین یـا محیط‌های انتقالی قرار داده شود. در مورد کاتترهای بلند در صورت درخواست پزشک می‌توان کاتتر نزدیک به پوست را نیز به‌طور جداگانه کشت داد و نتیجه را گزارش نمود</a:t>
            </a:r>
            <a:r>
              <a:rPr lang="en-US" sz="2400" dirty="0">
                <a:effectLst/>
                <a:latin typeface="Times New Roman" panose="02020603050405020304" pitchFamily="18" charset="0"/>
                <a:ea typeface="Calibri" panose="020F0502020204030204" pitchFamily="34" charset="0"/>
                <a:cs typeface="B Mitra"/>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rtl="1">
              <a:lnSpc>
                <a:spcPct val="150000"/>
              </a:lnSpc>
              <a:spcAft>
                <a:spcPts val="1000"/>
              </a:spcAft>
              <a:tabLst>
                <a:tab pos="60325" algn="l"/>
              </a:tabLst>
            </a:pPr>
            <a:r>
              <a:rPr lang="ar-SA" sz="2400" dirty="0">
                <a:solidFill>
                  <a:srgbClr val="0070C0"/>
                </a:solidFill>
                <a:effectLst/>
                <a:latin typeface="Times New Roman" panose="02020603050405020304" pitchFamily="18" charset="0"/>
                <a:ea typeface="Calibri" panose="020F0502020204030204" pitchFamily="34" charset="0"/>
                <a:cs typeface="B Mitra"/>
              </a:rPr>
              <a:t>3-در صورت تأخیر در انجام آزمایش، می‌توان نمونـه را به مدت 2 سـاعـت در یـخچـال 4 درجه سانتیگراد نگهداري نمود</a:t>
            </a:r>
            <a:r>
              <a:rPr lang="en-US" sz="2400" dirty="0">
                <a:effectLst/>
                <a:latin typeface="Times New Roman" panose="02020603050405020304" pitchFamily="18" charset="0"/>
                <a:ea typeface="Calibri" panose="020F0502020204030204" pitchFamily="34" charset="0"/>
                <a:cs typeface="B Mitra"/>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457200" marR="0" algn="just" rtl="1">
              <a:lnSpc>
                <a:spcPct val="150000"/>
              </a:lnSpc>
              <a:spcAft>
                <a:spcPts val="1000"/>
              </a:spcAft>
              <a:tabLst>
                <a:tab pos="60325" algn="l"/>
              </a:tabLst>
            </a:pPr>
            <a:r>
              <a:rPr lang="fa-IR" sz="2400" dirty="0">
                <a:effectLst/>
                <a:latin typeface="Times New Roman" panose="02020603050405020304" pitchFamily="18" charset="0"/>
                <a:ea typeface="Calibri" panose="020F0502020204030204" pitchFamily="34" charset="0"/>
                <a:cs typeface="B Mitra"/>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400" dirty="0"/>
          </a:p>
        </p:txBody>
      </p:sp>
    </p:spTree>
    <p:extLst>
      <p:ext uri="{BB962C8B-B14F-4D97-AF65-F5344CB8AC3E}">
        <p14:creationId xmlns:p14="http://schemas.microsoft.com/office/powerpoint/2010/main" val="1680300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6D642-599C-06A1-1D8E-64BF64544BEA}"/>
              </a:ext>
            </a:extLst>
          </p:cNvPr>
          <p:cNvSpPr>
            <a:spLocks noGrp="1"/>
          </p:cNvSpPr>
          <p:nvPr>
            <p:ph type="title"/>
          </p:nvPr>
        </p:nvSpPr>
        <p:spPr/>
        <p:txBody>
          <a:bodyPr/>
          <a:lstStyle/>
          <a:p>
            <a:r>
              <a:rPr lang="fa-IR" sz="4400" b="1" dirty="0">
                <a:effectLst/>
                <a:latin typeface="Times New Roman" panose="02020603050405020304" pitchFamily="18" charset="0"/>
                <a:ea typeface="Calibri" panose="020F0502020204030204" pitchFamily="34" charset="0"/>
                <a:cs typeface="B Mitra"/>
              </a:rPr>
              <a:t>اصول کلی جمع آوری نمونه برای کشت</a:t>
            </a:r>
            <a:endParaRPr lang="en-US" dirty="0"/>
          </a:p>
        </p:txBody>
      </p:sp>
      <p:sp>
        <p:nvSpPr>
          <p:cNvPr id="3" name="Content Placeholder 2">
            <a:extLst>
              <a:ext uri="{FF2B5EF4-FFF2-40B4-BE49-F238E27FC236}">
                <a16:creationId xmlns:a16="http://schemas.microsoft.com/office/drawing/2014/main" id="{08E471C2-FE17-1AF7-5FA0-FF071564660C}"/>
              </a:ext>
            </a:extLst>
          </p:cNvPr>
          <p:cNvSpPr>
            <a:spLocks noGrp="1"/>
          </p:cNvSpPr>
          <p:nvPr>
            <p:ph idx="1"/>
          </p:nvPr>
        </p:nvSpPr>
        <p:spPr/>
        <p:txBody>
          <a:bodyPr>
            <a:normAutofit/>
          </a:bodyPr>
          <a:lstStyle/>
          <a:p>
            <a:pPr algn="just" rtl="1"/>
            <a:r>
              <a:rPr lang="fa-IR" dirty="0">
                <a:effectLst/>
                <a:latin typeface="Times New Roman" panose="02020603050405020304" pitchFamily="18" charset="0"/>
                <a:ea typeface="Calibri" panose="020F0502020204030204" pitchFamily="34" charset="0"/>
                <a:cs typeface="B Mitra"/>
              </a:rPr>
              <a:t>برای هر نوع درخواست از محیط  انتقال مناسب آن استفاده گردد بعنوان مثال اگر درخواست کشت بيهوازی شده باشد از محیط انتقال مخصوص بیهوازی استفاده شود . محیط های کشت انتقال ویروسی برای باکتریها مناسب نمی باشند  ویا در خواست نمونه از لحاظ باسیل اسید فاست نباید در محیط کشت بیهوازی انتقال یابد</a:t>
            </a:r>
            <a:endParaRPr lang="en-US" dirty="0"/>
          </a:p>
        </p:txBody>
      </p:sp>
    </p:spTree>
    <p:extLst>
      <p:ext uri="{BB962C8B-B14F-4D97-AF65-F5344CB8AC3E}">
        <p14:creationId xmlns:p14="http://schemas.microsoft.com/office/powerpoint/2010/main" val="12586372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E2C93-5490-3422-0BE0-05BB79CA0E37}"/>
              </a:ext>
            </a:extLst>
          </p:cNvPr>
          <p:cNvSpPr>
            <a:spLocks noGrp="1"/>
          </p:cNvSpPr>
          <p:nvPr>
            <p:ph type="title"/>
          </p:nvPr>
        </p:nvSpPr>
        <p:spPr>
          <a:xfrm>
            <a:off x="1354974" y="365125"/>
            <a:ext cx="9998825" cy="1325563"/>
          </a:xfrm>
        </p:spPr>
        <p:txBody>
          <a:bodyPr/>
          <a:lstStyle/>
          <a:p>
            <a:pPr algn="ctr"/>
            <a:r>
              <a:rPr lang="ar-SA" sz="4400" b="1" dirty="0">
                <a:effectLst/>
                <a:latin typeface="Times New Roman" panose="02020603050405020304" pitchFamily="18" charset="0"/>
                <a:ea typeface="Calibri" panose="020F0502020204030204" pitchFamily="34" charset="0"/>
                <a:cs typeface="B Mitra"/>
              </a:rPr>
              <a:t>کشت نیمه کمّی</a:t>
            </a:r>
            <a:r>
              <a:rPr lang="ar-SA" sz="4400" dirty="0">
                <a:effectLst/>
                <a:latin typeface="Times New Roman" panose="02020603050405020304" pitchFamily="18" charset="0"/>
                <a:ea typeface="Calibri" panose="020F0502020204030204" pitchFamily="34" charset="0"/>
                <a:cs typeface="B Mitra"/>
              </a:rPr>
              <a:t> </a:t>
            </a:r>
            <a:r>
              <a:rPr lang="ar-SA" sz="4400" b="1" dirty="0">
                <a:effectLst/>
                <a:latin typeface="Times New Roman" panose="02020603050405020304" pitchFamily="18" charset="0"/>
                <a:ea typeface="Calibri" panose="020F0502020204030204" pitchFamily="34" charset="0"/>
                <a:cs typeface="B Mitra"/>
              </a:rPr>
              <a:t>نوك کاتتر</a:t>
            </a:r>
            <a:endParaRPr lang="en-US" dirty="0"/>
          </a:p>
        </p:txBody>
      </p:sp>
      <p:sp>
        <p:nvSpPr>
          <p:cNvPr id="3" name="Content Placeholder 2">
            <a:extLst>
              <a:ext uri="{FF2B5EF4-FFF2-40B4-BE49-F238E27FC236}">
                <a16:creationId xmlns:a16="http://schemas.microsoft.com/office/drawing/2014/main" id="{0B9737FF-AC9E-EEAC-52E4-FCD0FC46C893}"/>
              </a:ext>
            </a:extLst>
          </p:cNvPr>
          <p:cNvSpPr>
            <a:spLocks noGrp="1"/>
          </p:cNvSpPr>
          <p:nvPr>
            <p:ph idx="1"/>
          </p:nvPr>
        </p:nvSpPr>
        <p:spPr/>
        <p:txBody>
          <a:bodyPr>
            <a:noAutofit/>
          </a:bodyPr>
          <a:lstStyle/>
          <a:p>
            <a:pPr marL="457200" marR="0" algn="just" rtl="1">
              <a:lnSpc>
                <a:spcPct val="150000"/>
              </a:lnSpc>
              <a:spcAft>
                <a:spcPts val="1000"/>
              </a:spcAft>
              <a:tabLst>
                <a:tab pos="60325" algn="l"/>
              </a:tabLst>
            </a:pPr>
            <a:r>
              <a:rPr lang="ar-SA" sz="2000" dirty="0">
                <a:effectLst/>
                <a:latin typeface="Times New Roman" panose="02020603050405020304" pitchFamily="18" charset="0"/>
                <a:ea typeface="Calibri" panose="020F0502020204030204" pitchFamily="34" charset="0"/>
                <a:cs typeface="B Mitra"/>
              </a:rPr>
              <a:t>-</a:t>
            </a:r>
            <a:r>
              <a:rPr lang="ar-SA" sz="2000" dirty="0">
                <a:solidFill>
                  <a:srgbClr val="0070C0"/>
                </a:solidFill>
                <a:effectLst/>
                <a:latin typeface="Times New Roman" panose="02020603050405020304" pitchFamily="18" charset="0"/>
                <a:ea typeface="Calibri" panose="020F0502020204030204" pitchFamily="34" charset="0"/>
                <a:cs typeface="B Mitra"/>
              </a:rPr>
              <a:t>نوك کاتتر را به‌وسیلۀ پنس استریل چند بار روي یک محیط جامد شکلات آگار یا بلاد آگار با به حالت غلتشی حرکت می‌دهیم.</a:t>
            </a:r>
            <a:endParaRPr lang="en-US"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rtl="1">
              <a:lnSpc>
                <a:spcPct val="150000"/>
              </a:lnSpc>
              <a:spcAft>
                <a:spcPts val="1000"/>
              </a:spcAft>
              <a:tabLst>
                <a:tab pos="60325" algn="l"/>
              </a:tabLst>
            </a:pPr>
            <a:r>
              <a:rPr lang="ar-SA" sz="2000" dirty="0">
                <a:effectLst/>
                <a:latin typeface="Times New Roman" panose="02020603050405020304" pitchFamily="18" charset="0"/>
                <a:ea typeface="Calibri" panose="020F0502020204030204" pitchFamily="34" charset="0"/>
                <a:cs typeface="B Mitra"/>
              </a:rPr>
              <a:t>5-بایستی دقت کرد که اندازه کمتر یـا بیشتر از 4-5 سانتی‌متر از طول کاتتر جدا شده در نتیجۀ آزمایش تأثیر می‌گذارد </a:t>
            </a:r>
            <a:r>
              <a:rPr lang="ar-SA" sz="2000" dirty="0">
                <a:solidFill>
                  <a:srgbClr val="0070C0"/>
                </a:solidFill>
                <a:effectLst/>
                <a:latin typeface="Times New Roman" panose="02020603050405020304" pitchFamily="18" charset="0"/>
                <a:ea typeface="Calibri" panose="020F0502020204030204" pitchFamily="34" charset="0"/>
                <a:cs typeface="B Mitra"/>
              </a:rPr>
              <a:t>و عـدد  15 </a:t>
            </a:r>
            <a:r>
              <a:rPr lang="ar-SA"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t>
            </a:r>
            <a:r>
              <a:rPr lang="ar-SA" sz="2000" dirty="0">
                <a:solidFill>
                  <a:srgbClr val="0070C0"/>
                </a:solidFill>
                <a:effectLst/>
                <a:latin typeface="Times New Roman" panose="02020603050405020304" pitchFamily="18" charset="0"/>
                <a:ea typeface="Calibri" panose="020F0502020204030204" pitchFamily="34" charset="0"/>
                <a:cs typeface="B Mitra"/>
              </a:rPr>
              <a:t> بـراي این اندازه استاندارد سازی شده است</a:t>
            </a:r>
            <a:r>
              <a:rPr lang="en-US" sz="2000" dirty="0">
                <a:solidFill>
                  <a:srgbClr val="0070C0"/>
                </a:solidFill>
                <a:effectLst/>
                <a:latin typeface="Times New Roman" panose="02020603050405020304" pitchFamily="18" charset="0"/>
                <a:ea typeface="Calibri" panose="020F0502020204030204" pitchFamily="34" charset="0"/>
                <a:cs typeface="B Mitra"/>
              </a:rPr>
              <a:t>.</a:t>
            </a:r>
            <a:endParaRPr lang="fa-IR" sz="2000" dirty="0">
              <a:solidFill>
                <a:srgbClr val="0070C0"/>
              </a:solidFill>
              <a:effectLst/>
              <a:latin typeface="Times New Roman" panose="02020603050405020304" pitchFamily="18" charset="0"/>
              <a:ea typeface="Calibri" panose="020F0502020204030204" pitchFamily="34" charset="0"/>
              <a:cs typeface="B Mitra"/>
            </a:endParaRPr>
          </a:p>
          <a:p>
            <a:pPr marL="457200" marR="0" algn="just" rtl="1">
              <a:lnSpc>
                <a:spcPct val="150000"/>
              </a:lnSpc>
              <a:spcAft>
                <a:spcPts val="1000"/>
              </a:spcAft>
              <a:tabLst>
                <a:tab pos="60325" algn="l"/>
              </a:tabLst>
            </a:pPr>
            <a:r>
              <a:rPr lang="ar-SA" sz="2000" dirty="0">
                <a:effectLst/>
                <a:latin typeface="Times New Roman" panose="02020603050405020304" pitchFamily="18" charset="0"/>
                <a:ea typeface="Calibri" panose="020F0502020204030204" pitchFamily="34" charset="0"/>
                <a:cs typeface="B Mitra"/>
              </a:rPr>
              <a:t>-</a:t>
            </a:r>
            <a:r>
              <a:rPr lang="ar-SA" sz="2000" dirty="0">
                <a:solidFill>
                  <a:srgbClr val="0070C0"/>
                </a:solidFill>
                <a:effectLst/>
                <a:latin typeface="Times New Roman" panose="02020603050405020304" pitchFamily="18" charset="0"/>
                <a:ea typeface="Calibri" panose="020F0502020204030204" pitchFamily="34" charset="0"/>
                <a:cs typeface="B Mitra"/>
              </a:rPr>
              <a:t>محیط کشت را در دمای </a:t>
            </a:r>
            <a:r>
              <a:rPr lang="en-US" sz="2000" dirty="0">
                <a:solidFill>
                  <a:srgbClr val="0070C0"/>
                </a:solidFill>
                <a:effectLst/>
                <a:latin typeface="Times New Roman" panose="02020603050405020304" pitchFamily="18" charset="0"/>
                <a:ea typeface="Calibri" panose="020F0502020204030204" pitchFamily="34" charset="0"/>
                <a:cs typeface="B Mitra"/>
              </a:rPr>
              <a:t>°C</a:t>
            </a:r>
            <a:r>
              <a:rPr lang="ar-SA" sz="2000" dirty="0">
                <a:solidFill>
                  <a:srgbClr val="0070C0"/>
                </a:solidFill>
                <a:effectLst/>
                <a:latin typeface="Times New Roman" panose="02020603050405020304" pitchFamily="18" charset="0"/>
                <a:ea typeface="Calibri" panose="020F0502020204030204" pitchFamily="34" charset="0"/>
                <a:cs typeface="B Mitra"/>
              </a:rPr>
              <a:t>35 و در شرایط </a:t>
            </a:r>
            <a:r>
              <a:rPr lang="en-US" sz="2000" dirty="0">
                <a:solidFill>
                  <a:srgbClr val="0070C0"/>
                </a:solidFill>
                <a:effectLst/>
                <a:latin typeface="Times New Roman" panose="02020603050405020304" pitchFamily="18" charset="0"/>
                <a:ea typeface="Calibri" panose="020F0502020204030204" pitchFamily="34" charset="0"/>
                <a:cs typeface="B Mitra"/>
              </a:rPr>
              <a:t>CO</a:t>
            </a:r>
            <a:r>
              <a:rPr lang="en-US" sz="2000" baseline="-25000" dirty="0">
                <a:solidFill>
                  <a:srgbClr val="0070C0"/>
                </a:solidFill>
                <a:effectLst/>
                <a:latin typeface="Times New Roman" panose="02020603050405020304" pitchFamily="18" charset="0"/>
                <a:ea typeface="Calibri" panose="020F0502020204030204" pitchFamily="34" charset="0"/>
                <a:cs typeface="B Mitra"/>
              </a:rPr>
              <a:t>2</a:t>
            </a:r>
            <a:r>
              <a:rPr lang="ar-SA" sz="2000" dirty="0">
                <a:solidFill>
                  <a:srgbClr val="0070C0"/>
                </a:solidFill>
                <a:effectLst/>
                <a:latin typeface="Times New Roman" panose="02020603050405020304" pitchFamily="18" charset="0"/>
                <a:ea typeface="Calibri" panose="020F0502020204030204" pitchFamily="34" charset="0"/>
                <a:cs typeface="B Mitra"/>
              </a:rPr>
              <a:t> براي مـدت زمان 72 تا 96 ساعت انکوبه کرده </a:t>
            </a:r>
            <a:r>
              <a:rPr lang="ar-SA" sz="2000" dirty="0">
                <a:effectLst/>
                <a:latin typeface="Times New Roman" panose="02020603050405020304" pitchFamily="18" charset="0"/>
                <a:ea typeface="Calibri" panose="020F0502020204030204" pitchFamily="34" charset="0"/>
                <a:cs typeface="B Mitra"/>
              </a:rPr>
              <a:t>و به‌طور روزانه بررسی می‌کنیم. در صورت مثبت شدن و مشاهده چند نوع کلنی مختلف، هرکدام را جداگانه شمارش کرده و گزارش می‌دهیم.</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rtl="1">
              <a:lnSpc>
                <a:spcPct val="150000"/>
              </a:lnSpc>
              <a:spcAft>
                <a:spcPts val="1000"/>
              </a:spcAft>
              <a:tabLst>
                <a:tab pos="60325" algn="l"/>
              </a:tabLst>
            </a:pPr>
            <a:r>
              <a:rPr lang="ar-SA" sz="2000" dirty="0">
                <a:solidFill>
                  <a:srgbClr val="FF0000"/>
                </a:solidFill>
                <a:effectLst/>
                <a:latin typeface="Times New Roman" panose="02020603050405020304" pitchFamily="18" charset="0"/>
                <a:ea typeface="Calibri" panose="020F0502020204030204" pitchFamily="34" charset="0"/>
                <a:cs typeface="B Mitra"/>
              </a:rPr>
              <a:t>7-آزمون تعیین حساسیت آنتی‌بیوتیکی در این موارد نیاز نیست</a:t>
            </a:r>
            <a:r>
              <a:rPr lang="ar-SA" sz="2000" dirty="0">
                <a:effectLst/>
                <a:latin typeface="Times New Roman" panose="02020603050405020304" pitchFamily="18" charset="0"/>
                <a:ea typeface="Calibri" panose="020F0502020204030204" pitchFamily="34" charset="0"/>
                <a:cs typeface="B Mitra"/>
              </a:rPr>
              <a:t>، مگر به درخواست پزشک باشد ویا  یـا مثبت شدن هم‌زمان کشت خون با همان نوع باکتري که از کاتتر جداسازی شده است.</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rtl="1">
              <a:lnSpc>
                <a:spcPct val="150000"/>
              </a:lnSpc>
              <a:spcAft>
                <a:spcPts val="1000"/>
              </a:spcAft>
              <a:tabLst>
                <a:tab pos="60325" algn="l"/>
              </a:tabLs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p>
        </p:txBody>
      </p:sp>
    </p:spTree>
    <p:extLst>
      <p:ext uri="{BB962C8B-B14F-4D97-AF65-F5344CB8AC3E}">
        <p14:creationId xmlns:p14="http://schemas.microsoft.com/office/powerpoint/2010/main" val="25093989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906CD-19E2-74D3-6F09-18C2DF646B34}"/>
              </a:ext>
            </a:extLst>
          </p:cNvPr>
          <p:cNvSpPr>
            <a:spLocks noGrp="1"/>
          </p:cNvSpPr>
          <p:nvPr>
            <p:ph type="title"/>
          </p:nvPr>
        </p:nvSpPr>
        <p:spPr/>
        <p:txBody>
          <a:bodyPr/>
          <a:lstStyle/>
          <a:p>
            <a:pPr algn="ctr"/>
            <a:r>
              <a:rPr lang="fa-IR" sz="3200" b="1" dirty="0">
                <a:effectLst/>
                <a:latin typeface="Times New Roman" panose="02020603050405020304" pitchFamily="18" charset="0"/>
                <a:ea typeface="Calibri" panose="020F0502020204030204" pitchFamily="34" charset="0"/>
                <a:cs typeface="B Mitra"/>
              </a:rPr>
              <a:t>نوع نمونه   :  مدفوع   ( کشت روتین )</a:t>
            </a: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08192F61-9A6C-908E-6FAC-255FBC2605E8}"/>
              </a:ext>
            </a:extLst>
          </p:cNvPr>
          <p:cNvSpPr>
            <a:spLocks noGrp="1"/>
          </p:cNvSpPr>
          <p:nvPr>
            <p:ph idx="1"/>
          </p:nvPr>
        </p:nvSpPr>
        <p:spPr/>
        <p:txBody>
          <a:bodyPr>
            <a:normAutofit/>
          </a:bodyPr>
          <a:lstStyle/>
          <a:p>
            <a:pPr marL="0" marR="0" algn="just" rtl="1">
              <a:lnSpc>
                <a:spcPct val="115000"/>
              </a:lnSpc>
              <a:spcAft>
                <a:spcPts val="1000"/>
              </a:spcAft>
            </a:pPr>
            <a:r>
              <a:rPr lang="fa-IR" sz="2400" dirty="0">
                <a:effectLst/>
                <a:latin typeface="Times New Roman" panose="02020603050405020304" pitchFamily="18" charset="0"/>
                <a:ea typeface="Calibri" panose="020F0502020204030204" pitchFamily="34" charset="0"/>
                <a:cs typeface="B Mitra"/>
              </a:rPr>
              <a:t>ظرف انتقال نمونه    </a:t>
            </a:r>
            <a:r>
              <a:rPr lang="fa-IR" sz="2400" dirty="0">
                <a:solidFill>
                  <a:srgbClr val="FF0000"/>
                </a:solidFill>
                <a:effectLst/>
                <a:latin typeface="Times New Roman" panose="02020603050405020304" pitchFamily="18" charset="0"/>
                <a:ea typeface="Calibri" panose="020F0502020204030204" pitchFamily="34" charset="0"/>
                <a:cs typeface="B Mitra"/>
              </a:rPr>
              <a:t>:  </a:t>
            </a:r>
            <a:r>
              <a:rPr lang="fa-IR" sz="2400" dirty="0">
                <a:solidFill>
                  <a:srgbClr val="0070C0"/>
                </a:solidFill>
                <a:effectLst/>
                <a:latin typeface="Times New Roman" panose="02020603050405020304" pitchFamily="18" charset="0"/>
                <a:ea typeface="Calibri" panose="020F0502020204030204" pitchFamily="34" charset="0"/>
                <a:cs typeface="B Mitra"/>
              </a:rPr>
              <a:t>ظرف درپیچ دار شفاف تمیز </a:t>
            </a:r>
            <a:r>
              <a:rPr lang="fa-IR" sz="2400" dirty="0">
                <a:solidFill>
                  <a:srgbClr val="FF0000"/>
                </a:solidFill>
                <a:effectLst/>
                <a:latin typeface="Times New Roman" panose="02020603050405020304" pitchFamily="18" charset="0"/>
                <a:ea typeface="Calibri" panose="020F0502020204030204" pitchFamily="34" charset="0"/>
                <a:cs typeface="B Mitra"/>
              </a:rPr>
              <a:t>.</a:t>
            </a:r>
            <a:r>
              <a:rPr lang="fa-IR" sz="2400" dirty="0">
                <a:effectLst/>
                <a:latin typeface="Times New Roman" panose="02020603050405020304" pitchFamily="18" charset="0"/>
                <a:ea typeface="Calibri" panose="020F0502020204030204" pitchFamily="34" charset="0"/>
                <a:cs typeface="B Mitra"/>
              </a:rPr>
              <a:t>اگر فاصله  نمونه تا ارسال به آزمایشگاه بیش از یک ساعت باشد از محیط انتقالی کری بلر استفاده شود.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sz="2400" dirty="0">
                <a:effectLst/>
                <a:latin typeface="Times New Roman" panose="02020603050405020304" pitchFamily="18" charset="0"/>
                <a:ea typeface="Calibri" panose="020F0502020204030204" pitchFamily="34" charset="0"/>
                <a:cs typeface="B Mitra"/>
              </a:rPr>
              <a:t>آماده سازی بیمار :     ندارد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sz="2400" dirty="0">
                <a:effectLst/>
                <a:latin typeface="Times New Roman" panose="02020603050405020304" pitchFamily="18" charset="0"/>
                <a:ea typeface="Calibri" panose="020F0502020204030204" pitchFamily="34" charset="0"/>
                <a:cs typeface="B Mitra"/>
              </a:rPr>
              <a:t>دستورالعمل خاص :   کشت روتین مدفوع برای جدا </a:t>
            </a:r>
            <a:r>
              <a:rPr lang="fa-IR" sz="2400" dirty="0">
                <a:solidFill>
                  <a:srgbClr val="0070C0"/>
                </a:solidFill>
                <a:effectLst/>
                <a:latin typeface="Times New Roman" panose="02020603050405020304" pitchFamily="18" charset="0"/>
                <a:ea typeface="Calibri" panose="020F0502020204030204" pitchFamily="34" charset="0"/>
                <a:cs typeface="B Mitra"/>
              </a:rPr>
              <a:t>سازی سالمونلا ، شیگلا و کمپیلوباکتر می باشد .در صورت لزوم به جدا سازی </a:t>
            </a:r>
            <a:r>
              <a:rPr lang="fa-IR" sz="2400" i="1" dirty="0">
                <a:solidFill>
                  <a:srgbClr val="0070C0"/>
                </a:solidFill>
                <a:effectLst/>
                <a:latin typeface="Times New Roman" panose="02020603050405020304" pitchFamily="18" charset="0"/>
                <a:ea typeface="Calibri" panose="020F0502020204030204" pitchFamily="34" charset="0"/>
                <a:cs typeface="B Mitra"/>
              </a:rPr>
              <a:t>ویبریو کلرا</a:t>
            </a:r>
            <a:r>
              <a:rPr lang="fa-IR" sz="2400" dirty="0">
                <a:solidFill>
                  <a:srgbClr val="0070C0"/>
                </a:solidFill>
                <a:effectLst/>
                <a:latin typeface="Times New Roman" panose="02020603050405020304" pitchFamily="18" charset="0"/>
                <a:ea typeface="Calibri" panose="020F0502020204030204" pitchFamily="34" charset="0"/>
                <a:cs typeface="B Mitra"/>
              </a:rPr>
              <a:t> ،آئروموناس ، پلزیوموناس و </a:t>
            </a:r>
            <a:r>
              <a:rPr lang="fa-IR" sz="2400" i="1" dirty="0">
                <a:solidFill>
                  <a:srgbClr val="0070C0"/>
                </a:solidFill>
                <a:effectLst/>
                <a:latin typeface="Times New Roman" panose="02020603050405020304" pitchFamily="18" charset="0"/>
                <a:ea typeface="Calibri" panose="020F0502020204030204" pitchFamily="34" charset="0"/>
                <a:cs typeface="B Mitra"/>
              </a:rPr>
              <a:t>اشریشیا کولی</a:t>
            </a:r>
            <a:r>
              <a:rPr lang="fa-IR" sz="2400" dirty="0">
                <a:solidFill>
                  <a:srgbClr val="0070C0"/>
                </a:solidFill>
                <a:effectLst/>
                <a:latin typeface="Times New Roman" panose="02020603050405020304" pitchFamily="18" charset="0"/>
                <a:ea typeface="Calibri" panose="020F0502020204030204" pitchFamily="34" charset="0"/>
                <a:cs typeface="B Mitra"/>
              </a:rPr>
              <a:t> </a:t>
            </a:r>
            <a:r>
              <a:rPr lang="en-US" sz="2400" dirty="0">
                <a:solidFill>
                  <a:srgbClr val="0070C0"/>
                </a:solidFill>
                <a:effectLst/>
                <a:latin typeface="Times New Roman" panose="02020603050405020304" pitchFamily="18" charset="0"/>
                <a:ea typeface="Calibri" panose="020F0502020204030204" pitchFamily="34" charset="0"/>
                <a:cs typeface="B Mitra"/>
              </a:rPr>
              <a:t>O157;H7    </a:t>
            </a:r>
            <a:r>
              <a:rPr lang="fa-IR" sz="2400" dirty="0">
                <a:solidFill>
                  <a:srgbClr val="0070C0"/>
                </a:solidFill>
                <a:effectLst/>
                <a:latin typeface="Times New Roman" panose="02020603050405020304" pitchFamily="18" charset="0"/>
                <a:ea typeface="Calibri" panose="020F0502020204030204" pitchFamily="34" charset="0"/>
                <a:cs typeface="B Mitra"/>
              </a:rPr>
              <a:t> در </a:t>
            </a:r>
            <a:r>
              <a:rPr lang="fa-IR" sz="2400" dirty="0">
                <a:effectLst/>
                <a:latin typeface="Times New Roman" panose="02020603050405020304" pitchFamily="18" charset="0"/>
                <a:ea typeface="Calibri" panose="020F0502020204030204" pitchFamily="34" charset="0"/>
                <a:cs typeface="B Mitra"/>
              </a:rPr>
              <a:t>خواست گردد</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endParaRPr lang="en-US" sz="2400" dirty="0"/>
          </a:p>
        </p:txBody>
      </p:sp>
    </p:spTree>
    <p:extLst>
      <p:ext uri="{BB962C8B-B14F-4D97-AF65-F5344CB8AC3E}">
        <p14:creationId xmlns:p14="http://schemas.microsoft.com/office/powerpoint/2010/main" val="20003041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527C4-CCAE-61CA-74F6-4AE5C87D7FDA}"/>
              </a:ext>
            </a:extLst>
          </p:cNvPr>
          <p:cNvSpPr>
            <a:spLocks noGrp="1"/>
          </p:cNvSpPr>
          <p:nvPr>
            <p:ph type="title"/>
          </p:nvPr>
        </p:nvSpPr>
        <p:spPr/>
        <p:txBody>
          <a:bodyPr/>
          <a:lstStyle/>
          <a:p>
            <a:pPr algn="ctr"/>
            <a:r>
              <a:rPr lang="fa-IR" dirty="0"/>
              <a:t>کشت مدفوع</a:t>
            </a:r>
            <a:endParaRPr lang="en-US" dirty="0"/>
          </a:p>
        </p:txBody>
      </p:sp>
      <p:sp>
        <p:nvSpPr>
          <p:cNvPr id="3" name="Content Placeholder 2">
            <a:extLst>
              <a:ext uri="{FF2B5EF4-FFF2-40B4-BE49-F238E27FC236}">
                <a16:creationId xmlns:a16="http://schemas.microsoft.com/office/drawing/2014/main" id="{F48BA0E5-BF6E-5593-D081-E0C77B74250A}"/>
              </a:ext>
            </a:extLst>
          </p:cNvPr>
          <p:cNvSpPr>
            <a:spLocks noGrp="1"/>
          </p:cNvSpPr>
          <p:nvPr>
            <p:ph idx="1"/>
          </p:nvPr>
        </p:nvSpPr>
        <p:spPr/>
        <p:txBody>
          <a:bodyPr>
            <a:noAutofit/>
          </a:bodyPr>
          <a:lstStyle/>
          <a:p>
            <a:pPr marL="0" marR="0" algn="just" rtl="1">
              <a:lnSpc>
                <a:spcPct val="115000"/>
              </a:lnSpc>
              <a:spcAft>
                <a:spcPts val="1000"/>
              </a:spcAft>
            </a:pPr>
            <a:r>
              <a:rPr lang="fa-IR" sz="2400" dirty="0">
                <a:effectLst/>
                <a:latin typeface="Times New Roman" panose="02020603050405020304" pitchFamily="18" charset="0"/>
                <a:ea typeface="Calibri" panose="020F0502020204030204" pitchFamily="34" charset="0"/>
                <a:cs typeface="B Mitra"/>
              </a:rPr>
              <a:t>انتقال به آزمایشگاه:    24 ساعت  در محیط انتقال بدون محیط انتقال کمتر از یک ساعت در دمای اتاق</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sz="2400" dirty="0">
                <a:effectLst/>
                <a:latin typeface="Times New Roman" panose="02020603050405020304" pitchFamily="18" charset="0"/>
                <a:ea typeface="Calibri" panose="020F0502020204030204" pitchFamily="34" charset="0"/>
                <a:cs typeface="B Mitra"/>
              </a:rPr>
              <a:t>نگهداری قبل از فرآیند آزمایش :   </a:t>
            </a:r>
            <a:r>
              <a:rPr lang="fa-IR" sz="2400" dirty="0">
                <a:solidFill>
                  <a:srgbClr val="0070C0"/>
                </a:solidFill>
                <a:effectLst/>
                <a:latin typeface="Times New Roman" panose="02020603050405020304" pitchFamily="18" charset="0"/>
                <a:ea typeface="Calibri" panose="020F0502020204030204" pitchFamily="34" charset="0"/>
                <a:cs typeface="B Mitra"/>
              </a:rPr>
              <a:t>24 ساعت در دمای اتاق و کمتر از 48 ساعت در در دمای اتاق و یا 4 درجه سانتیگراد</a:t>
            </a: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sz="2400" dirty="0">
                <a:solidFill>
                  <a:srgbClr val="0070C0"/>
                </a:solidFill>
                <a:effectLst/>
                <a:latin typeface="Times New Roman" panose="02020603050405020304" pitchFamily="18" charset="0"/>
                <a:ea typeface="Calibri" panose="020F0502020204030204" pitchFamily="34" charset="0"/>
                <a:cs typeface="B Mitra"/>
              </a:rPr>
              <a:t>محیط کشت های اولیه:      بلاد آگار ،  مك کانکی آگار  ، </a:t>
            </a:r>
            <a:r>
              <a:rPr lang="en-US" sz="2400" dirty="0">
                <a:solidFill>
                  <a:srgbClr val="0070C0"/>
                </a:solidFill>
                <a:effectLst/>
                <a:latin typeface="Times New Roman" panose="02020603050405020304" pitchFamily="18" charset="0"/>
                <a:ea typeface="Calibri" panose="020F0502020204030204" pitchFamily="34" charset="0"/>
                <a:cs typeface="B Mitra"/>
              </a:rPr>
              <a:t>XLD </a:t>
            </a:r>
            <a:r>
              <a:rPr lang="fa-IR" sz="2400" dirty="0">
                <a:solidFill>
                  <a:srgbClr val="0070C0"/>
                </a:solidFill>
                <a:effectLst/>
                <a:latin typeface="Times New Roman" panose="02020603050405020304" pitchFamily="18" charset="0"/>
                <a:ea typeface="Calibri" panose="020F0502020204030204" pitchFamily="34" charset="0"/>
                <a:cs typeface="B Mitra"/>
              </a:rPr>
              <a:t>، </a:t>
            </a:r>
            <a:r>
              <a:rPr lang="en-US" sz="2400" dirty="0">
                <a:solidFill>
                  <a:srgbClr val="0070C0"/>
                </a:solidFill>
                <a:effectLst/>
                <a:latin typeface="Times New Roman" panose="02020603050405020304" pitchFamily="18" charset="0"/>
                <a:ea typeface="Calibri" panose="020F0502020204030204" pitchFamily="34" charset="0"/>
                <a:cs typeface="B Mitra"/>
              </a:rPr>
              <a:t>Campy blood agar  </a:t>
            </a:r>
            <a:r>
              <a:rPr lang="fa-IR" sz="2400" dirty="0">
                <a:solidFill>
                  <a:srgbClr val="0070C0"/>
                </a:solidFill>
                <a:effectLst/>
                <a:latin typeface="Times New Roman" panose="02020603050405020304" pitchFamily="18" charset="0"/>
                <a:ea typeface="Calibri" panose="020F0502020204030204" pitchFamily="34" charset="0"/>
                <a:cs typeface="B Mitra"/>
              </a:rPr>
              <a:t>،</a:t>
            </a:r>
            <a:r>
              <a:rPr lang="en-US" sz="2400" dirty="0">
                <a:solidFill>
                  <a:srgbClr val="0070C0"/>
                </a:solidFill>
                <a:effectLst/>
                <a:latin typeface="Times New Roman" panose="02020603050405020304" pitchFamily="18" charset="0"/>
                <a:ea typeface="Calibri" panose="020F0502020204030204" pitchFamily="34" charset="0"/>
                <a:cs typeface="B Mitra"/>
              </a:rPr>
              <a:t>   </a:t>
            </a:r>
            <a:r>
              <a:rPr lang="en-US" sz="2400" dirty="0">
                <a:solidFill>
                  <a:srgbClr val="0070C0"/>
                </a:solidFill>
                <a:effectLst/>
                <a:latin typeface="B Mitra"/>
                <a:ea typeface="Calibri" panose="020F0502020204030204" pitchFamily="34" charset="0"/>
                <a:cs typeface="Arial" panose="020B0604020202020204" pitchFamily="34" charset="0"/>
              </a:rPr>
              <a:t>   </a:t>
            </a:r>
            <a:r>
              <a:rPr lang="fa-IR" sz="2400" dirty="0">
                <a:solidFill>
                  <a:srgbClr val="0070C0"/>
                </a:solidFill>
                <a:effectLst/>
                <a:latin typeface="B Mitra"/>
                <a:ea typeface="Calibri" panose="020F0502020204030204" pitchFamily="34" charset="0"/>
                <a:cs typeface="Arial" panose="020B0604020202020204" pitchFamily="34" charset="0"/>
              </a:rPr>
              <a:t>مکانکی سوربیتول آگار و کروموژنیک آگار ( برای </a:t>
            </a:r>
            <a:r>
              <a:rPr lang="en-US" sz="2400" dirty="0">
                <a:solidFill>
                  <a:srgbClr val="0070C0"/>
                </a:solidFill>
                <a:effectLst/>
                <a:latin typeface="Times New Roman" panose="02020603050405020304" pitchFamily="18" charset="0"/>
                <a:ea typeface="Calibri" panose="020F0502020204030204" pitchFamily="34" charset="0"/>
                <a:cs typeface="B Mitra"/>
              </a:rPr>
              <a:t>O157;H7    </a:t>
            </a:r>
            <a:r>
              <a:rPr lang="fa-IR" sz="2400" dirty="0">
                <a:solidFill>
                  <a:srgbClr val="0070C0"/>
                </a:solidFill>
                <a:effectLst/>
                <a:latin typeface="Times New Roman" panose="02020603050405020304" pitchFamily="18" charset="0"/>
                <a:ea typeface="Calibri" panose="020F0502020204030204" pitchFamily="34" charset="0"/>
                <a:cs typeface="B Mitra"/>
              </a:rPr>
              <a:t> ) </a:t>
            </a: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sz="2400" dirty="0">
                <a:effectLst/>
                <a:latin typeface="Times New Roman" panose="02020603050405020304" pitchFamily="18" charset="0"/>
                <a:ea typeface="Calibri" panose="020F0502020204030204" pitchFamily="34" charset="0"/>
                <a:cs typeface="B Mitra"/>
              </a:rPr>
              <a:t>آزمایش مستقیم  :   </a:t>
            </a:r>
            <a:r>
              <a:rPr lang="fa-IR" sz="2400" dirty="0">
                <a:solidFill>
                  <a:srgbClr val="0070C0"/>
                </a:solidFill>
                <a:effectLst/>
                <a:latin typeface="Times New Roman" panose="02020603050405020304" pitchFamily="18" charset="0"/>
                <a:ea typeface="Calibri" panose="020F0502020204030204" pitchFamily="34" charset="0"/>
                <a:cs typeface="B Mitra"/>
              </a:rPr>
              <a:t>متیلن بلو برای لکوسیت  و رنگ آمیزی گرم برای تشخیص احتمالی کامپیلو باکتر   </a:t>
            </a: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sz="2400" dirty="0">
                <a:effectLst/>
                <a:latin typeface="Times New Roman" panose="02020603050405020304" pitchFamily="18" charset="0"/>
                <a:ea typeface="Calibri" panose="020F0502020204030204" pitchFamily="34" charset="0"/>
                <a:cs typeface="B Mitra"/>
              </a:rPr>
              <a:t> </a:t>
            </a:r>
            <a:r>
              <a:rPr lang="fa-IR" sz="2400" dirty="0">
                <a:solidFill>
                  <a:srgbClr val="FF0000"/>
                </a:solidFill>
                <a:effectLst/>
                <a:latin typeface="Times New Roman" panose="02020603050405020304" pitchFamily="18" charset="0"/>
                <a:ea typeface="Calibri" panose="020F0502020204030204" pitchFamily="34" charset="0"/>
                <a:cs typeface="B Mitra"/>
              </a:rPr>
              <a:t>توضیح   :   برای بیمارانی که بیش از 72 ساعت در بیمارستان بستری شده اند کشت مدفوع ارزش ندارد  و  باید از لحاظ توکسین </a:t>
            </a:r>
            <a:r>
              <a:rPr lang="fa-IR" sz="2400" i="1" dirty="0">
                <a:solidFill>
                  <a:srgbClr val="FF0000"/>
                </a:solidFill>
                <a:effectLst/>
                <a:latin typeface="Times New Roman" panose="02020603050405020304" pitchFamily="18" charset="0"/>
                <a:ea typeface="Calibri" panose="020F0502020204030204" pitchFamily="34" charset="0"/>
                <a:cs typeface="B Mitra"/>
              </a:rPr>
              <a:t>کلستریدیوم دیفسیلی</a:t>
            </a:r>
            <a:r>
              <a:rPr lang="fa-IR" sz="2400" dirty="0">
                <a:solidFill>
                  <a:srgbClr val="FF0000"/>
                </a:solidFill>
                <a:effectLst/>
                <a:latin typeface="Times New Roman" panose="02020603050405020304" pitchFamily="18" charset="0"/>
                <a:ea typeface="Calibri" panose="020F0502020204030204" pitchFamily="34" charset="0"/>
                <a:cs typeface="B Mitra"/>
              </a:rPr>
              <a:t>  باید آزمایش شود.</a:t>
            </a:r>
            <a:endParaRPr lang="en-US" sz="24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7188878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F14E3-150B-EF4F-CA6D-4C41E655C23B}"/>
              </a:ext>
            </a:extLst>
          </p:cNvPr>
          <p:cNvSpPr>
            <a:spLocks noGrp="1"/>
          </p:cNvSpPr>
          <p:nvPr>
            <p:ph type="title"/>
          </p:nvPr>
        </p:nvSpPr>
        <p:spPr/>
        <p:txBody>
          <a:bodyPr/>
          <a:lstStyle/>
          <a:p>
            <a:pPr algn="ctr"/>
            <a:r>
              <a:rPr lang="fa-IR" sz="3200" dirty="0">
                <a:effectLst/>
                <a:latin typeface="Times New Roman" panose="02020603050405020304" pitchFamily="18" charset="0"/>
                <a:ea typeface="Calibri" panose="020F0502020204030204" pitchFamily="34" charset="0"/>
                <a:cs typeface="B Mitra"/>
              </a:rPr>
              <a:t>نوع نمونه   :   </a:t>
            </a:r>
            <a:r>
              <a:rPr lang="fa-IR" sz="3200" b="1" dirty="0">
                <a:effectLst/>
                <a:latin typeface="Times New Roman" panose="02020603050405020304" pitchFamily="18" charset="0"/>
                <a:ea typeface="Calibri" panose="020F0502020204030204" pitchFamily="34" charset="0"/>
                <a:cs typeface="B Mitra"/>
              </a:rPr>
              <a:t>رکتال سواب</a:t>
            </a: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95AC3F32-C29E-C50D-5AC1-B92D6773DD0D}"/>
              </a:ext>
            </a:extLst>
          </p:cNvPr>
          <p:cNvSpPr>
            <a:spLocks noGrp="1"/>
          </p:cNvSpPr>
          <p:nvPr>
            <p:ph idx="1"/>
          </p:nvPr>
        </p:nvSpPr>
        <p:spPr/>
        <p:txBody>
          <a:bodyPr>
            <a:noAutofit/>
          </a:bodyPr>
          <a:lstStyle/>
          <a:p>
            <a:pPr marL="0" marR="0" algn="just" rtl="1">
              <a:lnSpc>
                <a:spcPct val="115000"/>
              </a:lnSpc>
              <a:spcAft>
                <a:spcPts val="1000"/>
              </a:spcAft>
            </a:pPr>
            <a:r>
              <a:rPr lang="fa-IR" sz="2400" dirty="0">
                <a:effectLst/>
                <a:latin typeface="Times New Roman" panose="02020603050405020304" pitchFamily="18" charset="0"/>
                <a:ea typeface="Calibri" panose="020F0502020204030204" pitchFamily="34" charset="0"/>
                <a:cs typeface="B Mitra"/>
              </a:rPr>
              <a:t>ظرف انتقال نمونه    :   </a:t>
            </a:r>
            <a:r>
              <a:rPr lang="fa-IR" sz="2400" dirty="0">
                <a:solidFill>
                  <a:srgbClr val="0070C0"/>
                </a:solidFill>
                <a:effectLst/>
                <a:latin typeface="Times New Roman" panose="02020603050405020304" pitchFamily="18" charset="0"/>
                <a:ea typeface="Calibri" panose="020F0502020204030204" pitchFamily="34" charset="0"/>
                <a:cs typeface="B Mitra"/>
              </a:rPr>
              <a:t>سواب در داخل محیط انتقال (كري بلر )</a:t>
            </a: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sz="2400" dirty="0">
                <a:effectLst/>
                <a:latin typeface="Times New Roman" panose="02020603050405020304" pitchFamily="18" charset="0"/>
                <a:ea typeface="Calibri" panose="020F0502020204030204" pitchFamily="34" charset="0"/>
                <a:cs typeface="B Mitra"/>
              </a:rPr>
              <a:t>آماده سازی بیمار :     ندارد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sz="2400" dirty="0">
                <a:effectLst/>
                <a:latin typeface="Times New Roman" panose="02020603050405020304" pitchFamily="18" charset="0"/>
                <a:ea typeface="Calibri" panose="020F0502020204030204" pitchFamily="34" charset="0"/>
                <a:cs typeface="B Mitra"/>
              </a:rPr>
              <a:t>دستورالعمل خاص :    سواب را حدود 5/1 -1اینچ در داخل رکتوم فروبرده  به طوری که کاملا به مدفوع آغشته شده و قابل رويت باشد</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sz="2400" dirty="0">
                <a:effectLst/>
                <a:latin typeface="Times New Roman" panose="02020603050405020304" pitchFamily="18" charset="0"/>
                <a:ea typeface="Calibri" panose="020F0502020204030204" pitchFamily="34" charset="0"/>
                <a:cs typeface="B Mitra"/>
              </a:rPr>
              <a:t>انتقال به آزمایشگاه:   :    کمتر از دوساعت در دمای اتاق</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sz="2400" dirty="0">
                <a:effectLst/>
                <a:latin typeface="Times New Roman" panose="02020603050405020304" pitchFamily="18" charset="0"/>
                <a:ea typeface="Calibri" panose="020F0502020204030204" pitchFamily="34" charset="0"/>
                <a:cs typeface="B Mitra"/>
              </a:rPr>
              <a:t>نگهداری قبل از فرآیند آزمایش :  کمتر از 24 ساعت در دمای اتاق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sz="2400" dirty="0">
                <a:solidFill>
                  <a:srgbClr val="0070C0"/>
                </a:solidFill>
                <a:effectLst/>
                <a:latin typeface="Times New Roman" panose="02020603050405020304" pitchFamily="18" charset="0"/>
                <a:ea typeface="Calibri" panose="020F0502020204030204" pitchFamily="34" charset="0"/>
                <a:cs typeface="B Mitra"/>
              </a:rPr>
              <a:t>محیط کشت های اولیه بلاد آگار ،  مك کانکی آگار  ، </a:t>
            </a:r>
            <a:r>
              <a:rPr lang="en-US" sz="2400" dirty="0">
                <a:solidFill>
                  <a:srgbClr val="0070C0"/>
                </a:solidFill>
                <a:effectLst/>
                <a:latin typeface="Times New Roman" panose="02020603050405020304" pitchFamily="18" charset="0"/>
                <a:ea typeface="Calibri" panose="020F0502020204030204" pitchFamily="34" charset="0"/>
                <a:cs typeface="B Mitra"/>
              </a:rPr>
              <a:t>XLD </a:t>
            </a:r>
            <a:r>
              <a:rPr lang="en-US" sz="2400" dirty="0">
                <a:solidFill>
                  <a:srgbClr val="0070C0"/>
                </a:solidFill>
                <a:effectLst/>
                <a:latin typeface="B Mitra"/>
                <a:ea typeface="Calibri" panose="020F0502020204030204" pitchFamily="34" charset="0"/>
                <a:cs typeface="Arial" panose="020B0604020202020204" pitchFamily="34" charset="0"/>
              </a:rPr>
              <a:t> </a:t>
            </a: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endParaRPr lang="en-US" sz="2400" dirty="0"/>
          </a:p>
        </p:txBody>
      </p:sp>
    </p:spTree>
    <p:extLst>
      <p:ext uri="{BB962C8B-B14F-4D97-AF65-F5344CB8AC3E}">
        <p14:creationId xmlns:p14="http://schemas.microsoft.com/office/powerpoint/2010/main" val="33070212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80C36-8746-ABE5-0F9D-2B23D905216F}"/>
              </a:ext>
            </a:extLst>
          </p:cNvPr>
          <p:cNvSpPr>
            <a:spLocks noGrp="1"/>
          </p:cNvSpPr>
          <p:nvPr>
            <p:ph type="title"/>
          </p:nvPr>
        </p:nvSpPr>
        <p:spPr/>
        <p:txBody>
          <a:bodyPr/>
          <a:lstStyle/>
          <a:p>
            <a:r>
              <a:rPr lang="fa-IR" sz="4400" dirty="0">
                <a:solidFill>
                  <a:srgbClr val="000000"/>
                </a:solidFill>
                <a:effectLst/>
                <a:latin typeface="Times New Roman" panose="02020603050405020304" pitchFamily="18" charset="0"/>
                <a:ea typeface="Calibri" panose="020F0502020204030204" pitchFamily="34" charset="0"/>
                <a:cs typeface="B Mitra"/>
              </a:rPr>
              <a:t>آزمایش مستقیم</a:t>
            </a:r>
            <a:endParaRPr lang="en-US" dirty="0"/>
          </a:p>
        </p:txBody>
      </p:sp>
      <p:sp>
        <p:nvSpPr>
          <p:cNvPr id="3" name="Content Placeholder 2">
            <a:extLst>
              <a:ext uri="{FF2B5EF4-FFF2-40B4-BE49-F238E27FC236}">
                <a16:creationId xmlns:a16="http://schemas.microsoft.com/office/drawing/2014/main" id="{D52EC713-1606-B552-CC32-8B52D4E27750}"/>
              </a:ext>
            </a:extLst>
          </p:cNvPr>
          <p:cNvSpPr>
            <a:spLocks noGrp="1"/>
          </p:cNvSpPr>
          <p:nvPr>
            <p:ph idx="1"/>
          </p:nvPr>
        </p:nvSpPr>
        <p:spPr/>
        <p:txBody>
          <a:bodyPr>
            <a:normAutofit/>
          </a:bodyPr>
          <a:lstStyle/>
          <a:p>
            <a:pPr marL="0" marR="0" algn="just" rtl="1"/>
            <a:r>
              <a:rPr lang="fa-IR" dirty="0">
                <a:solidFill>
                  <a:srgbClr val="000000"/>
                </a:solidFill>
                <a:effectLst/>
                <a:latin typeface="Times New Roman" panose="02020603050405020304" pitchFamily="18" charset="0"/>
                <a:ea typeface="Calibri" panose="020F0502020204030204" pitchFamily="34" charset="0"/>
                <a:cs typeface="B Mitra"/>
              </a:rPr>
              <a:t>آزمایش مستقیم  مدفوع : </a:t>
            </a:r>
            <a:r>
              <a:rPr lang="fa-IR" dirty="0">
                <a:solidFill>
                  <a:srgbClr val="0070C0"/>
                </a:solidFill>
                <a:effectLst/>
                <a:latin typeface="Times New Roman" panose="02020603050405020304" pitchFamily="18" charset="0"/>
                <a:ea typeface="Calibri" panose="020F0502020204030204" pitchFamily="34" charset="0"/>
                <a:cs typeface="B Mitra"/>
              </a:rPr>
              <a:t> از رنگ آمیزی  متیلن بلو برای مشاهده  لکوسیت   مدفوعی </a:t>
            </a:r>
            <a:r>
              <a:rPr lang="fa-IR" dirty="0">
                <a:solidFill>
                  <a:srgbClr val="000000"/>
                </a:solidFill>
                <a:effectLst/>
                <a:latin typeface="Times New Roman" panose="02020603050405020304" pitchFamily="18" charset="0"/>
                <a:ea typeface="Calibri" panose="020F0502020204030204" pitchFamily="34" charset="0"/>
                <a:cs typeface="B Mitra"/>
              </a:rPr>
              <a:t>استفاده می شود. . با توجه به اینکه کشت کمپیلوباکتر در بسیاری از آزمایشگاه اتجام نمی شود </a:t>
            </a:r>
            <a:r>
              <a:rPr lang="fa-IR" dirty="0">
                <a:solidFill>
                  <a:srgbClr val="0070C0"/>
                </a:solidFill>
                <a:effectLst/>
                <a:latin typeface="Times New Roman" panose="02020603050405020304" pitchFamily="18" charset="0"/>
                <a:ea typeface="Calibri" panose="020F0502020204030204" pitchFamily="34" charset="0"/>
                <a:cs typeface="B Mitra"/>
              </a:rPr>
              <a:t>لذا استفاده از روش رنگ آمیزی گرم تغییر یافته جهت مشاهده کمپیلوباکتر در مدفوع کمک کننده می باشد. در این روش در مرحله آخر رنگ امیزی گرم به جای سافرانین از کربول فوشین ویا فوشین بازی  </a:t>
            </a:r>
            <a:r>
              <a:rPr lang="en-US" dirty="0">
                <a:solidFill>
                  <a:srgbClr val="0070C0"/>
                </a:solidFill>
                <a:effectLst/>
                <a:latin typeface="Gill Sans MT" panose="020B0502020104020203" pitchFamily="34" charset="0"/>
                <a:ea typeface="Calibri" panose="020F0502020204030204" pitchFamily="34" charset="0"/>
                <a:cs typeface="Arial Unicode MS"/>
              </a:rPr>
              <a:t>0.1% </a:t>
            </a:r>
            <a:r>
              <a:rPr lang="en-US" dirty="0">
                <a:solidFill>
                  <a:srgbClr val="0070C0"/>
                </a:solidFill>
                <a:effectLst/>
                <a:latin typeface="Arial Unicode MS"/>
                <a:ea typeface="Calibri" panose="020F0502020204030204" pitchFamily="34" charset="0"/>
                <a:cs typeface="Gill Sans MT" panose="020B0502020104020203" pitchFamily="34" charset="0"/>
              </a:rPr>
              <a:t> </a:t>
            </a:r>
            <a:r>
              <a:rPr lang="en-US" dirty="0">
                <a:solidFill>
                  <a:srgbClr val="0070C0"/>
                </a:solidFill>
                <a:effectLst/>
                <a:latin typeface="B Mitra"/>
                <a:ea typeface="Calibri" panose="020F0502020204030204" pitchFamily="34" charset="0"/>
                <a:cs typeface="Gill Sans MT" panose="020B0502020104020203" pitchFamily="34" charset="0"/>
              </a:rPr>
              <a:t> </a:t>
            </a:r>
            <a:r>
              <a:rPr lang="fa-IR" dirty="0">
                <a:solidFill>
                  <a:srgbClr val="0070C0"/>
                </a:solidFill>
                <a:effectLst/>
                <a:latin typeface="Times New Roman" panose="02020603050405020304" pitchFamily="18" charset="0"/>
                <a:ea typeface="Calibri" panose="020F0502020204030204" pitchFamily="34" charset="0"/>
                <a:cs typeface="B Mitra"/>
              </a:rPr>
              <a:t>استفاده می شود.در این روش کمپیلو باکتر  بصورت باسیل های گرم منفی خمیده شبیه به بال مرغ دریائی دیده می شود</a:t>
            </a:r>
            <a:endParaRPr lang="en-US" dirty="0">
              <a:solidFill>
                <a:srgbClr val="0070C0"/>
              </a:solidFill>
              <a:effectLst/>
              <a:latin typeface="Gill Sans MT" panose="020B0502020104020203" pitchFamily="34" charset="0"/>
              <a:ea typeface="Calibri" panose="020F0502020204030204" pitchFamily="34" charset="0"/>
              <a:cs typeface="Gill Sans MT" panose="020B0502020104020203" pitchFamily="34" charset="0"/>
            </a:endParaRPr>
          </a:p>
          <a:p>
            <a:pPr marL="0" marR="0" algn="just" rtl="1">
              <a:lnSpc>
                <a:spcPct val="115000"/>
              </a:lnSpc>
              <a:spcAft>
                <a:spcPts val="1000"/>
              </a:spcAft>
            </a:pPr>
            <a:r>
              <a:rPr lang="fa-IR" dirty="0">
                <a:effectLst/>
                <a:latin typeface="Times New Roman" panose="02020603050405020304" pitchFamily="18" charset="0"/>
                <a:ea typeface="Calibri" panose="020F0502020204030204" pitchFamily="34" charset="0"/>
                <a:cs typeface="B Mitra"/>
              </a:rPr>
              <a:t>  توضیح   :   </a:t>
            </a:r>
            <a:r>
              <a:rPr lang="fa-IR" dirty="0">
                <a:effectLst/>
                <a:latin typeface="Calibri" panose="020F0502020204030204" pitchFamily="34" charset="0"/>
                <a:ea typeface="Calibri" panose="020F0502020204030204" pitchFamily="34" charset="0"/>
                <a:cs typeface="Times New Roman" panose="02020603050405020304" pitchFamily="18" charset="0"/>
              </a:rPr>
              <a:t> </a:t>
            </a:r>
            <a:r>
              <a:rPr lang="fa-IR" dirty="0">
                <a:solidFill>
                  <a:srgbClr val="0070C0"/>
                </a:solidFill>
                <a:effectLst/>
                <a:latin typeface="Times New Roman" panose="02020603050405020304" pitchFamily="18" charset="0"/>
                <a:ea typeface="Calibri" panose="020F0502020204030204" pitchFamily="34" charset="0"/>
                <a:cs typeface="B Mitra"/>
              </a:rPr>
              <a:t>علاوه بر سالمونلا و شیگلا و کمپیلوباکتر سایر ارگانیسم ها از قبیل ویبریو کلر، یرسینیا انترکولیتیکا</a:t>
            </a:r>
            <a:r>
              <a:rPr lang="en-US" dirty="0">
                <a:solidFill>
                  <a:srgbClr val="0070C0"/>
                </a:solidFill>
                <a:effectLst/>
                <a:latin typeface="Times New Roman" panose="02020603050405020304" pitchFamily="18" charset="0"/>
                <a:ea typeface="Calibri" panose="020F0502020204030204" pitchFamily="34" charset="0"/>
                <a:cs typeface="B Mitra"/>
              </a:rPr>
              <a:t>   </a:t>
            </a:r>
            <a:r>
              <a:rPr lang="fa-IR" dirty="0">
                <a:solidFill>
                  <a:srgbClr val="0070C0"/>
                </a:solidFill>
                <a:effectLst/>
                <a:latin typeface="Times New Roman" panose="02020603050405020304" pitchFamily="18" charset="0"/>
                <a:ea typeface="Calibri" panose="020F0502020204030204" pitchFamily="34" charset="0"/>
                <a:cs typeface="B Mitra"/>
              </a:rPr>
              <a:t>، پلزیوموناس ، آئروموناس  نیسریا گونوره آ   استرپتو کوک های گروه </a:t>
            </a:r>
            <a:r>
              <a:rPr lang="en-US" dirty="0">
                <a:solidFill>
                  <a:srgbClr val="0070C0"/>
                </a:solidFill>
                <a:effectLst/>
                <a:latin typeface="Times New Roman" panose="02020603050405020304" pitchFamily="18" charset="0"/>
                <a:ea typeface="Calibri" panose="020F0502020204030204" pitchFamily="34" charset="0"/>
                <a:cs typeface="B Mitra"/>
              </a:rPr>
              <a:t>B </a:t>
            </a:r>
            <a:r>
              <a:rPr lang="fa-IR" dirty="0">
                <a:solidFill>
                  <a:srgbClr val="0070C0"/>
                </a:solidFill>
                <a:effectLst/>
                <a:latin typeface="Times New Roman" panose="02020603050405020304" pitchFamily="18" charset="0"/>
                <a:ea typeface="Calibri" panose="020F0502020204030204" pitchFamily="34" charset="0"/>
                <a:cs typeface="B Mitra"/>
              </a:rPr>
              <a:t>  را نیز باید در نظر داشت.</a:t>
            </a:r>
            <a:endParaRPr lang="en-US"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6713373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5C366-447A-4387-8D69-3929E1046508}"/>
              </a:ext>
            </a:extLst>
          </p:cNvPr>
          <p:cNvSpPr>
            <a:spLocks noGrp="1"/>
          </p:cNvSpPr>
          <p:nvPr>
            <p:ph type="title"/>
          </p:nvPr>
        </p:nvSpPr>
        <p:spPr/>
        <p:txBody>
          <a:bodyPr/>
          <a:lstStyle/>
          <a:p>
            <a:pPr algn="ctr"/>
            <a:r>
              <a:rPr lang="fa-IR" sz="1800" b="1" dirty="0">
                <a:effectLst/>
                <a:latin typeface="Times New Roman" panose="02020603050405020304" pitchFamily="18" charset="0"/>
                <a:ea typeface="Calibri" panose="020F0502020204030204" pitchFamily="34" charset="0"/>
                <a:cs typeface="B Mitra"/>
              </a:rPr>
              <a:t> </a:t>
            </a:r>
            <a:r>
              <a:rPr lang="fa-IR" sz="3200" b="1" dirty="0">
                <a:effectLst/>
                <a:latin typeface="Times New Roman" panose="02020603050405020304" pitchFamily="18" charset="0"/>
                <a:ea typeface="Calibri" panose="020F0502020204030204" pitchFamily="34" charset="0"/>
                <a:cs typeface="B Mitra"/>
              </a:rPr>
              <a:t>کشت مدفوع</a:t>
            </a: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FCBDB42D-CEDA-69FC-51A1-7E2B0EBE00B5}"/>
              </a:ext>
            </a:extLst>
          </p:cNvPr>
          <p:cNvSpPr>
            <a:spLocks noGrp="1"/>
          </p:cNvSpPr>
          <p:nvPr>
            <p:ph idx="1"/>
          </p:nvPr>
        </p:nvSpPr>
        <p:spPr/>
        <p:txBody>
          <a:bodyPr>
            <a:noAutofit/>
          </a:bodyPr>
          <a:lstStyle/>
          <a:p>
            <a:pPr marL="0" marR="0" algn="just" rtl="1">
              <a:lnSpc>
                <a:spcPct val="115000"/>
              </a:lnSpc>
              <a:spcAft>
                <a:spcPts val="1000"/>
              </a:spcAft>
            </a:pPr>
            <a:r>
              <a:rPr lang="fa-IR" sz="2400" dirty="0">
                <a:effectLst/>
                <a:latin typeface="Times New Roman" panose="02020603050405020304" pitchFamily="18" charset="0"/>
                <a:ea typeface="Calibri" panose="020F0502020204030204" pitchFamily="34" charset="0"/>
                <a:cs typeface="B Mitra"/>
              </a:rPr>
              <a:t>نمونه های مدفوع را در محیط های زیر کشت دهید</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15000"/>
              </a:lnSpc>
              <a:spcAft>
                <a:spcPts val="1000"/>
              </a:spcAft>
              <a:buFont typeface="+mj-lt"/>
              <a:buAutoNum type="arabicPeriod"/>
            </a:pPr>
            <a:r>
              <a:rPr lang="fa-IR" sz="2400" dirty="0">
                <a:effectLst/>
                <a:latin typeface="Times New Roman" panose="02020603050405020304" pitchFamily="18" charset="0"/>
                <a:ea typeface="Calibri" panose="020F0502020204030204" pitchFamily="34" charset="0"/>
                <a:cs typeface="B Mitra"/>
              </a:rPr>
              <a:t>مك کانکی آکار  انکوباسیون در دمای 35 در جه سانتیگراد 24 ساعت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rtl="1">
              <a:lnSpc>
                <a:spcPct val="115000"/>
              </a:lnSpc>
              <a:spcAft>
                <a:spcPts val="1000"/>
              </a:spcAft>
              <a:buFont typeface="+mj-lt"/>
              <a:buAutoNum type="arabicPeriod"/>
            </a:pPr>
            <a:r>
              <a:rPr lang="fa-IR" sz="2400" dirty="0">
                <a:effectLst/>
                <a:latin typeface="Times New Roman" panose="02020603050405020304" pitchFamily="18" charset="0"/>
                <a:ea typeface="Calibri" panose="020F0502020204030204" pitchFamily="34" charset="0"/>
                <a:cs typeface="B Mitra"/>
              </a:rPr>
              <a:t>زایلوز لیزین دزوکسی کولات </a:t>
            </a:r>
            <a:r>
              <a:rPr lang="en-US" sz="2400" dirty="0">
                <a:effectLst/>
                <a:latin typeface="Times New Roman" panose="02020603050405020304" pitchFamily="18" charset="0"/>
                <a:ea typeface="Calibri" panose="020F0502020204030204" pitchFamily="34" charset="0"/>
                <a:cs typeface="B Mitra"/>
              </a:rPr>
              <a:t>XLD)</a:t>
            </a:r>
            <a:r>
              <a:rPr lang="fa-IR" sz="2400" dirty="0">
                <a:effectLst/>
                <a:latin typeface="Times New Roman" panose="02020603050405020304" pitchFamily="18" charset="0"/>
                <a:ea typeface="Calibri" panose="020F0502020204030204" pitchFamily="34" charset="0"/>
                <a:cs typeface="B Mitra"/>
              </a:rPr>
              <a:t>) انکوباسیون   در دمای 35 در جه سانتیگراد 24 ساعت</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rtl="1">
              <a:lnSpc>
                <a:spcPct val="115000"/>
              </a:lnSpc>
              <a:spcAft>
                <a:spcPts val="1000"/>
              </a:spcAft>
              <a:buFont typeface="+mj-lt"/>
              <a:buAutoNum type="arabicPeriod"/>
            </a:pPr>
            <a:r>
              <a:rPr lang="fa-IR" sz="2400" dirty="0">
                <a:effectLst/>
                <a:latin typeface="Times New Roman" panose="02020603050405020304" pitchFamily="18" charset="0"/>
                <a:ea typeface="Calibri" panose="020F0502020204030204" pitchFamily="34" charset="0"/>
                <a:cs typeface="B Mitra"/>
              </a:rPr>
              <a:t>هکتون انتریک آگار انکوباسیون   در دمای35  درجه سانتیگراد  24 ساعت</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rtl="1">
              <a:lnSpc>
                <a:spcPct val="115000"/>
              </a:lnSpc>
              <a:spcAft>
                <a:spcPts val="1000"/>
              </a:spcAft>
              <a:buFont typeface="+mj-lt"/>
              <a:buAutoNum type="arabicPeriod"/>
            </a:pPr>
            <a:r>
              <a:rPr lang="fa-IR" sz="2400" dirty="0">
                <a:effectLst/>
                <a:latin typeface="Times New Roman" panose="02020603050405020304" pitchFamily="18" charset="0"/>
                <a:ea typeface="Calibri" panose="020F0502020204030204" pitchFamily="34" charset="0"/>
                <a:cs typeface="B Mitra"/>
              </a:rPr>
              <a:t>بلاد آگار :    انکوباسیون در دمای 35 در جه سانتیگراد 24 ساعت</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rtl="1">
              <a:lnSpc>
                <a:spcPct val="115000"/>
              </a:lnSpc>
              <a:spcAft>
                <a:spcPts val="1000"/>
              </a:spcAft>
              <a:buFont typeface="+mj-lt"/>
              <a:buAutoNum type="arabicPeriod"/>
            </a:pPr>
            <a:r>
              <a:rPr lang="fa-IR" sz="2400" dirty="0">
                <a:solidFill>
                  <a:srgbClr val="0070C0"/>
                </a:solidFill>
                <a:effectLst/>
                <a:latin typeface="Times New Roman" panose="02020603050405020304" pitchFamily="18" charset="0"/>
                <a:ea typeface="Calibri" panose="020F0502020204030204" pitchFamily="34" charset="0"/>
                <a:cs typeface="B Mitra"/>
              </a:rPr>
              <a:t>کامپیلو باکتر آگار  : در دمای 42 در جه سانتیگراد و شرایط میکروآئروفیل 72-48 ساعت </a:t>
            </a:r>
            <a:endParaRPr lang="en-US"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rtl="1">
              <a:lnSpc>
                <a:spcPct val="115000"/>
              </a:lnSpc>
              <a:spcAft>
                <a:spcPts val="1000"/>
              </a:spcAft>
              <a:buFont typeface="+mj-lt"/>
              <a:buAutoNum type="arabicPeriod"/>
            </a:pPr>
            <a:r>
              <a:rPr lang="fa-IR" sz="2400" dirty="0">
                <a:solidFill>
                  <a:srgbClr val="0070C0"/>
                </a:solidFill>
                <a:effectLst/>
                <a:latin typeface="Times New Roman" panose="02020603050405020304" pitchFamily="18" charset="0"/>
                <a:ea typeface="Calibri" panose="020F0502020204030204" pitchFamily="34" charset="0"/>
                <a:cs typeface="B Mitra"/>
              </a:rPr>
              <a:t>سوربیتول مك کانکی آگار برای اشریشیا کولی آگار</a:t>
            </a:r>
            <a:r>
              <a:rPr lang="en-US" sz="2400" dirty="0">
                <a:solidFill>
                  <a:srgbClr val="0070C0"/>
                </a:solidFill>
                <a:effectLst/>
                <a:latin typeface="Times New Roman" panose="02020603050405020304" pitchFamily="18" charset="0"/>
                <a:ea typeface="Calibri" panose="020F0502020204030204" pitchFamily="34" charset="0"/>
                <a:cs typeface="B Mitra"/>
              </a:rPr>
              <a:t> O157: H7</a:t>
            </a:r>
            <a:r>
              <a:rPr lang="en-US" sz="2400" dirty="0">
                <a:solidFill>
                  <a:srgbClr val="0070C0"/>
                </a:solidFill>
                <a:effectLst/>
                <a:latin typeface="B Mitra"/>
                <a:ea typeface="Calibri" panose="020F0502020204030204" pitchFamily="34" charset="0"/>
                <a:cs typeface="Times New Roman" panose="02020603050405020304" pitchFamily="18" charset="0"/>
              </a:rPr>
              <a:t> </a:t>
            </a:r>
            <a:endParaRPr lang="en-US" sz="2400" dirty="0">
              <a:solidFill>
                <a:srgbClr val="0070C0"/>
              </a:solidFill>
            </a:endParaRPr>
          </a:p>
        </p:txBody>
      </p:sp>
    </p:spTree>
    <p:extLst>
      <p:ext uri="{BB962C8B-B14F-4D97-AF65-F5344CB8AC3E}">
        <p14:creationId xmlns:p14="http://schemas.microsoft.com/office/powerpoint/2010/main" val="37218501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DF3AF-86FC-9D0F-7905-749E1F0840B3}"/>
              </a:ext>
            </a:extLst>
          </p:cNvPr>
          <p:cNvSpPr>
            <a:spLocks noGrp="1"/>
          </p:cNvSpPr>
          <p:nvPr>
            <p:ph type="title"/>
          </p:nvPr>
        </p:nvSpPr>
        <p:spPr/>
        <p:txBody>
          <a:bodyPr/>
          <a:lstStyle/>
          <a:p>
            <a:pPr algn="ctr"/>
            <a:r>
              <a:rPr lang="fa-IR" sz="4400" b="1" dirty="0">
                <a:effectLst/>
                <a:latin typeface="Times New Roman" panose="02020603050405020304" pitchFamily="18" charset="0"/>
                <a:ea typeface="Calibri" panose="020F0502020204030204" pitchFamily="34" charset="0"/>
                <a:cs typeface="B Mitra"/>
              </a:rPr>
              <a:t>کشت مدفوع</a:t>
            </a:r>
            <a:endParaRPr lang="en-US" dirty="0"/>
          </a:p>
        </p:txBody>
      </p:sp>
      <p:sp>
        <p:nvSpPr>
          <p:cNvPr id="3" name="Content Placeholder 2">
            <a:extLst>
              <a:ext uri="{FF2B5EF4-FFF2-40B4-BE49-F238E27FC236}">
                <a16:creationId xmlns:a16="http://schemas.microsoft.com/office/drawing/2014/main" id="{36487895-82F1-0AD1-0DAE-96D6928C0035}"/>
              </a:ext>
            </a:extLst>
          </p:cNvPr>
          <p:cNvSpPr>
            <a:spLocks noGrp="1"/>
          </p:cNvSpPr>
          <p:nvPr>
            <p:ph idx="1"/>
          </p:nvPr>
        </p:nvSpPr>
        <p:spPr/>
        <p:txBody>
          <a:bodyPr>
            <a:normAutofit lnSpcReduction="10000"/>
          </a:bodyPr>
          <a:lstStyle/>
          <a:p>
            <a:pPr marL="457200" marR="0" algn="just" rtl="1">
              <a:lnSpc>
                <a:spcPct val="115000"/>
              </a:lnSpc>
              <a:spcAft>
                <a:spcPts val="1000"/>
              </a:spcAft>
            </a:pPr>
            <a:r>
              <a:rPr lang="fa-IR" sz="2400" dirty="0">
                <a:effectLst/>
                <a:latin typeface="Times New Roman" panose="02020603050405020304" pitchFamily="18" charset="0"/>
                <a:ea typeface="Calibri" panose="020F0502020204030204" pitchFamily="34" charset="0"/>
                <a:cs typeface="B Mitra"/>
              </a:rPr>
              <a:t>در صورت در خواست برای ارگانیسم های خاص می توان از محیط های اختصاصی  استفاده کرد </a:t>
            </a:r>
            <a:r>
              <a:rPr lang="fa-IR" sz="2400" dirty="0">
                <a:solidFill>
                  <a:srgbClr val="00B0F0"/>
                </a:solidFill>
                <a:effectLst/>
                <a:latin typeface="Times New Roman" panose="02020603050405020304" pitchFamily="18" charset="0"/>
                <a:ea typeface="Calibri" panose="020F0502020204030204" pitchFamily="34" charset="0"/>
                <a:cs typeface="B Mitra"/>
              </a:rPr>
              <a:t>بعنوان مثال </a:t>
            </a:r>
            <a:r>
              <a:rPr lang="en-US" sz="2400" dirty="0">
                <a:solidFill>
                  <a:srgbClr val="00B0F0"/>
                </a:solidFill>
                <a:effectLst/>
                <a:latin typeface="Times New Roman" panose="02020603050405020304" pitchFamily="18" charset="0"/>
                <a:ea typeface="Calibri" panose="020F0502020204030204" pitchFamily="34" charset="0"/>
                <a:cs typeface="B Mitra"/>
              </a:rPr>
              <a:t>TCBS </a:t>
            </a:r>
            <a:r>
              <a:rPr lang="fa-IR" sz="2400" dirty="0">
                <a:solidFill>
                  <a:srgbClr val="00B0F0"/>
                </a:solidFill>
                <a:effectLst/>
                <a:latin typeface="Times New Roman" panose="02020603050405020304" pitchFamily="18" charset="0"/>
                <a:ea typeface="Calibri" panose="020F0502020204030204" pitchFamily="34" charset="0"/>
                <a:cs typeface="B Mitra"/>
              </a:rPr>
              <a:t> برای ویبریو کلرا </a:t>
            </a:r>
            <a:r>
              <a:rPr lang="en-US" sz="2400" dirty="0">
                <a:solidFill>
                  <a:srgbClr val="00B0F0"/>
                </a:solidFill>
                <a:effectLst/>
                <a:latin typeface="Times New Roman" panose="02020603050405020304" pitchFamily="18" charset="0"/>
                <a:ea typeface="Calibri" panose="020F0502020204030204" pitchFamily="34" charset="0"/>
                <a:cs typeface="B Mitra"/>
              </a:rPr>
              <a:t> CIN agar</a:t>
            </a:r>
            <a:r>
              <a:rPr lang="fa-IR" sz="2400" dirty="0">
                <a:solidFill>
                  <a:srgbClr val="00B0F0"/>
                </a:solidFill>
                <a:effectLst/>
                <a:latin typeface="Times New Roman" panose="02020603050405020304" pitchFamily="18" charset="0"/>
                <a:ea typeface="Calibri" panose="020F0502020204030204" pitchFamily="34" charset="0"/>
                <a:cs typeface="B Mitra"/>
              </a:rPr>
              <a:t> برای یرسینیا انترکولیتیکا</a:t>
            </a:r>
            <a:endParaRPr lang="en-US" sz="24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rtl="1">
              <a:lnSpc>
                <a:spcPct val="115000"/>
              </a:lnSpc>
              <a:spcAft>
                <a:spcPts val="1000"/>
              </a:spcAft>
            </a:pPr>
            <a:r>
              <a:rPr lang="fa-IR" sz="2400" dirty="0">
                <a:effectLst/>
                <a:latin typeface="Times New Roman" panose="02020603050405020304" pitchFamily="18" charset="0"/>
                <a:ea typeface="Calibri" panose="020F0502020204030204" pitchFamily="34" charset="0"/>
                <a:cs typeface="B Mitra"/>
              </a:rPr>
              <a:t>پاتوژن های مهم دستگاه گوارش</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rtl="1">
              <a:lnSpc>
                <a:spcPct val="115000"/>
              </a:lnSpc>
              <a:spcAft>
                <a:spcPts val="1000"/>
              </a:spcAft>
            </a:pPr>
            <a:r>
              <a:rPr lang="fa-IR" sz="2400" dirty="0">
                <a:effectLst/>
                <a:latin typeface="Times New Roman" panose="02020603050405020304" pitchFamily="18" charset="0"/>
                <a:ea typeface="Calibri" panose="020F0502020204030204" pitchFamily="34" charset="0"/>
                <a:cs typeface="B Mitra"/>
              </a:rPr>
              <a:t>مهمترین پاتوژن های  گوارش شامل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rtl="1">
              <a:lnSpc>
                <a:spcPct val="115000"/>
              </a:lnSpc>
              <a:spcAft>
                <a:spcPts val="1000"/>
              </a:spcAft>
            </a:pPr>
            <a:r>
              <a:rPr lang="fa-IR" sz="2400" dirty="0">
                <a:solidFill>
                  <a:srgbClr val="00B0F0"/>
                </a:solidFill>
                <a:effectLst/>
                <a:latin typeface="Times New Roman" panose="02020603050405020304" pitchFamily="18" charset="0"/>
                <a:ea typeface="Calibri" panose="020F0502020204030204" pitchFamily="34" charset="0"/>
                <a:cs typeface="B Mitra"/>
              </a:rPr>
              <a:t>سالمونلا و شیگلا و کمپیلوباکتر  ، اشریشیا کولی</a:t>
            </a:r>
            <a:r>
              <a:rPr lang="en-US" sz="2400" dirty="0">
                <a:solidFill>
                  <a:srgbClr val="00B0F0"/>
                </a:solidFill>
                <a:effectLst/>
                <a:latin typeface="Times New Roman" panose="02020603050405020304" pitchFamily="18" charset="0"/>
                <a:ea typeface="Calibri" panose="020F0502020204030204" pitchFamily="34" charset="0"/>
                <a:cs typeface="B Mitra"/>
              </a:rPr>
              <a:t> O157 : H7</a:t>
            </a:r>
            <a:r>
              <a:rPr lang="fa-IR" sz="2400" dirty="0">
                <a:solidFill>
                  <a:srgbClr val="00B0F0"/>
                </a:solidFill>
                <a:effectLst/>
                <a:latin typeface="Times New Roman" panose="02020603050405020304" pitchFamily="18" charset="0"/>
                <a:ea typeface="Calibri" panose="020F0502020204030204" pitchFamily="34" charset="0"/>
                <a:cs typeface="B Mitra"/>
              </a:rPr>
              <a:t> سایر ارگانیسم هااز قبیل ویبریو کلر، یرسینیا انترکولیتیکا</a:t>
            </a:r>
            <a:r>
              <a:rPr lang="en-US" sz="2400" dirty="0">
                <a:solidFill>
                  <a:srgbClr val="00B0F0"/>
                </a:solidFill>
                <a:effectLst/>
                <a:latin typeface="Times New Roman" panose="02020603050405020304" pitchFamily="18" charset="0"/>
                <a:ea typeface="Calibri" panose="020F0502020204030204" pitchFamily="34" charset="0"/>
                <a:cs typeface="B Mitra"/>
              </a:rPr>
              <a:t>   </a:t>
            </a:r>
            <a:r>
              <a:rPr lang="fa-IR" sz="2400" dirty="0">
                <a:solidFill>
                  <a:srgbClr val="00B0F0"/>
                </a:solidFill>
                <a:effectLst/>
                <a:latin typeface="Times New Roman" panose="02020603050405020304" pitchFamily="18" charset="0"/>
                <a:ea typeface="Calibri" panose="020F0502020204030204" pitchFamily="34" charset="0"/>
                <a:cs typeface="B Mitra"/>
              </a:rPr>
              <a:t>، پلزیوموناس ، آئروموناس  </a:t>
            </a:r>
            <a:endParaRPr lang="en-US" sz="24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rtl="1">
              <a:lnSpc>
                <a:spcPct val="115000"/>
              </a:lnSpc>
              <a:spcAft>
                <a:spcPts val="1000"/>
              </a:spcAft>
            </a:pPr>
            <a:r>
              <a:rPr lang="fa-IR" sz="2400" dirty="0">
                <a:solidFill>
                  <a:srgbClr val="FF0000"/>
                </a:solidFill>
                <a:effectLst/>
                <a:latin typeface="Times New Roman" panose="02020603050405020304" pitchFamily="18" charset="0"/>
                <a:ea typeface="Calibri" panose="020F0502020204030204" pitchFamily="34" charset="0"/>
                <a:cs typeface="B Mitra"/>
              </a:rPr>
              <a:t> </a:t>
            </a:r>
            <a:r>
              <a:rPr lang="fa-IR" sz="2400" b="1" dirty="0">
                <a:solidFill>
                  <a:srgbClr val="FF0000"/>
                </a:solidFill>
                <a:effectLst/>
                <a:latin typeface="Times New Roman" panose="02020603050405020304" pitchFamily="18" charset="0"/>
                <a:ea typeface="Calibri" panose="020F0502020204030204" pitchFamily="34" charset="0"/>
                <a:cs typeface="B Mitra"/>
              </a:rPr>
              <a:t>نکته :</a:t>
            </a:r>
            <a:r>
              <a:rPr lang="fa-IR" sz="2400" dirty="0">
                <a:solidFill>
                  <a:srgbClr val="FF0000"/>
                </a:solidFill>
                <a:effectLst/>
                <a:latin typeface="Times New Roman" panose="02020603050405020304" pitchFamily="18" charset="0"/>
                <a:ea typeface="Calibri" panose="020F0502020204030204" pitchFamily="34" charset="0"/>
                <a:cs typeface="B Mitra"/>
              </a:rPr>
              <a:t>کشت مدفوع بیمارانی که بیش از 72 ساعت در بیمارستان بستری شده اند ارزش تشخیصی ندارد. در این بیماران  مدفوع باید از لحاظ  وجود توکسین کلسریدیوم دیفسیلی بررسی گردد.</a:t>
            </a: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236317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76296-D3F3-3428-56CF-A7183D62DDB7}"/>
              </a:ext>
            </a:extLst>
          </p:cNvPr>
          <p:cNvSpPr>
            <a:spLocks noGrp="1"/>
          </p:cNvSpPr>
          <p:nvPr>
            <p:ph type="title"/>
          </p:nvPr>
        </p:nvSpPr>
        <p:spPr/>
        <p:txBody>
          <a:bodyPr/>
          <a:lstStyle/>
          <a:p>
            <a:pPr algn="ctr"/>
            <a:r>
              <a:rPr lang="fa-IR" sz="1800" b="1" dirty="0">
                <a:effectLst/>
                <a:latin typeface="Times New Roman" panose="02020603050405020304" pitchFamily="18" charset="0"/>
                <a:ea typeface="Calibri" panose="020F0502020204030204" pitchFamily="34" charset="0"/>
                <a:cs typeface="B Mitra"/>
              </a:rPr>
              <a:t>نوع نمونه   : آسپیراسیون شیره معده</a:t>
            </a: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E37E96BF-41EB-83D9-F4B6-E7D981D8F964}"/>
              </a:ext>
            </a:extLst>
          </p:cNvPr>
          <p:cNvSpPr>
            <a:spLocks noGrp="1"/>
          </p:cNvSpPr>
          <p:nvPr>
            <p:ph idx="1"/>
          </p:nvPr>
        </p:nvSpPr>
        <p:spPr/>
        <p:txBody>
          <a:bodyPr>
            <a:noAutofit/>
          </a:bodyPr>
          <a:lstStyle/>
          <a:p>
            <a:pPr marL="0" marR="0" algn="just" rtl="1">
              <a:lnSpc>
                <a:spcPct val="115000"/>
              </a:lnSpc>
              <a:spcAft>
                <a:spcPts val="1000"/>
              </a:spcAft>
            </a:pPr>
            <a:r>
              <a:rPr lang="fa-IR" sz="2000" dirty="0">
                <a:effectLst/>
                <a:latin typeface="Times New Roman" panose="02020603050405020304" pitchFamily="18" charset="0"/>
                <a:ea typeface="Calibri" panose="020F0502020204030204" pitchFamily="34" charset="0"/>
                <a:cs typeface="B Mitra"/>
              </a:rPr>
              <a:t>ظرف انتقال نمونه    : لوله استریل در پیچ دار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sz="2000" dirty="0">
                <a:solidFill>
                  <a:srgbClr val="0070C0"/>
                </a:solidFill>
                <a:effectLst/>
                <a:latin typeface="Times New Roman" panose="02020603050405020304" pitchFamily="18" charset="0"/>
                <a:ea typeface="Calibri" panose="020F0502020204030204" pitchFamily="34" charset="0"/>
                <a:cs typeface="B Mitra"/>
              </a:rPr>
              <a:t>آماده سازی بیمار :   صبح زود  ناشتا انجام شود </a:t>
            </a:r>
            <a:endParaRPr lang="en-US" sz="20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sz="2000" dirty="0">
                <a:solidFill>
                  <a:srgbClr val="0070C0"/>
                </a:solidFill>
                <a:effectLst/>
                <a:latin typeface="Times New Roman" panose="02020603050405020304" pitchFamily="18" charset="0"/>
                <a:ea typeface="Calibri" panose="020F0502020204030204" pitchFamily="34" charset="0"/>
                <a:cs typeface="B Mitra"/>
              </a:rPr>
              <a:t>انتقال به آزمایشگاه:   کمتر  از  15 دقیقه </a:t>
            </a:r>
            <a:endParaRPr lang="en-US" sz="20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sz="2000" dirty="0">
                <a:effectLst/>
                <a:latin typeface="Times New Roman" panose="02020603050405020304" pitchFamily="18" charset="0"/>
                <a:ea typeface="Calibri" panose="020F0502020204030204" pitchFamily="34" charset="0"/>
                <a:cs typeface="B Mitra"/>
              </a:rPr>
              <a:t>نگهداری قبل از فرآيند  آزمایش : کمتر از 24 ساعت در دمای 4 درجه سانتیگراد.در عرض یک ساعت باید با سدیم بیکربنات خنثی شود.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sz="2000" dirty="0">
                <a:solidFill>
                  <a:srgbClr val="0070C0"/>
                </a:solidFill>
                <a:effectLst/>
                <a:latin typeface="Times New Roman" panose="02020603050405020304" pitchFamily="18" charset="0"/>
                <a:ea typeface="Calibri" panose="020F0502020204030204" pitchFamily="34" charset="0"/>
                <a:cs typeface="B Mitra"/>
              </a:rPr>
              <a:t>محیط کشت های اولیه:      بلاد آگار ، شکلات آگار و هکتون انتریک آگار   و کشت بی هوازی   </a:t>
            </a:r>
            <a:endParaRPr lang="en-US" sz="20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sz="2000" dirty="0">
                <a:effectLst/>
                <a:latin typeface="Times New Roman" panose="02020603050405020304" pitchFamily="18" charset="0"/>
                <a:ea typeface="Calibri" panose="020F0502020204030204" pitchFamily="34" charset="0"/>
                <a:cs typeface="B Mitra"/>
              </a:rPr>
              <a:t>آزمایش مستقیم  :         گرم  و آکریدین اورنج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sz="2000" dirty="0">
                <a:effectLst/>
                <a:latin typeface="Times New Roman" panose="02020603050405020304" pitchFamily="18" charset="0"/>
                <a:ea typeface="Calibri" panose="020F0502020204030204" pitchFamily="34" charset="0"/>
                <a:cs typeface="B Mitra"/>
              </a:rPr>
              <a:t> توضیح  :           </a:t>
            </a:r>
            <a:r>
              <a:rPr lang="en-US" sz="2000" dirty="0">
                <a:effectLst/>
                <a:latin typeface="Times New Roman" panose="02020603050405020304" pitchFamily="18" charset="0"/>
                <a:ea typeface="Calibri" panose="020F0502020204030204" pitchFamily="34" charset="0"/>
                <a:cs typeface="B Mitra"/>
              </a:rPr>
              <a:t>  </a:t>
            </a:r>
            <a:r>
              <a:rPr lang="fa-IR" sz="2000" dirty="0">
                <a:effectLst/>
                <a:latin typeface="Times New Roman" panose="02020603050405020304" pitchFamily="18" charset="0"/>
                <a:ea typeface="Calibri" panose="020F0502020204030204" pitchFamily="34" charset="0"/>
                <a:cs typeface="B Mitra"/>
              </a:rPr>
              <a:t>از لحاظ باسیل های اسید فست نیز کشت داده شود.</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sz="2000" dirty="0">
                <a:effectLst/>
                <a:latin typeface="Times New Roman" panose="02020603050405020304" pitchFamily="18" charset="0"/>
                <a:ea typeface="Calibri" panose="020F0502020204030204" pitchFamily="34" charset="0"/>
                <a:cs typeface="B Mitra"/>
              </a:rPr>
              <a:t>      </a:t>
            </a:r>
            <a:r>
              <a:rPr lang="fa-IR" sz="2000" dirty="0">
                <a:solidFill>
                  <a:srgbClr val="0070C0"/>
                </a:solidFill>
                <a:effectLst/>
                <a:latin typeface="Times New Roman" panose="02020603050405020304" pitchFamily="18" charset="0"/>
                <a:ea typeface="Calibri" panose="020F0502020204030204" pitchFamily="34" charset="0"/>
                <a:cs typeface="B Mitra"/>
              </a:rPr>
              <a:t>اين روش بيشتر در كودكان كه اغلب  قادر به دادن خلط نيستند  جهت تشخيص سل ريوي بكار ميرود  و به دستورالعمل هاي آزمايشگاه سل  مراجعه شود.</a:t>
            </a:r>
            <a:endParaRPr lang="en-US" sz="20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endParaRPr lang="en-US" sz="2000" dirty="0"/>
          </a:p>
        </p:txBody>
      </p:sp>
    </p:spTree>
    <p:extLst>
      <p:ext uri="{BB962C8B-B14F-4D97-AF65-F5344CB8AC3E}">
        <p14:creationId xmlns:p14="http://schemas.microsoft.com/office/powerpoint/2010/main" val="14716072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E3EEC-B3C0-1243-05D0-EEE6991E8270}"/>
              </a:ext>
            </a:extLst>
          </p:cNvPr>
          <p:cNvSpPr>
            <a:spLocks noGrp="1"/>
          </p:cNvSpPr>
          <p:nvPr>
            <p:ph type="title"/>
          </p:nvPr>
        </p:nvSpPr>
        <p:spPr/>
        <p:txBody>
          <a:bodyPr/>
          <a:lstStyle/>
          <a:p>
            <a:pPr algn="ctr"/>
            <a:r>
              <a:rPr lang="fa-IR" sz="1800" b="1" dirty="0">
                <a:effectLst/>
                <a:latin typeface="Times New Roman" panose="02020603050405020304" pitchFamily="18" charset="0"/>
                <a:ea typeface="Calibri" panose="020F0502020204030204" pitchFamily="34" charset="0"/>
                <a:cs typeface="B Mitra"/>
              </a:rPr>
              <a:t>:   </a:t>
            </a:r>
            <a:r>
              <a:rPr lang="fa-IR" sz="3200" b="1" dirty="0">
                <a:effectLst/>
                <a:latin typeface="Times New Roman" panose="02020603050405020304" pitchFamily="18" charset="0"/>
                <a:ea typeface="Calibri" panose="020F0502020204030204" pitchFamily="34" charset="0"/>
                <a:cs typeface="B Mitra"/>
              </a:rPr>
              <a:t>مایع مغزی نخاعی</a:t>
            </a:r>
            <a:endParaRPr lang="en-US" sz="3200" dirty="0"/>
          </a:p>
        </p:txBody>
      </p:sp>
      <p:sp>
        <p:nvSpPr>
          <p:cNvPr id="3" name="Content Placeholder 2">
            <a:extLst>
              <a:ext uri="{FF2B5EF4-FFF2-40B4-BE49-F238E27FC236}">
                <a16:creationId xmlns:a16="http://schemas.microsoft.com/office/drawing/2014/main" id="{6D68C7A7-6F25-A3BD-F925-80BB6CCB2241}"/>
              </a:ext>
            </a:extLst>
          </p:cNvPr>
          <p:cNvSpPr>
            <a:spLocks noGrp="1"/>
          </p:cNvSpPr>
          <p:nvPr>
            <p:ph idx="1"/>
          </p:nvPr>
        </p:nvSpPr>
        <p:spPr/>
        <p:txBody>
          <a:bodyPr>
            <a:noAutofit/>
          </a:bodyPr>
          <a:lstStyle/>
          <a:p>
            <a:pPr marL="0" marR="0" algn="just" rtl="1">
              <a:lnSpc>
                <a:spcPct val="115000"/>
              </a:lnSpc>
              <a:spcAft>
                <a:spcPts val="1000"/>
              </a:spcAft>
            </a:pPr>
            <a:r>
              <a:rPr lang="fa-IR" sz="2400" dirty="0">
                <a:effectLst/>
                <a:latin typeface="Times New Roman" panose="02020603050405020304" pitchFamily="18" charset="0"/>
                <a:ea typeface="Calibri" panose="020F0502020204030204" pitchFamily="34" charset="0"/>
                <a:cs typeface="B Mitra"/>
              </a:rPr>
              <a:t>ظرف انتقال نمونه  : </a:t>
            </a:r>
            <a:r>
              <a:rPr lang="fa-IR" sz="2400" dirty="0">
                <a:effectLst/>
                <a:latin typeface="Calibri" panose="020F0502020204030204" pitchFamily="34" charset="0"/>
                <a:ea typeface="Calibri" panose="020F0502020204030204" pitchFamily="34" charset="0"/>
                <a:cs typeface="Times New Roman" panose="02020603050405020304" pitchFamily="18" charset="0"/>
              </a:rPr>
              <a:t> </a:t>
            </a:r>
            <a:r>
              <a:rPr lang="fa-IR" sz="2400" dirty="0">
                <a:effectLst/>
                <a:latin typeface="Times New Roman" panose="02020603050405020304" pitchFamily="18" charset="0"/>
                <a:ea typeface="Calibri" panose="020F0502020204030204" pitchFamily="34" charset="0"/>
                <a:cs typeface="B Mitra"/>
              </a:rPr>
              <a:t>   </a:t>
            </a:r>
            <a:r>
              <a:rPr lang="fa-IR" sz="2400" dirty="0">
                <a:solidFill>
                  <a:srgbClr val="0070C0"/>
                </a:solidFill>
                <a:effectLst/>
                <a:latin typeface="Times New Roman" panose="02020603050405020304" pitchFamily="18" charset="0"/>
                <a:ea typeface="Calibri" panose="020F0502020204030204" pitchFamily="34" charset="0"/>
                <a:cs typeface="B Mitra"/>
              </a:rPr>
              <a:t>لوله درب پیچ دار استریل </a:t>
            </a: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sz="2400" dirty="0">
                <a:effectLst/>
                <a:latin typeface="Times New Roman" panose="02020603050405020304" pitchFamily="18" charset="0"/>
                <a:ea typeface="Calibri" panose="020F0502020204030204" pitchFamily="34" charset="0"/>
                <a:cs typeface="B Mitra"/>
              </a:rPr>
              <a:t>آماده سازی بیمار :     ضد عفونی کردن محل نمونه گیری با الکل 70%  و بتادین  قبل از آسپیراسیون</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sz="2400" dirty="0">
                <a:effectLst/>
                <a:latin typeface="Times New Roman" panose="02020603050405020304" pitchFamily="18" charset="0"/>
                <a:ea typeface="Calibri" panose="020F0502020204030204" pitchFamily="34" charset="0"/>
                <a:cs typeface="B Mitra"/>
              </a:rPr>
              <a:t>دستورالعمل خاص :    </a:t>
            </a:r>
            <a:r>
              <a:rPr lang="fa-IR" sz="2400" dirty="0">
                <a:solidFill>
                  <a:srgbClr val="0070C0"/>
                </a:solidFill>
                <a:effectLst/>
                <a:latin typeface="Times New Roman" panose="02020603050405020304" pitchFamily="18" charset="0"/>
                <a:ea typeface="Calibri" panose="020F0502020204030204" pitchFamily="34" charset="0"/>
                <a:cs typeface="B Mitra"/>
              </a:rPr>
              <a:t>تست های سریع از قبیل رنگ آمیزی گرم و آزمایش سریع برای آنتی ژن کریپتوکوکوس</a:t>
            </a: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sz="2400" dirty="0">
                <a:effectLst/>
                <a:latin typeface="Times New Roman" panose="02020603050405020304" pitchFamily="18" charset="0"/>
                <a:ea typeface="Calibri" panose="020F0502020204030204" pitchFamily="34" charset="0"/>
                <a:cs typeface="B Mitra"/>
              </a:rPr>
              <a:t>انتقال به آزمایشگاه: :    </a:t>
            </a:r>
            <a:r>
              <a:rPr lang="fa-IR" sz="2400" dirty="0">
                <a:solidFill>
                  <a:srgbClr val="0070C0"/>
                </a:solidFill>
                <a:effectLst/>
                <a:latin typeface="Times New Roman" panose="02020603050405020304" pitchFamily="18" charset="0"/>
                <a:ea typeface="Calibri" panose="020F0502020204030204" pitchFamily="34" charset="0"/>
                <a:cs typeface="B Mitra"/>
              </a:rPr>
              <a:t>کمتر از 15 دقیقه </a:t>
            </a: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sz="2400" dirty="0">
                <a:effectLst/>
                <a:latin typeface="Times New Roman" panose="02020603050405020304" pitchFamily="18" charset="0"/>
                <a:ea typeface="Calibri" panose="020F0502020204030204" pitchFamily="34" charset="0"/>
                <a:cs typeface="B Mitra"/>
              </a:rPr>
              <a:t>نگهداری قبل از فرآیند آزمايش :  </a:t>
            </a:r>
            <a:r>
              <a:rPr lang="fa-IR" sz="2400" dirty="0">
                <a:solidFill>
                  <a:srgbClr val="0070C0"/>
                </a:solidFill>
                <a:effectLst/>
                <a:latin typeface="Times New Roman" panose="02020603050405020304" pitchFamily="18" charset="0"/>
                <a:ea typeface="Calibri" panose="020F0502020204030204" pitchFamily="34" charset="0"/>
                <a:cs typeface="B Mitra"/>
              </a:rPr>
              <a:t>کمتر از 24 ساعت در دمای 37 درجه  </a:t>
            </a: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sz="2400" dirty="0">
                <a:solidFill>
                  <a:srgbClr val="0070C0"/>
                </a:solidFill>
                <a:effectLst/>
                <a:latin typeface="Times New Roman" panose="02020603050405020304" pitchFamily="18" charset="0"/>
                <a:ea typeface="Calibri" panose="020F0502020204030204" pitchFamily="34" charset="0"/>
                <a:cs typeface="B Mitra"/>
              </a:rPr>
              <a:t>محیط کشت های اولیه:      بلاد آگار ، شکلات آگار و مك کانکی آگار ، اگر نمونه از شنت گرفته شده باشد در محیط</a:t>
            </a:r>
            <a:r>
              <a:rPr lang="fa-IR"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fa-IR" sz="2400" dirty="0">
                <a:solidFill>
                  <a:srgbClr val="0070C0"/>
                </a:solidFill>
                <a:effectLst/>
                <a:latin typeface="Times New Roman" panose="02020603050405020304" pitchFamily="18" charset="0"/>
                <a:ea typeface="Calibri" panose="020F0502020204030204" pitchFamily="34" charset="0"/>
                <a:cs typeface="B Mitra"/>
              </a:rPr>
              <a:t> تايوگلیکولات ویا سایر محیط کشت بی هوازی  قابل دسترس نیز  کشت داد شود</a:t>
            </a: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endParaRPr lang="en-US" sz="2400" dirty="0"/>
          </a:p>
        </p:txBody>
      </p:sp>
    </p:spTree>
    <p:extLst>
      <p:ext uri="{BB962C8B-B14F-4D97-AF65-F5344CB8AC3E}">
        <p14:creationId xmlns:p14="http://schemas.microsoft.com/office/powerpoint/2010/main" val="12732700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A68D4-AB4D-5AD7-ABD6-A8E2473F34BE}"/>
              </a:ext>
            </a:extLst>
          </p:cNvPr>
          <p:cNvSpPr>
            <a:spLocks noGrp="1"/>
          </p:cNvSpPr>
          <p:nvPr>
            <p:ph type="title"/>
          </p:nvPr>
        </p:nvSpPr>
        <p:spPr/>
        <p:txBody>
          <a:bodyPr>
            <a:normAutofit fontScale="90000"/>
          </a:bodyPr>
          <a:lstStyle/>
          <a:p>
            <a:pPr marL="0" marR="0" algn="ctr" rtl="1">
              <a:lnSpc>
                <a:spcPct val="115000"/>
              </a:lnSpc>
              <a:spcAft>
                <a:spcPts val="1000"/>
              </a:spcAft>
            </a:pPr>
            <a:r>
              <a:rPr lang="fa-IR" sz="1800" dirty="0">
                <a:effectLst/>
                <a:latin typeface="Times New Roman" panose="02020603050405020304" pitchFamily="18" charset="0"/>
                <a:ea typeface="Calibri" panose="020F0502020204030204" pitchFamily="34" charset="0"/>
                <a:cs typeface="B Mitra"/>
              </a:rPr>
              <a:t> </a:t>
            </a:r>
            <a:br>
              <a:rPr lang="en-US" sz="1800" dirty="0">
                <a:effectLst/>
                <a:latin typeface="Calibri" panose="020F0502020204030204" pitchFamily="34" charset="0"/>
                <a:ea typeface="Calibri" panose="020F0502020204030204" pitchFamily="34" charset="0"/>
                <a:cs typeface="Arial" panose="020B0604020202020204" pitchFamily="34" charset="0"/>
              </a:rPr>
            </a:br>
            <a:r>
              <a:rPr lang="fa-IR" sz="3600" b="1" dirty="0">
                <a:effectLst/>
                <a:latin typeface="Times New Roman" panose="02020603050405020304" pitchFamily="18" charset="0"/>
                <a:ea typeface="Calibri" panose="020F0502020204030204" pitchFamily="34" charset="0"/>
                <a:cs typeface="B Mitra"/>
              </a:rPr>
              <a:t>آزمایش مستقیم  : رنگ آمیزی گرم  </a:t>
            </a: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03296A77-C9B6-A499-6F83-4B1491556283}"/>
              </a:ext>
            </a:extLst>
          </p:cNvPr>
          <p:cNvSpPr>
            <a:spLocks noGrp="1"/>
          </p:cNvSpPr>
          <p:nvPr>
            <p:ph idx="1"/>
          </p:nvPr>
        </p:nvSpPr>
        <p:spPr/>
        <p:txBody>
          <a:bodyPr>
            <a:normAutofit/>
          </a:bodyPr>
          <a:lstStyle/>
          <a:p>
            <a:pPr marL="0" marR="0" algn="just" rtl="1">
              <a:lnSpc>
                <a:spcPct val="115000"/>
              </a:lnSpc>
              <a:spcAft>
                <a:spcPts val="1000"/>
              </a:spcAft>
            </a:pPr>
            <a:r>
              <a:rPr lang="fa-IR" dirty="0">
                <a:effectLst/>
                <a:latin typeface="Times New Roman" panose="02020603050405020304" pitchFamily="18" charset="0"/>
                <a:ea typeface="Calibri" panose="020F0502020204030204" pitchFamily="34" charset="0"/>
                <a:cs typeface="B Mitra"/>
              </a:rPr>
              <a:t>توضیح  : </a:t>
            </a:r>
            <a:r>
              <a:rPr lang="fa-IR" dirty="0">
                <a:solidFill>
                  <a:srgbClr val="0070C0"/>
                </a:solidFill>
                <a:effectLst/>
                <a:latin typeface="Times New Roman" panose="02020603050405020304" pitchFamily="18" charset="0"/>
                <a:ea typeface="Calibri" panose="020F0502020204030204" pitchFamily="34" charset="0"/>
                <a:cs typeface="B Mitra"/>
              </a:rPr>
              <a:t>اگر نمونه از شنت   </a:t>
            </a:r>
            <a:r>
              <a:rPr lang="en-US" dirty="0">
                <a:solidFill>
                  <a:srgbClr val="0070C0"/>
                </a:solidFill>
                <a:effectLst/>
                <a:latin typeface="Times New Roman" panose="02020603050405020304" pitchFamily="18" charset="0"/>
                <a:ea typeface="Calibri" panose="020F0502020204030204" pitchFamily="34" charset="0"/>
                <a:cs typeface="B Mitra"/>
              </a:rPr>
              <a:t>CNS</a:t>
            </a:r>
            <a:r>
              <a:rPr lang="fa-IR" dirty="0">
                <a:solidFill>
                  <a:srgbClr val="0070C0"/>
                </a:solidFill>
                <a:effectLst/>
                <a:latin typeface="Times New Roman" panose="02020603050405020304" pitchFamily="18" charset="0"/>
                <a:ea typeface="Calibri" panose="020F0502020204030204" pitchFamily="34" charset="0"/>
                <a:cs typeface="B Mitra"/>
              </a:rPr>
              <a:t> جمع آوری شده باشد در محیط تایو گلیکولات نیز </a:t>
            </a:r>
            <a:r>
              <a:rPr lang="fa-IR" dirty="0">
                <a:effectLst/>
                <a:latin typeface="Times New Roman" panose="02020603050405020304" pitchFamily="18" charset="0"/>
                <a:ea typeface="Calibri" panose="020F0502020204030204" pitchFamily="34" charset="0"/>
                <a:cs typeface="B Mitra"/>
              </a:rPr>
              <a:t>کشت داده شود.  مایع مغزی نخاعی و نمونه های گرفته  </a:t>
            </a:r>
            <a:r>
              <a:rPr lang="fa-IR" dirty="0">
                <a:solidFill>
                  <a:srgbClr val="0070C0"/>
                </a:solidFill>
                <a:effectLst/>
                <a:latin typeface="Times New Roman" panose="02020603050405020304" pitchFamily="18" charset="0"/>
                <a:ea typeface="Calibri" panose="020F0502020204030204" pitchFamily="34" charset="0"/>
                <a:cs typeface="B Mitra"/>
              </a:rPr>
              <a:t>شده ازشنت در محیط کشت خون یا محیط های کشت خون دستگاهی نیزکشت داده شوند.</a:t>
            </a:r>
            <a:endParaRPr lang="en-US"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dirty="0">
                <a:effectLst/>
                <a:latin typeface="Calibri" panose="020F0502020204030204" pitchFamily="34" charset="0"/>
                <a:ea typeface="Calibri" panose="020F0502020204030204" pitchFamily="34" charset="0"/>
                <a:cs typeface="B Mitra"/>
              </a:rPr>
              <a:t> 1-نمونه مایع مغزی  نخاعی  را هر چه سریعتر به آزمایشگاه ارسال کنید و به آزمایشگاه اطلاع دهید که نمونه در حال انتقال به آزمایشگاه می باشد</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dirty="0">
                <a:solidFill>
                  <a:srgbClr val="FF0000"/>
                </a:solidFill>
                <a:effectLst/>
                <a:latin typeface="Calibri" panose="020F0502020204030204" pitchFamily="34" charset="0"/>
                <a:ea typeface="Calibri" panose="020F0502020204030204" pitchFamily="34" charset="0"/>
                <a:cs typeface="B Mitra"/>
              </a:rPr>
              <a:t>2-نمونه را به هیچ وجه داخل یخچال قرار ندهید</a:t>
            </a:r>
            <a:endParaRPr lang="en-US"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412104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ED30B-5112-EBA5-8B09-5BFB74B9C40A}"/>
              </a:ext>
            </a:extLst>
          </p:cNvPr>
          <p:cNvSpPr>
            <a:spLocks noGrp="1"/>
          </p:cNvSpPr>
          <p:nvPr>
            <p:ph type="title"/>
          </p:nvPr>
        </p:nvSpPr>
        <p:spPr/>
        <p:txBody>
          <a:bodyPr/>
          <a:lstStyle/>
          <a:p>
            <a:pPr algn="ctr"/>
            <a:r>
              <a:rPr lang="fa-IR" sz="3200" b="1" dirty="0">
                <a:effectLst/>
                <a:latin typeface="Times New Roman" panose="02020603050405020304" pitchFamily="18" charset="0"/>
                <a:ea typeface="Calibri" panose="020F0502020204030204" pitchFamily="34" charset="0"/>
                <a:cs typeface="B Mitra"/>
              </a:rPr>
              <a:t>معیار های رد نمونه</a:t>
            </a: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8D4BC8D7-2A9F-75AE-88F0-974EE082CF52}"/>
              </a:ext>
            </a:extLst>
          </p:cNvPr>
          <p:cNvSpPr>
            <a:spLocks noGrp="1"/>
          </p:cNvSpPr>
          <p:nvPr>
            <p:ph idx="1"/>
          </p:nvPr>
        </p:nvSpPr>
        <p:spPr/>
        <p:txBody>
          <a:bodyPr>
            <a:normAutofit fontScale="92500"/>
          </a:bodyPr>
          <a:lstStyle/>
          <a:p>
            <a:pPr marL="0" marR="0" algn="just" rtl="1">
              <a:lnSpc>
                <a:spcPct val="115000"/>
              </a:lnSpc>
              <a:spcAft>
                <a:spcPts val="1000"/>
              </a:spcAft>
            </a:pPr>
            <a:r>
              <a:rPr lang="fa-IR" dirty="0">
                <a:effectLst/>
                <a:latin typeface="Times New Roman" panose="02020603050405020304" pitchFamily="18" charset="0"/>
                <a:ea typeface="Calibri" panose="020F0502020204030204" pitchFamily="34" charset="0"/>
                <a:cs typeface="B Mitra"/>
              </a:rPr>
              <a:t> 1-اگر اطلاعات موجود در روی برچسب نمونه وفرم در خواست </a:t>
            </a:r>
            <a:r>
              <a:rPr lang="fa-IR" dirty="0">
                <a:solidFill>
                  <a:srgbClr val="FF0000"/>
                </a:solidFill>
                <a:effectLst/>
                <a:latin typeface="Times New Roman" panose="02020603050405020304" pitchFamily="18" charset="0"/>
                <a:ea typeface="Calibri" panose="020F0502020204030204" pitchFamily="34" charset="0"/>
                <a:cs typeface="B Mitra"/>
              </a:rPr>
              <a:t>باهم مغایرت </a:t>
            </a:r>
            <a:r>
              <a:rPr lang="fa-IR" dirty="0">
                <a:effectLst/>
                <a:latin typeface="Times New Roman" panose="02020603050405020304" pitchFamily="18" charset="0"/>
                <a:ea typeface="Calibri" panose="020F0502020204030204" pitchFamily="34" charset="0"/>
                <a:cs typeface="B Mitra"/>
              </a:rPr>
              <a:t>داشته باشند</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dirty="0">
                <a:effectLst/>
                <a:latin typeface="Times New Roman" panose="02020603050405020304" pitchFamily="18" charset="0"/>
                <a:ea typeface="Calibri" panose="020F0502020204030204" pitchFamily="34" charset="0"/>
                <a:cs typeface="B Mitra"/>
              </a:rPr>
              <a:t>2-اگر نمونه </a:t>
            </a:r>
            <a:r>
              <a:rPr lang="fa-IR" dirty="0">
                <a:solidFill>
                  <a:srgbClr val="FF0000"/>
                </a:solidFill>
                <a:effectLst/>
                <a:latin typeface="Times New Roman" panose="02020603050405020304" pitchFamily="18" charset="0"/>
                <a:ea typeface="Calibri" panose="020F0502020204030204" pitchFamily="34" charset="0"/>
                <a:cs typeface="B Mitra"/>
              </a:rPr>
              <a:t>در ظروف نامناسب ویا دمای نامناسب </a:t>
            </a:r>
            <a:r>
              <a:rPr lang="fa-IR" dirty="0">
                <a:effectLst/>
                <a:latin typeface="Times New Roman" panose="02020603050405020304" pitchFamily="18" charset="0"/>
                <a:ea typeface="Calibri" panose="020F0502020204030204" pitchFamily="34" charset="0"/>
                <a:cs typeface="B Mitra"/>
              </a:rPr>
              <a:t>حمل  شده باشد</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dirty="0">
                <a:effectLst/>
                <a:latin typeface="Times New Roman" panose="02020603050405020304" pitchFamily="18" charset="0"/>
                <a:ea typeface="Calibri" panose="020F0502020204030204" pitchFamily="34" charset="0"/>
                <a:cs typeface="B Mitra"/>
              </a:rPr>
              <a:t>3-  مقدار نمونه برای آزمایش درخواست شده </a:t>
            </a:r>
            <a:r>
              <a:rPr lang="fa-IR" dirty="0">
                <a:solidFill>
                  <a:srgbClr val="FF0000"/>
                </a:solidFill>
                <a:effectLst/>
                <a:latin typeface="Times New Roman" panose="02020603050405020304" pitchFamily="18" charset="0"/>
                <a:ea typeface="Calibri" panose="020F0502020204030204" pitchFamily="34" charset="0"/>
                <a:cs typeface="B Mitra"/>
              </a:rPr>
              <a:t>کافی نباشد</a:t>
            </a:r>
            <a:endParaRPr lang="en-US"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dirty="0">
                <a:effectLst/>
                <a:latin typeface="Times New Roman" panose="02020603050405020304" pitchFamily="18" charset="0"/>
                <a:ea typeface="Calibri" panose="020F0502020204030204" pitchFamily="34" charset="0"/>
                <a:cs typeface="B Mitra"/>
              </a:rPr>
              <a:t>4-نمونه </a:t>
            </a:r>
            <a:r>
              <a:rPr lang="fa-IR" dirty="0">
                <a:solidFill>
                  <a:srgbClr val="FF0000"/>
                </a:solidFill>
                <a:effectLst/>
                <a:latin typeface="Times New Roman" panose="02020603050405020304" pitchFamily="18" charset="0"/>
                <a:ea typeface="Calibri" panose="020F0502020204030204" pitchFamily="34" charset="0"/>
                <a:cs typeface="B Mitra"/>
              </a:rPr>
              <a:t>نشت کرده باشد</a:t>
            </a:r>
            <a:endParaRPr lang="en-US"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sz="3500" dirty="0">
                <a:solidFill>
                  <a:srgbClr val="FF0000"/>
                </a:solidFill>
                <a:effectLst/>
                <a:latin typeface="Times New Roman" panose="02020603050405020304" pitchFamily="18" charset="0"/>
                <a:ea typeface="Calibri" panose="020F0502020204030204" pitchFamily="34" charset="0"/>
                <a:cs typeface="B Mitra"/>
              </a:rPr>
              <a:t>5-بزاق برای کشت خلط مناسب نمی باشد </a:t>
            </a:r>
            <a:r>
              <a:rPr lang="fa-IR" dirty="0">
                <a:effectLst/>
                <a:latin typeface="Times New Roman" panose="02020603050405020304" pitchFamily="18" charset="0"/>
                <a:ea typeface="Calibri" panose="020F0502020204030204" pitchFamily="34" charset="0"/>
                <a:cs typeface="B Mitra"/>
              </a:rPr>
              <a:t>از خلطی که با سرفه کردن عمیق ویا القا ئي جمع  آوری شده باشد استفاده نمائید.</a:t>
            </a:r>
            <a:endParaRPr lang="en-US"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9787091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2837918" y="1825625"/>
            <a:ext cx="6516163" cy="4351338"/>
          </a:xfrm>
          <a:prstGeom prst="rect">
            <a:avLst/>
          </a:prstGeom>
        </p:spPr>
      </p:pic>
    </p:spTree>
    <p:extLst>
      <p:ext uri="{BB962C8B-B14F-4D97-AF65-F5344CB8AC3E}">
        <p14:creationId xmlns:p14="http://schemas.microsoft.com/office/powerpoint/2010/main" val="3572941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87E11-C6C7-7F50-65BE-61F299D56C31}"/>
              </a:ext>
            </a:extLst>
          </p:cNvPr>
          <p:cNvSpPr>
            <a:spLocks noGrp="1"/>
          </p:cNvSpPr>
          <p:nvPr>
            <p:ph type="title"/>
          </p:nvPr>
        </p:nvSpPr>
        <p:spPr/>
        <p:txBody>
          <a:bodyPr/>
          <a:lstStyle/>
          <a:p>
            <a:pPr algn="ctr"/>
            <a:r>
              <a:rPr lang="fa-IR" dirty="0"/>
              <a:t>اسمیر مستقیم </a:t>
            </a:r>
            <a:endParaRPr lang="en-US" dirty="0"/>
          </a:p>
        </p:txBody>
      </p:sp>
      <p:sp>
        <p:nvSpPr>
          <p:cNvPr id="3" name="Content Placeholder 2">
            <a:extLst>
              <a:ext uri="{FF2B5EF4-FFF2-40B4-BE49-F238E27FC236}">
                <a16:creationId xmlns:a16="http://schemas.microsoft.com/office/drawing/2014/main" id="{098CCA72-DB2B-B44B-51C4-E8C0F26FC0FC}"/>
              </a:ext>
            </a:extLst>
          </p:cNvPr>
          <p:cNvSpPr>
            <a:spLocks noGrp="1"/>
          </p:cNvSpPr>
          <p:nvPr>
            <p:ph idx="1"/>
          </p:nvPr>
        </p:nvSpPr>
        <p:spPr/>
        <p:txBody>
          <a:bodyPr>
            <a:normAutofit/>
          </a:bodyPr>
          <a:lstStyle/>
          <a:p>
            <a:pPr algn="just" rtl="1"/>
            <a:r>
              <a:rPr lang="fa-IR" dirty="0">
                <a:effectLst/>
                <a:latin typeface="Calibri" panose="020F0502020204030204" pitchFamily="34" charset="0"/>
                <a:ea typeface="Calibri" panose="020F0502020204030204" pitchFamily="34" charset="0"/>
                <a:cs typeface="B Mitra"/>
              </a:rPr>
              <a:t>بلافاصله یک  اسمیر از مایع مغزی نخاعی  تهیه کنید  و  پس از رنگ آمیزی گرم زیر میکروسکوپ بررسی کنید. در بررسی میکروسکوپی حتما به وجود</a:t>
            </a:r>
            <a:r>
              <a:rPr lang="en-US" dirty="0">
                <a:solidFill>
                  <a:srgbClr val="0070C0"/>
                </a:solidFill>
                <a:effectLst/>
                <a:latin typeface="Calibri" panose="020F0502020204030204" pitchFamily="34" charset="0"/>
                <a:ea typeface="Calibri" panose="020F0502020204030204" pitchFamily="34" charset="0"/>
                <a:cs typeface="B Mitra"/>
              </a:rPr>
              <a:t>PMNs   </a:t>
            </a:r>
            <a:r>
              <a:rPr lang="fa-IR" dirty="0">
                <a:solidFill>
                  <a:srgbClr val="0070C0"/>
                </a:solidFill>
                <a:effectLst/>
                <a:latin typeface="Calibri" panose="020F0502020204030204" pitchFamily="34" charset="0"/>
                <a:ea typeface="Calibri" panose="020F0502020204030204" pitchFamily="34" charset="0"/>
                <a:cs typeface="B Mitra"/>
              </a:rPr>
              <a:t> و تعدادآنها </a:t>
            </a:r>
            <a:r>
              <a:rPr lang="fa-IR" dirty="0">
                <a:effectLst/>
                <a:latin typeface="Calibri" panose="020F0502020204030204" pitchFamily="34" charset="0"/>
                <a:ea typeface="Calibri" panose="020F0502020204030204" pitchFamily="34" charset="0"/>
                <a:cs typeface="B Mitra"/>
              </a:rPr>
              <a:t>توجه داشته باشید. در </a:t>
            </a:r>
            <a:r>
              <a:rPr lang="fa-IR" dirty="0">
                <a:solidFill>
                  <a:srgbClr val="0070C0"/>
                </a:solidFill>
                <a:effectLst/>
                <a:latin typeface="Calibri" panose="020F0502020204030204" pitchFamily="34" charset="0"/>
                <a:ea typeface="Calibri" panose="020F0502020204030204" pitchFamily="34" charset="0"/>
                <a:cs typeface="B Mitra"/>
              </a:rPr>
              <a:t>صورت وجود باکتری تعداد و مورفوتایپ آنها را در نظر داشته </a:t>
            </a:r>
            <a:r>
              <a:rPr lang="fa-IR" dirty="0">
                <a:effectLst/>
                <a:latin typeface="Calibri" panose="020F0502020204030204" pitchFamily="34" charset="0"/>
                <a:ea typeface="Calibri" panose="020F0502020204030204" pitchFamily="34" charset="0"/>
                <a:cs typeface="B Mitra"/>
              </a:rPr>
              <a:t>باید . </a:t>
            </a:r>
            <a:r>
              <a:rPr lang="fa-IR" dirty="0">
                <a:solidFill>
                  <a:srgbClr val="0070C0"/>
                </a:solidFill>
                <a:effectLst/>
                <a:latin typeface="Calibri" panose="020F0502020204030204" pitchFamily="34" charset="0"/>
                <a:ea typeface="Calibri" panose="020F0502020204030204" pitchFamily="34" charset="0"/>
                <a:cs typeface="B Mitra"/>
              </a:rPr>
              <a:t>حداکثر تا یک ساعت ( بطور متوسط 40 دقیقه ) پس </a:t>
            </a:r>
            <a:r>
              <a:rPr lang="fa-IR" dirty="0">
                <a:effectLst/>
                <a:latin typeface="Calibri" panose="020F0502020204030204" pitchFamily="34" charset="0"/>
                <a:ea typeface="Calibri" panose="020F0502020204030204" pitchFamily="34" charset="0"/>
                <a:cs typeface="B Mitra"/>
              </a:rPr>
              <a:t>از رسیدن نمونه  مایع مغزی نخاعی نتیجه رنگ آمیزی گرم را به پزشک اطلاع دهید .در ضمن می توانید از رنگ </a:t>
            </a:r>
            <a:r>
              <a:rPr lang="fa-IR" dirty="0">
                <a:solidFill>
                  <a:srgbClr val="0070C0"/>
                </a:solidFill>
                <a:effectLst/>
                <a:latin typeface="Calibri" panose="020F0502020204030204" pitchFamily="34" charset="0"/>
                <a:ea typeface="Calibri" panose="020F0502020204030204" pitchFamily="34" charset="0"/>
                <a:cs typeface="B Mitra"/>
              </a:rPr>
              <a:t>آمیزی بلو دومتیلن  بعنوان  یک رنگ کمکی نیز استفاده کنید </a:t>
            </a:r>
            <a:r>
              <a:rPr lang="fa-IR" dirty="0">
                <a:effectLst/>
                <a:latin typeface="Calibri" panose="020F0502020204030204" pitchFamily="34" charset="0"/>
                <a:ea typeface="Calibri" panose="020F0502020204030204" pitchFamily="34" charset="0"/>
                <a:cs typeface="B Mitra"/>
              </a:rPr>
              <a:t>. یافته های آزمایشگاهی از  قبیل میزان  گلوکز  ، پروتئین وسیتولوژیکی نیز در  تشخیص مننژیت کمک کننده است.</a:t>
            </a:r>
            <a:endParaRPr lang="en-US" dirty="0">
              <a:effectLst/>
              <a:latin typeface="Calibri" panose="020F0502020204030204" pitchFamily="34" charset="0"/>
              <a:ea typeface="Calibri" panose="020F0502020204030204" pitchFamily="34" charset="0"/>
              <a:cs typeface="Arial" panose="020B0604020202020204" pitchFamily="34" charset="0"/>
            </a:endParaRPr>
          </a:p>
          <a:p>
            <a:pPr algn="just" rtl="1"/>
            <a:endParaRPr lang="en-US" dirty="0"/>
          </a:p>
        </p:txBody>
      </p:sp>
    </p:spTree>
    <p:extLst>
      <p:ext uri="{BB962C8B-B14F-4D97-AF65-F5344CB8AC3E}">
        <p14:creationId xmlns:p14="http://schemas.microsoft.com/office/powerpoint/2010/main" val="83461115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36A41-CE6E-0728-9DDE-B51B1C5167E6}"/>
              </a:ext>
            </a:extLst>
          </p:cNvPr>
          <p:cNvSpPr>
            <a:spLocks noGrp="1"/>
          </p:cNvSpPr>
          <p:nvPr>
            <p:ph type="title"/>
          </p:nvPr>
        </p:nvSpPr>
        <p:spPr/>
        <p:txBody>
          <a:bodyPr/>
          <a:lstStyle/>
          <a:p>
            <a:r>
              <a:rPr lang="fa-IR" sz="1800" b="1" dirty="0">
                <a:effectLst/>
                <a:latin typeface="Calibri" panose="020F0502020204030204" pitchFamily="34" charset="0"/>
                <a:ea typeface="Calibri" panose="020F0502020204030204" pitchFamily="34" charset="0"/>
                <a:cs typeface="B Mitra"/>
              </a:rPr>
              <a:t>جدول-1راهنمای تفسیر نتایج آزمايشگاهی در مبتلایان به مننزیت با در نظر گرفتن یافته های هماتولوژیکی و بیوشیمیايي</a:t>
            </a:r>
            <a:endParaRPr lang="en-US" b="1" dirty="0"/>
          </a:p>
        </p:txBody>
      </p:sp>
      <p:pic>
        <p:nvPicPr>
          <p:cNvPr id="4" name="Content Placeholder 3">
            <a:extLst>
              <a:ext uri="{FF2B5EF4-FFF2-40B4-BE49-F238E27FC236}">
                <a16:creationId xmlns:a16="http://schemas.microsoft.com/office/drawing/2014/main" id="{296CC073-0AC7-0F2E-0472-892336F8B24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2217747"/>
            <a:ext cx="10515600" cy="3567094"/>
          </a:xfrm>
          <a:prstGeom prst="rect">
            <a:avLst/>
          </a:prstGeom>
          <a:noFill/>
          <a:ln>
            <a:noFill/>
          </a:ln>
        </p:spPr>
      </p:pic>
    </p:spTree>
    <p:extLst>
      <p:ext uri="{BB962C8B-B14F-4D97-AF65-F5344CB8AC3E}">
        <p14:creationId xmlns:p14="http://schemas.microsoft.com/office/powerpoint/2010/main" val="344759501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31FFF-EAF7-7652-D3B7-DB5A7A8FD652}"/>
              </a:ext>
            </a:extLst>
          </p:cNvPr>
          <p:cNvSpPr>
            <a:spLocks noGrp="1"/>
          </p:cNvSpPr>
          <p:nvPr>
            <p:ph type="title"/>
          </p:nvPr>
        </p:nvSpPr>
        <p:spPr/>
        <p:txBody>
          <a:bodyPr/>
          <a:lstStyle/>
          <a:p>
            <a:r>
              <a:rPr lang="fa-IR" dirty="0"/>
              <a:t>کشت مایع مغزی نخاعی           </a:t>
            </a:r>
            <a:endParaRPr lang="en-US" dirty="0"/>
          </a:p>
        </p:txBody>
      </p:sp>
      <p:sp>
        <p:nvSpPr>
          <p:cNvPr id="3" name="Content Placeholder 2">
            <a:extLst>
              <a:ext uri="{FF2B5EF4-FFF2-40B4-BE49-F238E27FC236}">
                <a16:creationId xmlns:a16="http://schemas.microsoft.com/office/drawing/2014/main" id="{88BE6BD9-9A21-2186-D7D6-42B6B07D1E9C}"/>
              </a:ext>
            </a:extLst>
          </p:cNvPr>
          <p:cNvSpPr>
            <a:spLocks noGrp="1"/>
          </p:cNvSpPr>
          <p:nvPr>
            <p:ph idx="1"/>
          </p:nvPr>
        </p:nvSpPr>
        <p:spPr/>
        <p:txBody>
          <a:bodyPr>
            <a:normAutofit/>
          </a:bodyPr>
          <a:lstStyle/>
          <a:p>
            <a:pPr algn="just" rtl="1"/>
            <a:r>
              <a:rPr lang="fa-IR" dirty="0">
                <a:effectLst/>
                <a:latin typeface="Times New Roman" panose="02020603050405020304" pitchFamily="18" charset="0"/>
                <a:ea typeface="Calibri" panose="020F0502020204030204" pitchFamily="34" charset="0"/>
                <a:cs typeface="B Mitra"/>
              </a:rPr>
              <a:t>از مایع مغزی ونخاعی در روی محیط های کشت زیر کشت دهید . اگر حجم  مایع مغزی ونخاعی بیشتر باشد پس ازسانتریفیوژ کردن از رسوب هم اسمیر تهیه کرده و هم کشت دهید در صورت کم بودن نمونه  ( کمتر از یک میلی لیتر )  چند قطره از آنرا روی لام بریزید و بدون اینکه پخش کنید رنگ آمیزی گرم انجام دهید و چند قطره نیز در هرکدام از محیط های زير کشت دهید. </a:t>
            </a:r>
            <a:endParaRPr lang="en-US" dirty="0">
              <a:effectLst/>
              <a:latin typeface="Calibri" panose="020F0502020204030204" pitchFamily="34" charset="0"/>
              <a:ea typeface="Calibri" panose="020F0502020204030204" pitchFamily="34" charset="0"/>
              <a:cs typeface="Arial" panose="020B0604020202020204" pitchFamily="34" charset="0"/>
            </a:endParaRPr>
          </a:p>
          <a:p>
            <a:pPr algn="just" rtl="1"/>
            <a:endParaRPr lang="en-US" dirty="0"/>
          </a:p>
        </p:txBody>
      </p:sp>
    </p:spTree>
    <p:extLst>
      <p:ext uri="{BB962C8B-B14F-4D97-AF65-F5344CB8AC3E}">
        <p14:creationId xmlns:p14="http://schemas.microsoft.com/office/powerpoint/2010/main" val="37626674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37F0A-FE3A-AAB5-ADFC-21E742F05659}"/>
              </a:ext>
            </a:extLst>
          </p:cNvPr>
          <p:cNvSpPr>
            <a:spLocks noGrp="1"/>
          </p:cNvSpPr>
          <p:nvPr>
            <p:ph type="title"/>
          </p:nvPr>
        </p:nvSpPr>
        <p:spPr/>
        <p:txBody>
          <a:bodyPr/>
          <a:lstStyle/>
          <a:p>
            <a:pPr algn="ctr"/>
            <a:r>
              <a:rPr lang="fa-IR" dirty="0"/>
              <a:t>کشت مایع مغزی نخاعی </a:t>
            </a:r>
            <a:endParaRPr lang="en-US" dirty="0"/>
          </a:p>
        </p:txBody>
      </p:sp>
      <p:sp>
        <p:nvSpPr>
          <p:cNvPr id="3" name="Content Placeholder 2">
            <a:extLst>
              <a:ext uri="{FF2B5EF4-FFF2-40B4-BE49-F238E27FC236}">
                <a16:creationId xmlns:a16="http://schemas.microsoft.com/office/drawing/2014/main" id="{EE8A20B0-8677-7E91-D3C7-3D332030DBEC}"/>
              </a:ext>
            </a:extLst>
          </p:cNvPr>
          <p:cNvSpPr>
            <a:spLocks noGrp="1"/>
          </p:cNvSpPr>
          <p:nvPr>
            <p:ph idx="1"/>
          </p:nvPr>
        </p:nvSpPr>
        <p:spPr/>
        <p:txBody>
          <a:bodyPr/>
          <a:lstStyle/>
          <a:p>
            <a:pPr marL="342900" marR="0" lvl="0" indent="-342900" algn="just" rtl="1">
              <a:lnSpc>
                <a:spcPct val="115000"/>
              </a:lnSpc>
              <a:spcAft>
                <a:spcPts val="1000"/>
              </a:spcAft>
              <a:buFont typeface="+mj-lt"/>
              <a:buAutoNum type="arabicPeriod"/>
            </a:pPr>
            <a:r>
              <a:rPr lang="fa-IR" sz="2400" dirty="0">
                <a:effectLst/>
                <a:latin typeface="Times New Roman" panose="02020603050405020304" pitchFamily="18" charset="0"/>
                <a:ea typeface="Calibri" panose="020F0502020204030204" pitchFamily="34" charset="0"/>
                <a:cs typeface="B Mitra"/>
              </a:rPr>
              <a:t>محیط های کشت بلاد آگار  در مجاورت </a:t>
            </a:r>
            <a:r>
              <a:rPr lang="en-US" sz="2400" dirty="0">
                <a:effectLst/>
                <a:latin typeface="Times New Roman" panose="02020603050405020304" pitchFamily="18" charset="0"/>
                <a:ea typeface="Calibri" panose="020F0502020204030204" pitchFamily="34" charset="0"/>
                <a:cs typeface="B Mitra"/>
              </a:rPr>
              <a:t>CO2    </a:t>
            </a:r>
            <a:r>
              <a:rPr lang="fa-IR" sz="2400" dirty="0">
                <a:effectLst/>
                <a:latin typeface="Times New Roman" panose="02020603050405020304" pitchFamily="18" charset="0"/>
                <a:ea typeface="Calibri" panose="020F0502020204030204" pitchFamily="34" charset="0"/>
                <a:cs typeface="B Mitra"/>
              </a:rPr>
              <a:t> در دمای 35در جه سانتيگراد به مدت 72  ساعت</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rtl="1">
              <a:lnSpc>
                <a:spcPct val="115000"/>
              </a:lnSpc>
              <a:spcAft>
                <a:spcPts val="1000"/>
              </a:spcAft>
              <a:buFont typeface="+mj-lt"/>
              <a:buAutoNum type="arabicPeriod"/>
            </a:pPr>
            <a:r>
              <a:rPr lang="fa-IR" sz="2400" dirty="0">
                <a:effectLst/>
                <a:latin typeface="Times New Roman" panose="02020603050405020304" pitchFamily="18" charset="0"/>
                <a:ea typeface="Calibri" panose="020F0502020204030204" pitchFamily="34" charset="0"/>
                <a:cs typeface="B Mitra"/>
              </a:rPr>
              <a:t> شکلات آگار   در مجاورت </a:t>
            </a:r>
            <a:r>
              <a:rPr lang="en-US" sz="2400" dirty="0">
                <a:effectLst/>
                <a:latin typeface="Times New Roman" panose="02020603050405020304" pitchFamily="18" charset="0"/>
                <a:ea typeface="Calibri" panose="020F0502020204030204" pitchFamily="34" charset="0"/>
                <a:cs typeface="B Mitra"/>
              </a:rPr>
              <a:t>CO2    </a:t>
            </a:r>
            <a:r>
              <a:rPr lang="fa-IR" sz="2400" dirty="0">
                <a:effectLst/>
                <a:latin typeface="Times New Roman" panose="02020603050405020304" pitchFamily="18" charset="0"/>
                <a:ea typeface="Calibri" panose="020F0502020204030204" pitchFamily="34" charset="0"/>
                <a:cs typeface="B Mitra"/>
              </a:rPr>
              <a:t> در دمای 35در جه سانتيگراد به مدت 72 ساعت</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rtl="1">
              <a:lnSpc>
                <a:spcPct val="115000"/>
              </a:lnSpc>
              <a:spcAft>
                <a:spcPts val="1000"/>
              </a:spcAft>
              <a:buFont typeface="+mj-lt"/>
              <a:buAutoNum type="arabicPeriod"/>
            </a:pPr>
            <a:r>
              <a:rPr lang="fa-IR" sz="2400" dirty="0">
                <a:effectLst/>
                <a:latin typeface="Times New Roman" panose="02020603050405020304" pitchFamily="18" charset="0"/>
                <a:ea typeface="Calibri" panose="020F0502020204030204" pitchFamily="34" charset="0"/>
                <a:cs typeface="B Mitra"/>
              </a:rPr>
              <a:t> مك كانکی آگار                      </a:t>
            </a:r>
            <a:r>
              <a:rPr lang="en-US" sz="2400" dirty="0">
                <a:effectLst/>
                <a:latin typeface="Times New Roman" panose="02020603050405020304" pitchFamily="18" charset="0"/>
                <a:ea typeface="Calibri" panose="020F0502020204030204" pitchFamily="34" charset="0"/>
                <a:cs typeface="B Mitra"/>
              </a:rPr>
              <a:t>    </a:t>
            </a:r>
            <a:r>
              <a:rPr lang="fa-IR" sz="2400" dirty="0">
                <a:effectLst/>
                <a:latin typeface="Times New Roman" panose="02020603050405020304" pitchFamily="18" charset="0"/>
                <a:ea typeface="Calibri" panose="020F0502020204030204" pitchFamily="34" charset="0"/>
                <a:cs typeface="B Mitra"/>
              </a:rPr>
              <a:t> در دمای 35درجه سانتیگراد به مدت 72 ساعت</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rtl="1">
              <a:lnSpc>
                <a:spcPct val="115000"/>
              </a:lnSpc>
              <a:spcAft>
                <a:spcPts val="1000"/>
              </a:spcAft>
              <a:buFont typeface="+mj-lt"/>
              <a:buAutoNum type="arabicPeriod"/>
            </a:pPr>
            <a:r>
              <a:rPr lang="fa-IR" sz="2400" dirty="0">
                <a:solidFill>
                  <a:srgbClr val="0070C0"/>
                </a:solidFill>
                <a:effectLst/>
                <a:latin typeface="Times New Roman" panose="02020603050405020304" pitchFamily="18" charset="0"/>
                <a:ea typeface="Calibri" panose="020F0502020204030204" pitchFamily="34" charset="0"/>
                <a:cs typeface="B Mitra"/>
              </a:rPr>
              <a:t>بطری کشت خون                  طبق دستور کشت خون</a:t>
            </a:r>
            <a:endParaRPr lang="en-US"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rtl="1">
              <a:lnSpc>
                <a:spcPct val="115000"/>
              </a:lnSpc>
              <a:spcAft>
                <a:spcPts val="1000"/>
              </a:spcAft>
              <a:buFont typeface="+mj-lt"/>
              <a:buAutoNum type="arabicPeriod"/>
            </a:pPr>
            <a:r>
              <a:rPr lang="fa-IR" sz="2400" dirty="0">
                <a:solidFill>
                  <a:srgbClr val="0070C0"/>
                </a:solidFill>
                <a:effectLst/>
                <a:latin typeface="Times New Roman" panose="02020603050405020304" pitchFamily="18" charset="0"/>
                <a:ea typeface="Calibri" panose="020F0502020204030204" pitchFamily="34" charset="0"/>
                <a:cs typeface="B Mitra"/>
              </a:rPr>
              <a:t>محیط کشت تایوگلیکولات ( نمونه گرفته شده از شنت سیستم اعصاب مرکزی   در 35 در جه سانتيگراد به مدت 7 روز.</a:t>
            </a:r>
            <a:endParaRPr lang="en-US"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83667664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ACF62-2036-F985-B37A-DB89358AF2B3}"/>
              </a:ext>
            </a:extLst>
          </p:cNvPr>
          <p:cNvSpPr>
            <a:spLocks noGrp="1"/>
          </p:cNvSpPr>
          <p:nvPr>
            <p:ph type="title"/>
          </p:nvPr>
        </p:nvSpPr>
        <p:spPr/>
        <p:txBody>
          <a:bodyPr/>
          <a:lstStyle/>
          <a:p>
            <a:pPr algn="ctr"/>
            <a:r>
              <a:rPr lang="fa-IR" sz="3200" b="1" dirty="0">
                <a:effectLst/>
                <a:latin typeface="Times New Roman" panose="02020603050405020304" pitchFamily="18" charset="0"/>
                <a:ea typeface="Calibri" panose="020F0502020204030204" pitchFamily="34" charset="0"/>
                <a:cs typeface="B Mitra"/>
              </a:rPr>
              <a:t>مهمترین عوامل مننژیت</a:t>
            </a: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EAFED95F-D0A9-F4F6-F450-EC91970993F4}"/>
              </a:ext>
            </a:extLst>
          </p:cNvPr>
          <p:cNvSpPr>
            <a:spLocks noGrp="1"/>
          </p:cNvSpPr>
          <p:nvPr>
            <p:ph idx="1"/>
          </p:nvPr>
        </p:nvSpPr>
        <p:spPr/>
        <p:txBody>
          <a:bodyPr>
            <a:normAutofit/>
          </a:bodyPr>
          <a:lstStyle/>
          <a:p>
            <a:pPr algn="just" rtl="1"/>
            <a:r>
              <a:rPr lang="fa-IR" sz="2400" dirty="0">
                <a:effectLst/>
                <a:latin typeface="Times New Roman" panose="02020603050405020304" pitchFamily="18" charset="0"/>
                <a:ea typeface="Calibri" panose="020F0502020204030204" pitchFamily="34" charset="0"/>
                <a:cs typeface="B Mitra"/>
              </a:rPr>
              <a:t>نوزادان کمتر از 28 روز :  اشریشیا کولی ، استرپتو کوکوس  گروه</a:t>
            </a:r>
            <a:r>
              <a:rPr lang="en-US" sz="2400" dirty="0">
                <a:effectLst/>
                <a:latin typeface="Times New Roman" panose="02020603050405020304" pitchFamily="18" charset="0"/>
                <a:ea typeface="Calibri" panose="020F0502020204030204" pitchFamily="34" charset="0"/>
                <a:cs typeface="B Mitra"/>
              </a:rPr>
              <a:t>B</a:t>
            </a:r>
            <a:r>
              <a:rPr lang="fa-IR" sz="2400" dirty="0">
                <a:effectLst/>
                <a:latin typeface="Times New Roman" panose="02020603050405020304" pitchFamily="18" charset="0"/>
                <a:ea typeface="Calibri" panose="020F0502020204030204" pitchFamily="34" charset="0"/>
                <a:cs typeface="B Mitra"/>
              </a:rPr>
              <a:t> و لیستریا مونوسیتوژن</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sz="2400" dirty="0">
                <a:effectLst/>
                <a:latin typeface="Times New Roman" panose="02020603050405020304" pitchFamily="18" charset="0"/>
                <a:ea typeface="Calibri" panose="020F0502020204030204" pitchFamily="34" charset="0"/>
                <a:cs typeface="B Mitra"/>
              </a:rPr>
              <a:t>کودکان کمتر از دو ماه  :  استرپتو کوکوس گروه </a:t>
            </a:r>
            <a:r>
              <a:rPr lang="en-US" sz="2400" dirty="0">
                <a:effectLst/>
                <a:latin typeface="Times New Roman" panose="02020603050405020304" pitchFamily="18" charset="0"/>
                <a:ea typeface="Calibri" panose="020F0502020204030204" pitchFamily="34" charset="0"/>
                <a:cs typeface="B Mitra"/>
              </a:rPr>
              <a:t>B</a:t>
            </a:r>
            <a:r>
              <a:rPr lang="en-US" sz="2400" dirty="0">
                <a:effectLst/>
                <a:latin typeface="B Mitra"/>
                <a:ea typeface="Calibri" panose="020F0502020204030204" pitchFamily="34" charset="0"/>
                <a:cs typeface="Arial" panose="020B0604020202020204" pitchFamily="34" charset="0"/>
              </a:rPr>
              <a:t> </a:t>
            </a:r>
            <a:r>
              <a:rPr lang="en-US" sz="2400" dirty="0">
                <a:effectLst/>
                <a:latin typeface="Times New Roman" panose="02020603050405020304" pitchFamily="18" charset="0"/>
                <a:ea typeface="Calibri" panose="020F0502020204030204" pitchFamily="34" charset="0"/>
                <a:cs typeface="B Mitra"/>
              </a:rPr>
              <a:t> </a:t>
            </a:r>
            <a:r>
              <a:rPr lang="fa-IR" sz="2400" dirty="0">
                <a:effectLst/>
                <a:latin typeface="Times New Roman" panose="02020603050405020304" pitchFamily="18" charset="0"/>
                <a:ea typeface="Calibri" panose="020F0502020204030204" pitchFamily="34" charset="0"/>
                <a:cs typeface="B Mitra"/>
              </a:rPr>
              <a:t>و هموفیلوس آنفلونزا</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sz="2400" dirty="0">
                <a:effectLst/>
                <a:latin typeface="Times New Roman" panose="02020603050405020304" pitchFamily="18" charset="0"/>
                <a:ea typeface="Calibri" panose="020F0502020204030204" pitchFamily="34" charset="0"/>
                <a:cs typeface="B Mitra"/>
              </a:rPr>
              <a:t>کودکان كمتر از 10 سال:     هموفیلوس آنفلونزا و استرپتوکوکوس پنومونیه</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sz="2400" dirty="0">
                <a:effectLst/>
                <a:latin typeface="Times New Roman" panose="02020603050405020304" pitchFamily="18" charset="0"/>
                <a:ea typeface="Calibri" panose="020F0502020204030204" pitchFamily="34" charset="0"/>
                <a:cs typeface="B Mitra"/>
              </a:rPr>
              <a:t>بزرگسالان :       استرپتوکوکوس پنومونیه  و نیسریا مننژیتیدیس</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sz="2400" dirty="0">
                <a:effectLst/>
                <a:latin typeface="Times New Roman" panose="02020603050405020304" pitchFamily="18" charset="0"/>
                <a:ea typeface="Calibri" panose="020F0502020204030204" pitchFamily="34" charset="0"/>
                <a:cs typeface="B Mitra"/>
              </a:rPr>
              <a:t>افراد دارای نقص ایمنی :    . باکتریهای معمول ، کریپتوکوکوس نئوفورمنس و لیستریا مونوسیتوژن</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sz="2400" dirty="0">
                <a:effectLst/>
                <a:latin typeface="Times New Roman" panose="02020603050405020304" pitchFamily="18" charset="0"/>
                <a:ea typeface="Calibri" panose="020F0502020204030204" pitchFamily="34" charset="0"/>
                <a:cs typeface="B Mitra"/>
              </a:rPr>
              <a:t>عفونت های شنت سیستم اعصاب مرکزی  : استا فیلو کوک های کوآگولاز منفی و استافیلوکوکوس اروئوس</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gn="just" rtl="1"/>
            <a:endParaRPr lang="en-US" sz="2400" dirty="0"/>
          </a:p>
        </p:txBody>
      </p:sp>
    </p:spTree>
    <p:extLst>
      <p:ext uri="{BB962C8B-B14F-4D97-AF65-F5344CB8AC3E}">
        <p14:creationId xmlns:p14="http://schemas.microsoft.com/office/powerpoint/2010/main" val="37678054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BB47F-F45B-1D66-C072-031B451DF914}"/>
              </a:ext>
            </a:extLst>
          </p:cNvPr>
          <p:cNvSpPr>
            <a:spLocks noGrp="1"/>
          </p:cNvSpPr>
          <p:nvPr>
            <p:ph type="title"/>
          </p:nvPr>
        </p:nvSpPr>
        <p:spPr/>
        <p:txBody>
          <a:bodyPr/>
          <a:lstStyle/>
          <a:p>
            <a:pPr algn="ctr"/>
            <a:r>
              <a:rPr lang="fa-IR" sz="1800" b="1" dirty="0">
                <a:effectLst/>
                <a:latin typeface="Times New Roman" panose="02020603050405020304" pitchFamily="18" charset="0"/>
                <a:ea typeface="Calibri" panose="020F0502020204030204" pitchFamily="34" charset="0"/>
                <a:cs typeface="B Mitra"/>
              </a:rPr>
              <a:t>نوع نمونه    :  کشت  مایعات استریل بدن ( مایع آمنیوتیک ، مایع آسیت ، مایع مفصلی و مایع پریکارد)</a:t>
            </a: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4B944558-BE28-F5EE-704D-2BA489B56A9F}"/>
              </a:ext>
            </a:extLst>
          </p:cNvPr>
          <p:cNvSpPr>
            <a:spLocks noGrp="1"/>
          </p:cNvSpPr>
          <p:nvPr>
            <p:ph idx="1"/>
          </p:nvPr>
        </p:nvSpPr>
        <p:spPr/>
        <p:txBody>
          <a:bodyPr>
            <a:normAutofit fontScale="92500" lnSpcReduction="20000"/>
          </a:bodyPr>
          <a:lstStyle/>
          <a:p>
            <a:pPr marL="0" marR="0" algn="just" rtl="1">
              <a:lnSpc>
                <a:spcPct val="115000"/>
              </a:lnSpc>
              <a:spcAft>
                <a:spcPts val="1000"/>
              </a:spcAft>
            </a:pPr>
            <a:r>
              <a:rPr lang="fa-IR" sz="2200" dirty="0">
                <a:effectLst/>
                <a:latin typeface="Times New Roman" panose="02020603050405020304" pitchFamily="18" charset="0"/>
                <a:ea typeface="Calibri" panose="020F0502020204030204" pitchFamily="34" charset="0"/>
                <a:cs typeface="B Mitra"/>
              </a:rPr>
              <a:t>ظرف انتقال نمونه  : </a:t>
            </a:r>
            <a:r>
              <a:rPr lang="fa-IR" sz="2200" dirty="0">
                <a:effectLst/>
                <a:latin typeface="Calibri" panose="020F0502020204030204" pitchFamily="34" charset="0"/>
                <a:ea typeface="Calibri" panose="020F0502020204030204" pitchFamily="34" charset="0"/>
                <a:cs typeface="Times New Roman" panose="02020603050405020304" pitchFamily="18" charset="0"/>
              </a:rPr>
              <a:t> </a:t>
            </a:r>
            <a:r>
              <a:rPr lang="fa-IR" sz="2200" dirty="0">
                <a:effectLst/>
                <a:latin typeface="Times New Roman" panose="02020603050405020304" pitchFamily="18" charset="0"/>
                <a:ea typeface="Calibri" panose="020F0502020204030204" pitchFamily="34" charset="0"/>
                <a:cs typeface="B Mitra"/>
              </a:rPr>
              <a:t>  ظرف استریل درب دار ، محیط انتقال بیهوازی و یا بطری های کشت خون </a:t>
            </a:r>
            <a:endParaRPr lang="en-US" sz="22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sz="2200" dirty="0">
                <a:effectLst/>
                <a:latin typeface="Times New Roman" panose="02020603050405020304" pitchFamily="18" charset="0"/>
                <a:ea typeface="Calibri" panose="020F0502020204030204" pitchFamily="34" charset="0"/>
                <a:cs typeface="B Mitra"/>
              </a:rPr>
              <a:t>آماده سازی بیمار :  ضد عفونی کردن محل نمونه گیری با الکل 70%  و بتادین  قبل از آسپیراسیون( مثل روش خون گیری برای کشت خون)</a:t>
            </a:r>
            <a:endParaRPr lang="en-US" sz="22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sz="2200" dirty="0">
                <a:effectLst/>
                <a:latin typeface="Times New Roman" panose="02020603050405020304" pitchFamily="18" charset="0"/>
                <a:ea typeface="Calibri" panose="020F0502020204030204" pitchFamily="34" charset="0"/>
                <a:cs typeface="B Mitra"/>
              </a:rPr>
              <a:t>دستورالعمل خاص :   آسپیراسیون </a:t>
            </a:r>
            <a:endParaRPr lang="en-US" sz="22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sz="2200" dirty="0">
                <a:effectLst/>
                <a:latin typeface="Times New Roman" panose="02020603050405020304" pitchFamily="18" charset="0"/>
                <a:ea typeface="Calibri" panose="020F0502020204030204" pitchFamily="34" charset="0"/>
                <a:cs typeface="B Mitra"/>
              </a:rPr>
              <a:t>انتقال به آزمایشگاه:   کمتر از 15 دقیقه </a:t>
            </a:r>
            <a:endParaRPr lang="en-US" sz="22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sz="2200" dirty="0">
                <a:effectLst/>
                <a:latin typeface="Times New Roman" panose="02020603050405020304" pitchFamily="18" charset="0"/>
                <a:ea typeface="Calibri" panose="020F0502020204030204" pitchFamily="34" charset="0"/>
                <a:cs typeface="B Mitra"/>
              </a:rPr>
              <a:t>نگهداری قبل از فرآيند آزمایش :  کمتر از 24 ساعت  ( در اسرع وقت ) در دمای اتاق ، مایع پریکاردیال وکشت از لحاظ قارچ کمتر از 24 ساعت در دمای یخچال  </a:t>
            </a:r>
            <a:endParaRPr lang="en-US" sz="22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sz="2200" dirty="0">
                <a:effectLst/>
                <a:latin typeface="Times New Roman" panose="02020603050405020304" pitchFamily="18" charset="0"/>
                <a:ea typeface="Calibri" panose="020F0502020204030204" pitchFamily="34" charset="0"/>
                <a:cs typeface="B Mitra"/>
              </a:rPr>
              <a:t>محیط کشت های اولیه:   بلاد آگار ، شکلات آگار و مک كانکی آگار ، تایو گلیکولات  و محیط کشت های اختصاصی بیهوازی</a:t>
            </a:r>
            <a:endParaRPr lang="en-US" sz="22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55318267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6B5F6-DE42-AAA1-1356-CAAC997CED88}"/>
              </a:ext>
            </a:extLst>
          </p:cNvPr>
          <p:cNvSpPr>
            <a:spLocks noGrp="1"/>
          </p:cNvSpPr>
          <p:nvPr>
            <p:ph type="title"/>
          </p:nvPr>
        </p:nvSpPr>
        <p:spPr/>
        <p:txBody>
          <a:bodyPr/>
          <a:lstStyle/>
          <a:p>
            <a:pPr algn="ctr"/>
            <a:r>
              <a:rPr lang="fa-IR" sz="3200" b="1" dirty="0">
                <a:effectLst/>
                <a:latin typeface="Times New Roman" panose="02020603050405020304" pitchFamily="18" charset="0"/>
                <a:ea typeface="Calibri" panose="020F0502020204030204" pitchFamily="34" charset="0"/>
                <a:cs typeface="B Mitra"/>
              </a:rPr>
              <a:t>آزمایش مستقیم  : رنگ آمیزی گرم  </a:t>
            </a: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846C4D9D-F484-7C90-9A48-D977BB55876F}"/>
              </a:ext>
            </a:extLst>
          </p:cNvPr>
          <p:cNvSpPr>
            <a:spLocks noGrp="1"/>
          </p:cNvSpPr>
          <p:nvPr>
            <p:ph idx="1"/>
          </p:nvPr>
        </p:nvSpPr>
        <p:spPr/>
        <p:txBody>
          <a:bodyPr>
            <a:normAutofit/>
          </a:bodyPr>
          <a:lstStyle/>
          <a:p>
            <a:pPr algn="just" rtl="1"/>
            <a:r>
              <a:rPr lang="fa-IR" sz="2400" dirty="0">
                <a:effectLst/>
                <a:latin typeface="Times New Roman" panose="02020603050405020304" pitchFamily="18" charset="0"/>
                <a:ea typeface="Calibri" panose="020F0502020204030204" pitchFamily="34" charset="0"/>
                <a:cs typeface="B Mitra"/>
              </a:rPr>
              <a:t>توضیح  :  </a:t>
            </a:r>
            <a:r>
              <a:rPr lang="fa-IR" sz="2400" dirty="0">
                <a:solidFill>
                  <a:srgbClr val="0070C0"/>
                </a:solidFill>
                <a:effectLst/>
                <a:latin typeface="Times New Roman" panose="02020603050405020304" pitchFamily="18" charset="0"/>
                <a:ea typeface="Calibri" panose="020F0502020204030204" pitchFamily="34" charset="0"/>
                <a:cs typeface="B Mitra"/>
              </a:rPr>
              <a:t>می توان نمونه را سانتریفیوژ کرده و از رسوب آن برای کشت </a:t>
            </a:r>
            <a:r>
              <a:rPr lang="fa-IR" sz="2400" dirty="0">
                <a:effectLst/>
                <a:latin typeface="Times New Roman" panose="02020603050405020304" pitchFamily="18" charset="0"/>
                <a:ea typeface="Calibri" panose="020F0502020204030204" pitchFamily="34" charset="0"/>
                <a:cs typeface="B Mitra"/>
              </a:rPr>
              <a:t>و اسمیر گرم استفاده نمود </a:t>
            </a:r>
            <a:r>
              <a:rPr lang="fa-IR" sz="2400" dirty="0">
                <a:solidFill>
                  <a:srgbClr val="FF0000"/>
                </a:solidFill>
                <a:effectLst/>
                <a:latin typeface="Times New Roman" panose="02020603050405020304" pitchFamily="18" charset="0"/>
                <a:ea typeface="Calibri" panose="020F0502020204030204" pitchFamily="34" charset="0"/>
                <a:cs typeface="B Mitra"/>
              </a:rPr>
              <a:t>ع</a:t>
            </a:r>
            <a:r>
              <a:rPr lang="fa-IR" sz="2400" dirty="0">
                <a:solidFill>
                  <a:srgbClr val="FF0000"/>
                </a:solidFill>
                <a:effectLst/>
                <a:latin typeface="Tahoma" panose="020B0604030504040204" pitchFamily="34" charset="0"/>
                <a:ea typeface="Calibri" panose="020F0502020204030204" pitchFamily="34" charset="0"/>
                <a:cs typeface="B Mitra"/>
              </a:rPr>
              <a:t>فونت های</a:t>
            </a:r>
            <a:r>
              <a:rPr lang="fa-IR" sz="2400" dirty="0">
                <a:solidFill>
                  <a:srgbClr val="FF0000"/>
                </a:solidFill>
                <a:effectLst/>
                <a:latin typeface="Calibri" panose="020F0502020204030204" pitchFamily="34" charset="0"/>
                <a:ea typeface="Calibri" panose="020F0502020204030204" pitchFamily="34" charset="0"/>
                <a:cs typeface="B Mitra"/>
              </a:rPr>
              <a:t> </a:t>
            </a:r>
            <a:r>
              <a:rPr lang="fa-IR" sz="2400" dirty="0">
                <a:solidFill>
                  <a:srgbClr val="FF0000"/>
                </a:solidFill>
                <a:effectLst/>
                <a:latin typeface="Tahoma" panose="020B0604030504040204" pitchFamily="34" charset="0"/>
                <a:ea typeface="Calibri" panose="020F0502020204030204" pitchFamily="34" charset="0"/>
                <a:cs typeface="B Mitra"/>
              </a:rPr>
              <a:t>مایعات</a:t>
            </a:r>
            <a:r>
              <a:rPr lang="fa-IR" sz="2400" dirty="0">
                <a:solidFill>
                  <a:srgbClr val="FF0000"/>
                </a:solidFill>
                <a:effectLst/>
                <a:latin typeface="Calibri" panose="020F0502020204030204" pitchFamily="34" charset="0"/>
                <a:ea typeface="Calibri" panose="020F0502020204030204" pitchFamily="34" charset="0"/>
                <a:cs typeface="B Mitra"/>
              </a:rPr>
              <a:t> </a:t>
            </a:r>
            <a:r>
              <a:rPr lang="fa-IR" sz="2400" dirty="0">
                <a:solidFill>
                  <a:srgbClr val="FF0000"/>
                </a:solidFill>
                <a:effectLst/>
                <a:latin typeface="Tahoma" panose="020B0604030504040204" pitchFamily="34" charset="0"/>
                <a:ea typeface="Calibri" panose="020F0502020204030204" pitchFamily="34" charset="0"/>
                <a:cs typeface="B Mitra"/>
              </a:rPr>
              <a:t>استریل</a:t>
            </a:r>
            <a:r>
              <a:rPr lang="fa-IR" sz="2400" dirty="0">
                <a:solidFill>
                  <a:srgbClr val="FF0000"/>
                </a:solidFill>
                <a:effectLst/>
                <a:latin typeface="Calibri" panose="020F0502020204030204" pitchFamily="34" charset="0"/>
                <a:ea typeface="Calibri" panose="020F0502020204030204" pitchFamily="34" charset="0"/>
                <a:cs typeface="B Mitra"/>
              </a:rPr>
              <a:t> </a:t>
            </a:r>
            <a:r>
              <a:rPr lang="fa-IR" sz="2400" dirty="0">
                <a:solidFill>
                  <a:srgbClr val="FF0000"/>
                </a:solidFill>
                <a:effectLst/>
                <a:latin typeface="Tahoma" panose="020B0604030504040204" pitchFamily="34" charset="0"/>
                <a:ea typeface="Calibri" panose="020F0502020204030204" pitchFamily="34" charset="0"/>
                <a:cs typeface="B Mitra"/>
              </a:rPr>
              <a:t>بدن</a:t>
            </a:r>
            <a:r>
              <a:rPr lang="fa-IR" sz="2400" dirty="0">
                <a:solidFill>
                  <a:srgbClr val="FF0000"/>
                </a:solidFill>
                <a:effectLst/>
                <a:latin typeface="Calibri" panose="020F0502020204030204" pitchFamily="34" charset="0"/>
                <a:ea typeface="Calibri" panose="020F0502020204030204" pitchFamily="34" charset="0"/>
                <a:cs typeface="B Mitra"/>
              </a:rPr>
              <a:t> </a:t>
            </a:r>
            <a:r>
              <a:rPr lang="fa-IR" sz="2400" dirty="0">
                <a:solidFill>
                  <a:srgbClr val="FF0000"/>
                </a:solidFill>
                <a:effectLst/>
                <a:latin typeface="Tahoma" panose="020B0604030504040204" pitchFamily="34" charset="0"/>
                <a:ea typeface="Calibri" panose="020F0502020204030204" pitchFamily="34" charset="0"/>
                <a:cs typeface="B Mitra"/>
              </a:rPr>
              <a:t>اغلب</a:t>
            </a:r>
            <a:r>
              <a:rPr lang="fa-IR" sz="2400" dirty="0">
                <a:solidFill>
                  <a:srgbClr val="FF0000"/>
                </a:solidFill>
                <a:effectLst/>
                <a:latin typeface="Calibri" panose="020F0502020204030204" pitchFamily="34" charset="0"/>
                <a:ea typeface="Calibri" panose="020F0502020204030204" pitchFamily="34" charset="0"/>
                <a:cs typeface="B Mitra"/>
              </a:rPr>
              <a:t> </a:t>
            </a:r>
            <a:r>
              <a:rPr lang="fa-IR" sz="2400" dirty="0">
                <a:solidFill>
                  <a:srgbClr val="FF0000"/>
                </a:solidFill>
                <a:effectLst/>
                <a:latin typeface="Tahoma" panose="020B0604030504040204" pitchFamily="34" charset="0"/>
                <a:ea typeface="Calibri" panose="020F0502020204030204" pitchFamily="34" charset="0"/>
                <a:cs typeface="B Mitra"/>
              </a:rPr>
              <a:t>منجر</a:t>
            </a:r>
            <a:r>
              <a:rPr lang="fa-IR" sz="2400" dirty="0">
                <a:solidFill>
                  <a:srgbClr val="FF0000"/>
                </a:solidFill>
                <a:effectLst/>
                <a:latin typeface="Calibri" panose="020F0502020204030204" pitchFamily="34" charset="0"/>
                <a:ea typeface="Calibri" panose="020F0502020204030204" pitchFamily="34" charset="0"/>
                <a:cs typeface="B Mitra"/>
              </a:rPr>
              <a:t> </a:t>
            </a:r>
            <a:r>
              <a:rPr lang="fa-IR" sz="2400" dirty="0">
                <a:solidFill>
                  <a:srgbClr val="FF0000"/>
                </a:solidFill>
                <a:effectLst/>
                <a:latin typeface="Tahoma" panose="020B0604030504040204" pitchFamily="34" charset="0"/>
                <a:ea typeface="Calibri" panose="020F0502020204030204" pitchFamily="34" charset="0"/>
                <a:cs typeface="B Mitra"/>
              </a:rPr>
              <a:t>به</a:t>
            </a:r>
            <a:r>
              <a:rPr lang="fa-IR" sz="2400" dirty="0">
                <a:solidFill>
                  <a:srgbClr val="FF0000"/>
                </a:solidFill>
                <a:effectLst/>
                <a:latin typeface="Calibri" panose="020F0502020204030204" pitchFamily="34" charset="0"/>
                <a:ea typeface="Calibri" panose="020F0502020204030204" pitchFamily="34" charset="0"/>
                <a:cs typeface="B Mitra"/>
              </a:rPr>
              <a:t> </a:t>
            </a:r>
            <a:r>
              <a:rPr lang="fa-IR" sz="2400" dirty="0">
                <a:solidFill>
                  <a:srgbClr val="FF0000"/>
                </a:solidFill>
                <a:effectLst/>
                <a:latin typeface="Tahoma" panose="020B0604030504040204" pitchFamily="34" charset="0"/>
                <a:ea typeface="Calibri" panose="020F0502020204030204" pitchFamily="34" charset="0"/>
                <a:cs typeface="B Mitra"/>
              </a:rPr>
              <a:t>مرگ</a:t>
            </a:r>
            <a:r>
              <a:rPr lang="fa-IR" sz="2400" dirty="0">
                <a:solidFill>
                  <a:srgbClr val="FF0000"/>
                </a:solidFill>
                <a:effectLst/>
                <a:latin typeface="Calibri" panose="020F0502020204030204" pitchFamily="34" charset="0"/>
                <a:ea typeface="Calibri" panose="020F0502020204030204" pitchFamily="34" charset="0"/>
                <a:cs typeface="B Mitra"/>
              </a:rPr>
              <a:t> </a:t>
            </a:r>
            <a:r>
              <a:rPr lang="fa-IR" sz="2400" dirty="0">
                <a:solidFill>
                  <a:srgbClr val="FF0000"/>
                </a:solidFill>
                <a:effectLst/>
                <a:latin typeface="Tahoma" panose="020B0604030504040204" pitchFamily="34" charset="0"/>
                <a:ea typeface="Calibri" panose="020F0502020204030204" pitchFamily="34" charset="0"/>
                <a:cs typeface="B Mitra"/>
              </a:rPr>
              <a:t>ومیر</a:t>
            </a:r>
            <a:r>
              <a:rPr lang="fa-IR" sz="2400" dirty="0">
                <a:solidFill>
                  <a:srgbClr val="FF0000"/>
                </a:solidFill>
                <a:effectLst/>
                <a:latin typeface="Calibri" panose="020F0502020204030204" pitchFamily="34" charset="0"/>
                <a:ea typeface="Calibri" panose="020F0502020204030204" pitchFamily="34" charset="0"/>
                <a:cs typeface="B Mitra"/>
              </a:rPr>
              <a:t>  </a:t>
            </a:r>
            <a:r>
              <a:rPr lang="fa-IR" sz="2400" dirty="0">
                <a:solidFill>
                  <a:srgbClr val="FF0000"/>
                </a:solidFill>
                <a:effectLst/>
                <a:latin typeface="Tahoma" panose="020B0604030504040204" pitchFamily="34" charset="0"/>
                <a:ea typeface="Calibri" panose="020F0502020204030204" pitchFamily="34" charset="0"/>
                <a:cs typeface="B Mitra"/>
              </a:rPr>
              <a:t>قابل</a:t>
            </a:r>
            <a:r>
              <a:rPr lang="fa-IR" sz="2400" dirty="0">
                <a:solidFill>
                  <a:srgbClr val="FF0000"/>
                </a:solidFill>
                <a:effectLst/>
                <a:latin typeface="Calibri" panose="020F0502020204030204" pitchFamily="34" charset="0"/>
                <a:ea typeface="Calibri" panose="020F0502020204030204" pitchFamily="34" charset="0"/>
                <a:cs typeface="B Mitra"/>
              </a:rPr>
              <a:t> </a:t>
            </a:r>
            <a:r>
              <a:rPr lang="fa-IR" sz="2400" dirty="0">
                <a:solidFill>
                  <a:srgbClr val="FF0000"/>
                </a:solidFill>
                <a:effectLst/>
                <a:latin typeface="Tahoma" panose="020B0604030504040204" pitchFamily="34" charset="0"/>
                <a:ea typeface="Calibri" panose="020F0502020204030204" pitchFamily="34" charset="0"/>
                <a:cs typeface="B Mitra"/>
              </a:rPr>
              <a:t>توجهی</a:t>
            </a:r>
            <a:r>
              <a:rPr lang="fa-IR" sz="2400" dirty="0">
                <a:solidFill>
                  <a:srgbClr val="FF0000"/>
                </a:solidFill>
                <a:effectLst/>
                <a:latin typeface="Calibri" panose="020F0502020204030204" pitchFamily="34" charset="0"/>
                <a:ea typeface="Calibri" panose="020F0502020204030204" pitchFamily="34" charset="0"/>
                <a:cs typeface="B Mitra"/>
              </a:rPr>
              <a:t> </a:t>
            </a:r>
            <a:r>
              <a:rPr lang="fa-IR" sz="2400" dirty="0">
                <a:solidFill>
                  <a:srgbClr val="FF0000"/>
                </a:solidFill>
                <a:effectLst/>
                <a:latin typeface="Tahoma" panose="020B0604030504040204" pitchFamily="34" charset="0"/>
                <a:ea typeface="Calibri" panose="020F0502020204030204" pitchFamily="34" charset="0"/>
                <a:cs typeface="B Mitra"/>
              </a:rPr>
              <a:t>می</a:t>
            </a:r>
            <a:r>
              <a:rPr lang="fa-IR" sz="2400" dirty="0">
                <a:solidFill>
                  <a:srgbClr val="FF0000"/>
                </a:solidFill>
                <a:effectLst/>
                <a:latin typeface="Calibri" panose="020F0502020204030204" pitchFamily="34" charset="0"/>
                <a:ea typeface="Calibri" panose="020F0502020204030204" pitchFamily="34" charset="0"/>
                <a:cs typeface="B Mitra"/>
              </a:rPr>
              <a:t> </a:t>
            </a:r>
            <a:r>
              <a:rPr lang="fa-IR" sz="2400" dirty="0">
                <a:solidFill>
                  <a:srgbClr val="FF0000"/>
                </a:solidFill>
                <a:effectLst/>
                <a:latin typeface="Tahoma" panose="020B0604030504040204" pitchFamily="34" charset="0"/>
                <a:ea typeface="Calibri" panose="020F0502020204030204" pitchFamily="34" charset="0"/>
                <a:cs typeface="B Mitra"/>
              </a:rPr>
              <a:t>شوند</a:t>
            </a:r>
            <a:r>
              <a:rPr lang="fa-IR" sz="2400" dirty="0">
                <a:effectLst/>
                <a:latin typeface="Calibri" panose="020F0502020204030204" pitchFamily="34" charset="0"/>
                <a:ea typeface="Calibri" panose="020F0502020204030204" pitchFamily="34" charset="0"/>
                <a:cs typeface="B Mitra"/>
              </a:rPr>
              <a:t>. </a:t>
            </a:r>
            <a:r>
              <a:rPr lang="fa-IR" sz="2400" dirty="0">
                <a:effectLst/>
                <a:latin typeface="Tahoma" panose="020B0604030504040204" pitchFamily="34" charset="0"/>
                <a:ea typeface="Calibri" panose="020F0502020204030204" pitchFamily="34" charset="0"/>
                <a:cs typeface="B Mitra"/>
              </a:rPr>
              <a:t>بنابراین</a:t>
            </a:r>
            <a:r>
              <a:rPr lang="fa-IR" sz="2400" dirty="0">
                <a:effectLst/>
                <a:latin typeface="Calibri" panose="020F0502020204030204" pitchFamily="34" charset="0"/>
                <a:ea typeface="Calibri" panose="020F0502020204030204" pitchFamily="34" charset="0"/>
                <a:cs typeface="B Mitra"/>
              </a:rPr>
              <a:t> </a:t>
            </a:r>
            <a:r>
              <a:rPr lang="fa-IR" sz="2400" dirty="0">
                <a:effectLst/>
                <a:latin typeface="Tahoma" panose="020B0604030504040204" pitchFamily="34" charset="0"/>
                <a:ea typeface="Calibri" panose="020F0502020204030204" pitchFamily="34" charset="0"/>
                <a:cs typeface="B Mitra"/>
              </a:rPr>
              <a:t>تشخیص</a:t>
            </a:r>
            <a:r>
              <a:rPr lang="fa-IR" sz="2400" dirty="0">
                <a:effectLst/>
                <a:latin typeface="Calibri" panose="020F0502020204030204" pitchFamily="34" charset="0"/>
                <a:ea typeface="Calibri" panose="020F0502020204030204" pitchFamily="34" charset="0"/>
                <a:cs typeface="B Mitra"/>
              </a:rPr>
              <a:t> </a:t>
            </a:r>
            <a:r>
              <a:rPr lang="fa-IR" sz="2400" dirty="0">
                <a:effectLst/>
                <a:latin typeface="Tahoma" panose="020B0604030504040204" pitchFamily="34" charset="0"/>
                <a:ea typeface="Calibri" panose="020F0502020204030204" pitchFamily="34" charset="0"/>
                <a:cs typeface="B Mitra"/>
              </a:rPr>
              <a:t>سریع</a:t>
            </a:r>
            <a:r>
              <a:rPr lang="fa-IR" sz="2400" dirty="0">
                <a:effectLst/>
                <a:latin typeface="Calibri" panose="020F0502020204030204" pitchFamily="34" charset="0"/>
                <a:ea typeface="Calibri" panose="020F0502020204030204" pitchFamily="34" charset="0"/>
                <a:cs typeface="B Mitra"/>
              </a:rPr>
              <a:t> </a:t>
            </a:r>
            <a:r>
              <a:rPr lang="fa-IR" sz="2400" dirty="0">
                <a:effectLst/>
                <a:latin typeface="Tahoma" panose="020B0604030504040204" pitchFamily="34" charset="0"/>
                <a:ea typeface="Calibri" panose="020F0502020204030204" pitchFamily="34" charset="0"/>
                <a:cs typeface="B Mitra"/>
              </a:rPr>
              <a:t>و</a:t>
            </a:r>
            <a:r>
              <a:rPr lang="fa-IR" sz="2400" dirty="0">
                <a:effectLst/>
                <a:latin typeface="Calibri" panose="020F0502020204030204" pitchFamily="34" charset="0"/>
                <a:ea typeface="Calibri" panose="020F0502020204030204" pitchFamily="34" charset="0"/>
                <a:cs typeface="B Mitra"/>
              </a:rPr>
              <a:t> </a:t>
            </a:r>
            <a:r>
              <a:rPr lang="fa-IR" sz="2400" dirty="0">
                <a:effectLst/>
                <a:latin typeface="Tahoma" panose="020B0604030504040204" pitchFamily="34" charset="0"/>
                <a:ea typeface="Calibri" panose="020F0502020204030204" pitchFamily="34" charset="0"/>
                <a:cs typeface="B Mitra"/>
              </a:rPr>
              <a:t>صحیح</a:t>
            </a:r>
            <a:r>
              <a:rPr lang="fa-IR" sz="2400" dirty="0">
                <a:effectLst/>
                <a:latin typeface="Calibri" panose="020F0502020204030204" pitchFamily="34" charset="0"/>
                <a:ea typeface="Calibri" panose="020F0502020204030204" pitchFamily="34" charset="0"/>
                <a:cs typeface="B Mitra"/>
              </a:rPr>
              <a:t> </a:t>
            </a:r>
            <a:r>
              <a:rPr lang="fa-IR" sz="2400" dirty="0">
                <a:effectLst/>
                <a:latin typeface="Tahoma" panose="020B0604030504040204" pitchFamily="34" charset="0"/>
                <a:ea typeface="Calibri" panose="020F0502020204030204" pitchFamily="34" charset="0"/>
                <a:cs typeface="B Mitra"/>
              </a:rPr>
              <a:t>اینگونه</a:t>
            </a:r>
            <a:r>
              <a:rPr lang="fa-IR" sz="2400" dirty="0">
                <a:effectLst/>
                <a:latin typeface="Calibri" panose="020F0502020204030204" pitchFamily="34" charset="0"/>
                <a:ea typeface="Calibri" panose="020F0502020204030204" pitchFamily="34" charset="0"/>
                <a:cs typeface="B Mitra"/>
              </a:rPr>
              <a:t> </a:t>
            </a:r>
            <a:r>
              <a:rPr lang="fa-IR" sz="2400" dirty="0">
                <a:effectLst/>
                <a:latin typeface="Tahoma" panose="020B0604030504040204" pitchFamily="34" charset="0"/>
                <a:ea typeface="Calibri" panose="020F0502020204030204" pitchFamily="34" charset="0"/>
                <a:cs typeface="B Mitra"/>
              </a:rPr>
              <a:t>عفونت</a:t>
            </a:r>
            <a:r>
              <a:rPr lang="fa-IR" sz="2400" dirty="0">
                <a:effectLst/>
                <a:latin typeface="Calibri" panose="020F0502020204030204" pitchFamily="34" charset="0"/>
                <a:ea typeface="Calibri" panose="020F0502020204030204" pitchFamily="34" charset="0"/>
                <a:cs typeface="B Mitra"/>
              </a:rPr>
              <a:t> </a:t>
            </a:r>
            <a:r>
              <a:rPr lang="fa-IR" sz="2400" dirty="0">
                <a:effectLst/>
                <a:latin typeface="Tahoma" panose="020B0604030504040204" pitchFamily="34" charset="0"/>
                <a:ea typeface="Calibri" panose="020F0502020204030204" pitchFamily="34" charset="0"/>
                <a:cs typeface="B Mitra"/>
              </a:rPr>
              <a:t>ها</a:t>
            </a:r>
            <a:r>
              <a:rPr lang="fa-IR" sz="2400" dirty="0">
                <a:effectLst/>
                <a:latin typeface="Calibri" panose="020F0502020204030204" pitchFamily="34" charset="0"/>
                <a:ea typeface="Calibri" panose="020F0502020204030204" pitchFamily="34" charset="0"/>
                <a:cs typeface="B Mitra"/>
              </a:rPr>
              <a:t> </a:t>
            </a:r>
            <a:r>
              <a:rPr lang="fa-IR" sz="2400" dirty="0">
                <a:effectLst/>
                <a:latin typeface="Tahoma" panose="020B0604030504040204" pitchFamily="34" charset="0"/>
                <a:ea typeface="Calibri" panose="020F0502020204030204" pitchFamily="34" charset="0"/>
                <a:cs typeface="B Mitra"/>
              </a:rPr>
              <a:t>توسط</a:t>
            </a:r>
            <a:r>
              <a:rPr lang="fa-IR" sz="2400" dirty="0">
                <a:effectLst/>
                <a:latin typeface="Calibri" panose="020F0502020204030204" pitchFamily="34" charset="0"/>
                <a:ea typeface="Calibri" panose="020F0502020204030204" pitchFamily="34" charset="0"/>
                <a:cs typeface="B Mitra"/>
              </a:rPr>
              <a:t> </a:t>
            </a:r>
            <a:r>
              <a:rPr lang="fa-IR" sz="2400" dirty="0">
                <a:effectLst/>
                <a:latin typeface="Tahoma" panose="020B0604030504040204" pitchFamily="34" charset="0"/>
                <a:ea typeface="Calibri" panose="020F0502020204030204" pitchFamily="34" charset="0"/>
                <a:cs typeface="B Mitra"/>
              </a:rPr>
              <a:t>آزمایشگاه</a:t>
            </a:r>
            <a:r>
              <a:rPr lang="fa-IR" sz="2400" dirty="0">
                <a:effectLst/>
                <a:latin typeface="Calibri" panose="020F0502020204030204" pitchFamily="34" charset="0"/>
                <a:ea typeface="Calibri" panose="020F0502020204030204" pitchFamily="34" charset="0"/>
                <a:cs typeface="B Mitra"/>
              </a:rPr>
              <a:t> </a:t>
            </a:r>
            <a:r>
              <a:rPr lang="fa-IR" sz="2400" dirty="0">
                <a:effectLst/>
                <a:latin typeface="Tahoma" panose="020B0604030504040204" pitchFamily="34" charset="0"/>
                <a:ea typeface="Calibri" panose="020F0502020204030204" pitchFamily="34" charset="0"/>
                <a:cs typeface="B Mitra"/>
              </a:rPr>
              <a:t>میکروب</a:t>
            </a:r>
            <a:r>
              <a:rPr lang="fa-IR" sz="2400" dirty="0">
                <a:effectLst/>
                <a:latin typeface="Calibri" panose="020F0502020204030204" pitchFamily="34" charset="0"/>
                <a:ea typeface="Calibri" panose="020F0502020204030204" pitchFamily="34" charset="0"/>
                <a:cs typeface="B Mitra"/>
              </a:rPr>
              <a:t> </a:t>
            </a:r>
            <a:r>
              <a:rPr lang="fa-IR" sz="2400" dirty="0">
                <a:effectLst/>
                <a:latin typeface="Tahoma" panose="020B0604030504040204" pitchFamily="34" charset="0"/>
                <a:ea typeface="Calibri" panose="020F0502020204030204" pitchFamily="34" charset="0"/>
                <a:cs typeface="B Mitra"/>
              </a:rPr>
              <a:t>شناسی</a:t>
            </a:r>
            <a:r>
              <a:rPr lang="fa-IR" sz="2400" dirty="0">
                <a:effectLst/>
                <a:latin typeface="Calibri" panose="020F0502020204030204" pitchFamily="34" charset="0"/>
                <a:ea typeface="Calibri" panose="020F0502020204030204" pitchFamily="34" charset="0"/>
                <a:cs typeface="B Mitra"/>
              </a:rPr>
              <a:t>  </a:t>
            </a:r>
            <a:r>
              <a:rPr lang="fa-IR" sz="2400" dirty="0">
                <a:effectLst/>
                <a:latin typeface="Tahoma" panose="020B0604030504040204" pitchFamily="34" charset="0"/>
                <a:ea typeface="Calibri" panose="020F0502020204030204" pitchFamily="34" charset="0"/>
                <a:cs typeface="B Mitra"/>
              </a:rPr>
              <a:t>از</a:t>
            </a:r>
            <a:r>
              <a:rPr lang="fa-IR" sz="2400" dirty="0">
                <a:effectLst/>
                <a:latin typeface="Calibri" panose="020F0502020204030204" pitchFamily="34" charset="0"/>
                <a:ea typeface="Calibri" panose="020F0502020204030204" pitchFamily="34" charset="0"/>
                <a:cs typeface="B Mitra"/>
              </a:rPr>
              <a:t> </a:t>
            </a:r>
            <a:r>
              <a:rPr lang="fa-IR" sz="2400" dirty="0">
                <a:effectLst/>
                <a:latin typeface="Tahoma" panose="020B0604030504040204" pitchFamily="34" charset="0"/>
                <a:ea typeface="Calibri" panose="020F0502020204030204" pitchFamily="34" charset="0"/>
                <a:cs typeface="B Mitra"/>
              </a:rPr>
              <a:t>اهمیت</a:t>
            </a:r>
            <a:r>
              <a:rPr lang="fa-IR" sz="2400" dirty="0">
                <a:effectLst/>
                <a:latin typeface="Calibri" panose="020F0502020204030204" pitchFamily="34" charset="0"/>
                <a:ea typeface="Calibri" panose="020F0502020204030204" pitchFamily="34" charset="0"/>
                <a:cs typeface="B Mitra"/>
              </a:rPr>
              <a:t> </a:t>
            </a:r>
            <a:r>
              <a:rPr lang="fa-IR" sz="2400" dirty="0">
                <a:effectLst/>
                <a:latin typeface="Tahoma" panose="020B0604030504040204" pitchFamily="34" charset="0"/>
                <a:ea typeface="Calibri" panose="020F0502020204030204" pitchFamily="34" charset="0"/>
                <a:cs typeface="B Mitra"/>
              </a:rPr>
              <a:t>ویژه</a:t>
            </a:r>
            <a:r>
              <a:rPr lang="fa-IR" sz="2400" dirty="0">
                <a:effectLst/>
                <a:latin typeface="Calibri" panose="020F0502020204030204" pitchFamily="34" charset="0"/>
                <a:ea typeface="Calibri" panose="020F0502020204030204" pitchFamily="34" charset="0"/>
                <a:cs typeface="B Mitra"/>
              </a:rPr>
              <a:t> </a:t>
            </a:r>
            <a:r>
              <a:rPr lang="fa-IR" sz="2400" dirty="0">
                <a:effectLst/>
                <a:latin typeface="Tahoma" panose="020B0604030504040204" pitchFamily="34" charset="0"/>
                <a:ea typeface="Calibri" panose="020F0502020204030204" pitchFamily="34" charset="0"/>
                <a:cs typeface="B Mitra"/>
              </a:rPr>
              <a:t>ای</a:t>
            </a:r>
            <a:r>
              <a:rPr lang="fa-IR" sz="2400" dirty="0">
                <a:effectLst/>
                <a:latin typeface="Calibri" panose="020F0502020204030204" pitchFamily="34" charset="0"/>
                <a:ea typeface="Calibri" panose="020F0502020204030204" pitchFamily="34" charset="0"/>
                <a:cs typeface="B Mitra"/>
              </a:rPr>
              <a:t> </a:t>
            </a:r>
            <a:r>
              <a:rPr lang="fa-IR" sz="2400" dirty="0">
                <a:effectLst/>
                <a:latin typeface="Tahoma" panose="020B0604030504040204" pitchFamily="34" charset="0"/>
                <a:ea typeface="Calibri" panose="020F0502020204030204" pitchFamily="34" charset="0"/>
                <a:cs typeface="B Mitra"/>
              </a:rPr>
              <a:t>برخوردار</a:t>
            </a:r>
            <a:r>
              <a:rPr lang="fa-IR" sz="2400" dirty="0">
                <a:effectLst/>
                <a:latin typeface="Calibri" panose="020F0502020204030204" pitchFamily="34" charset="0"/>
                <a:ea typeface="Calibri" panose="020F0502020204030204" pitchFamily="34" charset="0"/>
                <a:cs typeface="B Mitra"/>
              </a:rPr>
              <a:t> </a:t>
            </a:r>
            <a:r>
              <a:rPr lang="fa-IR" sz="2400" dirty="0">
                <a:effectLst/>
                <a:latin typeface="Tahoma" panose="020B0604030504040204" pitchFamily="34" charset="0"/>
                <a:ea typeface="Calibri" panose="020F0502020204030204" pitchFamily="34" charset="0"/>
                <a:cs typeface="B Mitra"/>
              </a:rPr>
              <a:t>می</a:t>
            </a:r>
            <a:r>
              <a:rPr lang="fa-IR" sz="2400" dirty="0">
                <a:effectLst/>
                <a:latin typeface="Calibri" panose="020F0502020204030204" pitchFamily="34" charset="0"/>
                <a:ea typeface="Calibri" panose="020F0502020204030204" pitchFamily="34" charset="0"/>
                <a:cs typeface="B Mitra"/>
              </a:rPr>
              <a:t> </a:t>
            </a:r>
            <a:r>
              <a:rPr lang="fa-IR" sz="2400" dirty="0">
                <a:effectLst/>
                <a:latin typeface="Tahoma" panose="020B0604030504040204" pitchFamily="34" charset="0"/>
                <a:ea typeface="Calibri" panose="020F0502020204030204" pitchFamily="34" charset="0"/>
                <a:cs typeface="B Mitra"/>
              </a:rPr>
              <a:t>باشد </a:t>
            </a:r>
            <a:r>
              <a:rPr lang="fa-IR" sz="2400" dirty="0">
                <a:effectLst/>
                <a:latin typeface="Calibri" panose="020F0502020204030204" pitchFamily="34" charset="0"/>
                <a:ea typeface="Calibri" panose="020F0502020204030204" pitchFamily="34" charset="0"/>
                <a:cs typeface="B Mitra"/>
              </a:rPr>
              <a:t>.</a:t>
            </a:r>
            <a:r>
              <a:rPr lang="fa-IR" sz="2400" dirty="0">
                <a:effectLst/>
                <a:latin typeface="Tahoma" panose="020B0604030504040204" pitchFamily="34" charset="0"/>
                <a:ea typeface="Calibri" panose="020F0502020204030204" pitchFamily="34" charset="0"/>
                <a:cs typeface="B Mitra"/>
              </a:rPr>
              <a:t>کشت</a:t>
            </a:r>
            <a:r>
              <a:rPr lang="fa-IR" sz="2400" dirty="0">
                <a:effectLst/>
                <a:latin typeface="Calibri" panose="020F0502020204030204" pitchFamily="34" charset="0"/>
                <a:ea typeface="Calibri" panose="020F0502020204030204" pitchFamily="34" charset="0"/>
                <a:cs typeface="B Mitra"/>
              </a:rPr>
              <a:t> </a:t>
            </a:r>
            <a:r>
              <a:rPr lang="fa-IR" sz="2400" dirty="0">
                <a:effectLst/>
                <a:latin typeface="Tahoma" panose="020B0604030504040204" pitchFamily="34" charset="0"/>
                <a:ea typeface="Calibri" panose="020F0502020204030204" pitchFamily="34" charset="0"/>
                <a:cs typeface="B Mitra"/>
              </a:rPr>
              <a:t>و</a:t>
            </a:r>
            <a:r>
              <a:rPr lang="fa-IR" sz="2400" dirty="0">
                <a:effectLst/>
                <a:latin typeface="Calibri" panose="020F0502020204030204" pitchFamily="34" charset="0"/>
                <a:ea typeface="Calibri" panose="020F0502020204030204" pitchFamily="34" charset="0"/>
                <a:cs typeface="B Mitra"/>
              </a:rPr>
              <a:t> </a:t>
            </a:r>
            <a:r>
              <a:rPr lang="fa-IR" sz="2400" dirty="0">
                <a:effectLst/>
                <a:latin typeface="Tahoma" panose="020B0604030504040204" pitchFamily="34" charset="0"/>
                <a:ea typeface="Calibri" panose="020F0502020204030204" pitchFamily="34" charset="0"/>
                <a:cs typeface="B Mitra"/>
              </a:rPr>
              <a:t>جدا</a:t>
            </a:r>
            <a:r>
              <a:rPr lang="fa-IR" sz="2400" dirty="0">
                <a:effectLst/>
                <a:latin typeface="Calibri" panose="020F0502020204030204" pitchFamily="34" charset="0"/>
                <a:ea typeface="Calibri" panose="020F0502020204030204" pitchFamily="34" charset="0"/>
                <a:cs typeface="B Mitra"/>
              </a:rPr>
              <a:t> </a:t>
            </a:r>
            <a:r>
              <a:rPr lang="fa-IR" sz="2400" dirty="0">
                <a:effectLst/>
                <a:latin typeface="Tahoma" panose="020B0604030504040204" pitchFamily="34" charset="0"/>
                <a:ea typeface="Calibri" panose="020F0502020204030204" pitchFamily="34" charset="0"/>
                <a:cs typeface="B Mitra"/>
              </a:rPr>
              <a:t>سازی</a:t>
            </a:r>
            <a:r>
              <a:rPr lang="fa-IR" sz="2400" dirty="0">
                <a:effectLst/>
                <a:latin typeface="Calibri" panose="020F0502020204030204" pitchFamily="34" charset="0"/>
                <a:ea typeface="Calibri" panose="020F0502020204030204" pitchFamily="34" charset="0"/>
                <a:cs typeface="B Mitra"/>
              </a:rPr>
              <a:t> </a:t>
            </a:r>
            <a:r>
              <a:rPr lang="fa-IR" sz="2400" dirty="0">
                <a:effectLst/>
                <a:latin typeface="Tahoma" panose="020B0604030504040204" pitchFamily="34" charset="0"/>
                <a:ea typeface="Calibri" panose="020F0502020204030204" pitchFamily="34" charset="0"/>
                <a:cs typeface="B Mitra"/>
              </a:rPr>
              <a:t>میکروارگانیسم</a:t>
            </a:r>
            <a:r>
              <a:rPr lang="fa-IR" sz="2400" dirty="0">
                <a:effectLst/>
                <a:latin typeface="Calibri" panose="020F0502020204030204" pitchFamily="34" charset="0"/>
                <a:ea typeface="Calibri" panose="020F0502020204030204" pitchFamily="34" charset="0"/>
                <a:cs typeface="B Mitra"/>
              </a:rPr>
              <a:t> </a:t>
            </a:r>
            <a:r>
              <a:rPr lang="fa-IR" sz="2400" dirty="0">
                <a:effectLst/>
                <a:latin typeface="Tahoma" panose="020B0604030504040204" pitchFamily="34" charset="0"/>
                <a:ea typeface="Calibri" panose="020F0502020204030204" pitchFamily="34" charset="0"/>
                <a:cs typeface="B Mitra"/>
              </a:rPr>
              <a:t>های</a:t>
            </a:r>
            <a:r>
              <a:rPr lang="fa-IR" sz="2400" dirty="0">
                <a:effectLst/>
                <a:latin typeface="Calibri" panose="020F0502020204030204" pitchFamily="34" charset="0"/>
                <a:ea typeface="Calibri" panose="020F0502020204030204" pitchFamily="34" charset="0"/>
                <a:cs typeface="B Mitra"/>
              </a:rPr>
              <a:t> </a:t>
            </a:r>
            <a:r>
              <a:rPr lang="fa-IR" sz="2400" dirty="0">
                <a:effectLst/>
                <a:latin typeface="Tahoma" panose="020B0604030504040204" pitchFamily="34" charset="0"/>
                <a:ea typeface="Calibri" panose="020F0502020204030204" pitchFamily="34" charset="0"/>
                <a:cs typeface="B Mitra"/>
              </a:rPr>
              <a:t>ایجاد</a:t>
            </a:r>
            <a:r>
              <a:rPr lang="fa-IR" sz="2400" dirty="0">
                <a:effectLst/>
                <a:latin typeface="Calibri" panose="020F0502020204030204" pitchFamily="34" charset="0"/>
                <a:ea typeface="Calibri" panose="020F0502020204030204" pitchFamily="34" charset="0"/>
                <a:cs typeface="B Mitra"/>
              </a:rPr>
              <a:t> </a:t>
            </a:r>
            <a:r>
              <a:rPr lang="fa-IR" sz="2400" dirty="0">
                <a:effectLst/>
                <a:latin typeface="Tahoma" panose="020B0604030504040204" pitchFamily="34" charset="0"/>
                <a:ea typeface="Calibri" panose="020F0502020204030204" pitchFamily="34" charset="0"/>
                <a:cs typeface="B Mitra"/>
              </a:rPr>
              <a:t>کننده</a:t>
            </a:r>
            <a:r>
              <a:rPr lang="fa-IR" sz="2400" dirty="0">
                <a:effectLst/>
                <a:latin typeface="Calibri" panose="020F0502020204030204" pitchFamily="34" charset="0"/>
                <a:ea typeface="Calibri" panose="020F0502020204030204" pitchFamily="34" charset="0"/>
                <a:cs typeface="B Mitra"/>
              </a:rPr>
              <a:t> </a:t>
            </a:r>
            <a:r>
              <a:rPr lang="fa-IR" sz="2400" dirty="0">
                <a:effectLst/>
                <a:latin typeface="Tahoma" panose="020B0604030504040204" pitchFamily="34" charset="0"/>
                <a:ea typeface="Calibri" panose="020F0502020204030204" pitchFamily="34" charset="0"/>
                <a:cs typeface="B Mitra"/>
              </a:rPr>
              <a:t>عفونت</a:t>
            </a:r>
            <a:r>
              <a:rPr lang="fa-IR" sz="2400" dirty="0">
                <a:effectLst/>
                <a:latin typeface="Calibri" panose="020F0502020204030204" pitchFamily="34" charset="0"/>
                <a:ea typeface="Calibri" panose="020F0502020204030204" pitchFamily="34" charset="0"/>
                <a:cs typeface="B Mitra"/>
              </a:rPr>
              <a:t> </a:t>
            </a:r>
            <a:r>
              <a:rPr lang="fa-IR" sz="2400" dirty="0">
                <a:effectLst/>
                <a:latin typeface="Tahoma" panose="020B0604030504040204" pitchFamily="34" charset="0"/>
                <a:ea typeface="Calibri" panose="020F0502020204030204" pitchFamily="34" charset="0"/>
                <a:cs typeface="B Mitra"/>
              </a:rPr>
              <a:t>از</a:t>
            </a:r>
            <a:r>
              <a:rPr lang="fa-IR" sz="2400" dirty="0">
                <a:effectLst/>
                <a:latin typeface="Calibri" panose="020F0502020204030204" pitchFamily="34" charset="0"/>
                <a:ea typeface="Calibri" panose="020F0502020204030204" pitchFamily="34" charset="0"/>
                <a:cs typeface="B Mitra"/>
              </a:rPr>
              <a:t> </a:t>
            </a:r>
            <a:r>
              <a:rPr lang="fa-IR" sz="2400" dirty="0">
                <a:effectLst/>
                <a:latin typeface="Tahoma" panose="020B0604030504040204" pitchFamily="34" charset="0"/>
                <a:ea typeface="Calibri" panose="020F0502020204030204" pitchFamily="34" charset="0"/>
                <a:cs typeface="B Mitra"/>
              </a:rPr>
              <a:t>مایعات</a:t>
            </a:r>
            <a:r>
              <a:rPr lang="fa-IR" sz="2400" dirty="0">
                <a:effectLst/>
                <a:latin typeface="Calibri" panose="020F0502020204030204" pitchFamily="34" charset="0"/>
                <a:ea typeface="Calibri" panose="020F0502020204030204" pitchFamily="34" charset="0"/>
                <a:cs typeface="B Mitra"/>
              </a:rPr>
              <a:t> </a:t>
            </a:r>
            <a:r>
              <a:rPr lang="fa-IR" sz="2400" dirty="0">
                <a:effectLst/>
                <a:latin typeface="Tahoma" panose="020B0604030504040204" pitchFamily="34" charset="0"/>
                <a:ea typeface="Calibri" panose="020F0502020204030204" pitchFamily="34" charset="0"/>
                <a:cs typeface="B Mitra"/>
              </a:rPr>
              <a:t>استریل</a:t>
            </a:r>
            <a:r>
              <a:rPr lang="fa-IR" sz="2400" dirty="0">
                <a:effectLst/>
                <a:latin typeface="Calibri" panose="020F0502020204030204" pitchFamily="34" charset="0"/>
                <a:ea typeface="Calibri" panose="020F0502020204030204" pitchFamily="34" charset="0"/>
                <a:cs typeface="B Mitra"/>
              </a:rPr>
              <a:t> </a:t>
            </a:r>
            <a:r>
              <a:rPr lang="fa-IR" sz="2400" dirty="0">
                <a:effectLst/>
                <a:latin typeface="Tahoma" panose="020B0604030504040204" pitchFamily="34" charset="0"/>
                <a:ea typeface="Calibri" panose="020F0502020204030204" pitchFamily="34" charset="0"/>
                <a:cs typeface="B Mitra"/>
              </a:rPr>
              <a:t>بدن</a:t>
            </a:r>
            <a:r>
              <a:rPr lang="fa-IR" sz="2400" dirty="0">
                <a:effectLst/>
                <a:latin typeface="Calibri" panose="020F0502020204030204" pitchFamily="34" charset="0"/>
                <a:ea typeface="Calibri" panose="020F0502020204030204" pitchFamily="34" charset="0"/>
                <a:cs typeface="B Mitra"/>
              </a:rPr>
              <a:t> </a:t>
            </a:r>
            <a:r>
              <a:rPr lang="fa-IR" sz="2400" dirty="0">
                <a:effectLst/>
                <a:latin typeface="Tahoma" panose="020B0604030504040204" pitchFamily="34" charset="0"/>
                <a:ea typeface="Calibri" panose="020F0502020204030204" pitchFamily="34" charset="0"/>
                <a:cs typeface="B Mitra"/>
              </a:rPr>
              <a:t>خیلی</a:t>
            </a:r>
            <a:r>
              <a:rPr lang="fa-IR" sz="2400" dirty="0">
                <a:effectLst/>
                <a:latin typeface="Calibri" panose="020F0502020204030204" pitchFamily="34" charset="0"/>
                <a:ea typeface="Calibri" panose="020F0502020204030204" pitchFamily="34" charset="0"/>
                <a:cs typeface="B Mitra"/>
              </a:rPr>
              <a:t> </a:t>
            </a:r>
            <a:r>
              <a:rPr lang="fa-IR" sz="2400" dirty="0">
                <a:effectLst/>
                <a:latin typeface="Tahoma" panose="020B0604030504040204" pitchFamily="34" charset="0"/>
                <a:ea typeface="Calibri" panose="020F0502020204030204" pitchFamily="34" charset="0"/>
                <a:cs typeface="B Mitra"/>
              </a:rPr>
              <a:t>مشکل</a:t>
            </a:r>
            <a:r>
              <a:rPr lang="fa-IR" sz="2400" dirty="0">
                <a:effectLst/>
                <a:latin typeface="Calibri" panose="020F0502020204030204" pitchFamily="34" charset="0"/>
                <a:ea typeface="Calibri" panose="020F0502020204030204" pitchFamily="34" charset="0"/>
                <a:cs typeface="B Mitra"/>
              </a:rPr>
              <a:t> </a:t>
            </a:r>
            <a:r>
              <a:rPr lang="fa-IR" sz="2400" dirty="0">
                <a:effectLst/>
                <a:latin typeface="Tahoma" panose="020B0604030504040204" pitchFamily="34" charset="0"/>
                <a:ea typeface="Calibri" panose="020F0502020204030204" pitchFamily="34" charset="0"/>
                <a:cs typeface="B Mitra"/>
              </a:rPr>
              <a:t>نمی</a:t>
            </a:r>
            <a:r>
              <a:rPr lang="fa-IR" sz="2400" dirty="0">
                <a:effectLst/>
                <a:latin typeface="Calibri" panose="020F0502020204030204" pitchFamily="34" charset="0"/>
                <a:ea typeface="Calibri" panose="020F0502020204030204" pitchFamily="34" charset="0"/>
                <a:cs typeface="B Mitra"/>
              </a:rPr>
              <a:t> </a:t>
            </a:r>
            <a:r>
              <a:rPr lang="fa-IR" sz="2400" dirty="0">
                <a:effectLst/>
                <a:latin typeface="Tahoma" panose="020B0604030504040204" pitchFamily="34" charset="0"/>
                <a:ea typeface="Calibri" panose="020F0502020204030204" pitchFamily="34" charset="0"/>
                <a:cs typeface="B Mitra"/>
              </a:rPr>
              <a:t>باشد</a:t>
            </a:r>
            <a:r>
              <a:rPr lang="fa-IR" sz="2400" dirty="0">
                <a:effectLst/>
                <a:latin typeface="Calibri" panose="020F0502020204030204" pitchFamily="34" charset="0"/>
                <a:ea typeface="Calibri" panose="020F0502020204030204" pitchFamily="34" charset="0"/>
                <a:cs typeface="B Mitra"/>
              </a:rPr>
              <a:t> </a:t>
            </a:r>
            <a:r>
              <a:rPr lang="fa-IR" sz="2400" dirty="0">
                <a:solidFill>
                  <a:srgbClr val="FF0000"/>
                </a:solidFill>
                <a:effectLst/>
                <a:latin typeface="Tahoma" panose="020B0604030504040204" pitchFamily="34" charset="0"/>
                <a:ea typeface="Calibri" panose="020F0502020204030204" pitchFamily="34" charset="0"/>
                <a:cs typeface="B Mitra"/>
              </a:rPr>
              <a:t>ولی</a:t>
            </a:r>
            <a:r>
              <a:rPr lang="fa-IR" sz="2400" dirty="0">
                <a:solidFill>
                  <a:srgbClr val="FF0000"/>
                </a:solidFill>
                <a:effectLst/>
                <a:latin typeface="Calibri" panose="020F0502020204030204" pitchFamily="34" charset="0"/>
                <a:ea typeface="Calibri" panose="020F0502020204030204" pitchFamily="34" charset="0"/>
                <a:cs typeface="B Mitra"/>
              </a:rPr>
              <a:t> </a:t>
            </a:r>
            <a:r>
              <a:rPr lang="fa-IR" sz="2400" dirty="0">
                <a:solidFill>
                  <a:srgbClr val="FF0000"/>
                </a:solidFill>
                <a:effectLst/>
                <a:latin typeface="Tahoma" panose="020B0604030504040204" pitchFamily="34" charset="0"/>
                <a:ea typeface="Calibri" panose="020F0502020204030204" pitchFamily="34" charset="0"/>
                <a:cs typeface="B Mitra"/>
              </a:rPr>
              <a:t>تشخیص</a:t>
            </a:r>
            <a:r>
              <a:rPr lang="fa-IR" sz="2400" dirty="0">
                <a:solidFill>
                  <a:srgbClr val="FF0000"/>
                </a:solidFill>
                <a:effectLst/>
                <a:latin typeface="Calibri" panose="020F0502020204030204" pitchFamily="34" charset="0"/>
                <a:ea typeface="Calibri" panose="020F0502020204030204" pitchFamily="34" charset="0"/>
                <a:cs typeface="B Mitra"/>
              </a:rPr>
              <a:t> </a:t>
            </a:r>
            <a:r>
              <a:rPr lang="fa-IR" sz="2400" dirty="0">
                <a:solidFill>
                  <a:srgbClr val="FF0000"/>
                </a:solidFill>
                <a:effectLst/>
                <a:latin typeface="Tahoma" panose="020B0604030504040204" pitchFamily="34" charset="0"/>
                <a:ea typeface="Calibri" panose="020F0502020204030204" pitchFamily="34" charset="0"/>
                <a:cs typeface="B Mitra"/>
              </a:rPr>
              <a:t>اهمیت</a:t>
            </a:r>
            <a:r>
              <a:rPr lang="fa-IR" sz="2400" dirty="0">
                <a:solidFill>
                  <a:srgbClr val="FF0000"/>
                </a:solidFill>
                <a:effectLst/>
                <a:latin typeface="Calibri" panose="020F0502020204030204" pitchFamily="34" charset="0"/>
                <a:ea typeface="Calibri" panose="020F0502020204030204" pitchFamily="34" charset="0"/>
                <a:cs typeface="B Mitra"/>
              </a:rPr>
              <a:t> </a:t>
            </a:r>
            <a:r>
              <a:rPr lang="fa-IR" sz="2400" dirty="0">
                <a:solidFill>
                  <a:srgbClr val="FF0000"/>
                </a:solidFill>
                <a:effectLst/>
                <a:latin typeface="Tahoma" panose="020B0604030504040204" pitchFamily="34" charset="0"/>
                <a:ea typeface="Calibri" panose="020F0502020204030204" pitchFamily="34" charset="0"/>
                <a:cs typeface="B Mitra"/>
              </a:rPr>
              <a:t>تعداد</a:t>
            </a:r>
            <a:r>
              <a:rPr lang="fa-IR" sz="2400" dirty="0">
                <a:solidFill>
                  <a:srgbClr val="FF0000"/>
                </a:solidFill>
                <a:effectLst/>
                <a:latin typeface="Calibri" panose="020F0502020204030204" pitchFamily="34" charset="0"/>
                <a:ea typeface="Calibri" panose="020F0502020204030204" pitchFamily="34" charset="0"/>
                <a:cs typeface="B Mitra"/>
              </a:rPr>
              <a:t> </a:t>
            </a:r>
            <a:r>
              <a:rPr lang="fa-IR" sz="2400" dirty="0">
                <a:solidFill>
                  <a:srgbClr val="FF0000"/>
                </a:solidFill>
                <a:effectLst/>
                <a:latin typeface="Tahoma" panose="020B0604030504040204" pitchFamily="34" charset="0"/>
                <a:ea typeface="Calibri" panose="020F0502020204030204" pitchFamily="34" charset="0"/>
                <a:cs typeface="B Mitra"/>
              </a:rPr>
              <a:t>کم</a:t>
            </a:r>
            <a:r>
              <a:rPr lang="fa-IR" sz="2400" dirty="0">
                <a:solidFill>
                  <a:srgbClr val="FF0000"/>
                </a:solidFill>
                <a:effectLst/>
                <a:latin typeface="Calibri" panose="020F0502020204030204" pitchFamily="34" charset="0"/>
                <a:ea typeface="Calibri" panose="020F0502020204030204" pitchFamily="34" charset="0"/>
                <a:cs typeface="B Mitra"/>
              </a:rPr>
              <a:t> </a:t>
            </a:r>
            <a:r>
              <a:rPr lang="fa-IR" sz="2400" dirty="0">
                <a:solidFill>
                  <a:srgbClr val="FF0000"/>
                </a:solidFill>
                <a:effectLst/>
                <a:latin typeface="Tahoma" panose="020B0604030504040204" pitchFamily="34" charset="0"/>
                <a:ea typeface="Calibri" panose="020F0502020204030204" pitchFamily="34" charset="0"/>
                <a:cs typeface="B Mitra"/>
              </a:rPr>
              <a:t>این</a:t>
            </a:r>
            <a:r>
              <a:rPr lang="fa-IR" sz="2400" dirty="0">
                <a:solidFill>
                  <a:srgbClr val="FF0000"/>
                </a:solidFill>
                <a:effectLst/>
                <a:latin typeface="Calibri" panose="020F0502020204030204" pitchFamily="34" charset="0"/>
                <a:ea typeface="Calibri" panose="020F0502020204030204" pitchFamily="34" charset="0"/>
                <a:cs typeface="B Mitra"/>
              </a:rPr>
              <a:t> </a:t>
            </a:r>
            <a:r>
              <a:rPr lang="fa-IR" sz="2400" dirty="0">
                <a:solidFill>
                  <a:srgbClr val="FF0000"/>
                </a:solidFill>
                <a:effectLst/>
                <a:latin typeface="Tahoma" panose="020B0604030504040204" pitchFamily="34" charset="0"/>
                <a:ea typeface="Calibri" panose="020F0502020204030204" pitchFamily="34" charset="0"/>
                <a:cs typeface="B Mitra"/>
              </a:rPr>
              <a:t>ارگانیسم</a:t>
            </a:r>
            <a:r>
              <a:rPr lang="fa-IR" sz="2400" dirty="0">
                <a:solidFill>
                  <a:srgbClr val="FF0000"/>
                </a:solidFill>
                <a:effectLst/>
                <a:latin typeface="Calibri" panose="020F0502020204030204" pitchFamily="34" charset="0"/>
                <a:ea typeface="Calibri" panose="020F0502020204030204" pitchFamily="34" charset="0"/>
                <a:cs typeface="B Mitra"/>
              </a:rPr>
              <a:t> </a:t>
            </a:r>
            <a:r>
              <a:rPr lang="fa-IR" sz="2400" dirty="0">
                <a:solidFill>
                  <a:srgbClr val="FF0000"/>
                </a:solidFill>
                <a:effectLst/>
                <a:latin typeface="Tahoma" panose="020B0604030504040204" pitchFamily="34" charset="0"/>
                <a:ea typeface="Calibri" panose="020F0502020204030204" pitchFamily="34" charset="0"/>
                <a:cs typeface="B Mitra"/>
              </a:rPr>
              <a:t>ها</a:t>
            </a:r>
            <a:r>
              <a:rPr lang="fa-IR" sz="2400" dirty="0">
                <a:solidFill>
                  <a:srgbClr val="FF0000"/>
                </a:solidFill>
                <a:effectLst/>
                <a:latin typeface="Calibri" panose="020F0502020204030204" pitchFamily="34" charset="0"/>
                <a:ea typeface="Calibri" panose="020F0502020204030204" pitchFamily="34" charset="0"/>
                <a:cs typeface="B Mitra"/>
              </a:rPr>
              <a:t> </a:t>
            </a:r>
            <a:r>
              <a:rPr lang="fa-IR" sz="2400" dirty="0">
                <a:solidFill>
                  <a:srgbClr val="FF0000"/>
                </a:solidFill>
                <a:effectLst/>
                <a:latin typeface="Tahoma" panose="020B0604030504040204" pitchFamily="34" charset="0"/>
                <a:ea typeface="Calibri" panose="020F0502020204030204" pitchFamily="34" charset="0"/>
                <a:cs typeface="B Mitra"/>
              </a:rPr>
              <a:t>بدلیل</a:t>
            </a:r>
            <a:r>
              <a:rPr lang="fa-IR" sz="2400" dirty="0">
                <a:solidFill>
                  <a:srgbClr val="FF0000"/>
                </a:solidFill>
                <a:effectLst/>
                <a:latin typeface="Calibri" panose="020F0502020204030204" pitchFamily="34" charset="0"/>
                <a:ea typeface="Calibri" panose="020F0502020204030204" pitchFamily="34" charset="0"/>
                <a:cs typeface="B Mitra"/>
              </a:rPr>
              <a:t> </a:t>
            </a:r>
            <a:r>
              <a:rPr lang="fa-IR" sz="2400" dirty="0">
                <a:solidFill>
                  <a:srgbClr val="FF0000"/>
                </a:solidFill>
                <a:effectLst/>
                <a:latin typeface="Tahoma" panose="020B0604030504040204" pitchFamily="34" charset="0"/>
                <a:ea typeface="Calibri" panose="020F0502020204030204" pitchFamily="34" charset="0"/>
                <a:cs typeface="B Mitra"/>
              </a:rPr>
              <a:t>فلور</a:t>
            </a:r>
            <a:r>
              <a:rPr lang="fa-IR" sz="2400" dirty="0">
                <a:solidFill>
                  <a:srgbClr val="FF0000"/>
                </a:solidFill>
                <a:effectLst/>
                <a:latin typeface="Calibri" panose="020F0502020204030204" pitchFamily="34" charset="0"/>
                <a:ea typeface="Calibri" panose="020F0502020204030204" pitchFamily="34" charset="0"/>
                <a:cs typeface="B Mitra"/>
              </a:rPr>
              <a:t> </a:t>
            </a:r>
            <a:r>
              <a:rPr lang="fa-IR" sz="2400" dirty="0">
                <a:solidFill>
                  <a:srgbClr val="FF0000"/>
                </a:solidFill>
                <a:effectLst/>
                <a:latin typeface="Tahoma" panose="020B0604030504040204" pitchFamily="34" charset="0"/>
                <a:ea typeface="Calibri" panose="020F0502020204030204" pitchFamily="34" charset="0"/>
                <a:cs typeface="B Mitra"/>
              </a:rPr>
              <a:t>طبیعی</a:t>
            </a:r>
            <a:r>
              <a:rPr lang="fa-IR" sz="2400" dirty="0">
                <a:solidFill>
                  <a:srgbClr val="FF0000"/>
                </a:solidFill>
                <a:effectLst/>
                <a:latin typeface="Calibri" panose="020F0502020204030204" pitchFamily="34" charset="0"/>
                <a:ea typeface="Calibri" panose="020F0502020204030204" pitchFamily="34" charset="0"/>
                <a:cs typeface="B Mitra"/>
              </a:rPr>
              <a:t> </a:t>
            </a:r>
            <a:r>
              <a:rPr lang="fa-IR" sz="2400" dirty="0">
                <a:solidFill>
                  <a:srgbClr val="FF0000"/>
                </a:solidFill>
                <a:effectLst/>
                <a:latin typeface="Tahoma" panose="020B0604030504040204" pitchFamily="34" charset="0"/>
                <a:ea typeface="Calibri" panose="020F0502020204030204" pitchFamily="34" charset="0"/>
                <a:cs typeface="B Mitra"/>
              </a:rPr>
              <a:t>بودن</a:t>
            </a:r>
            <a:r>
              <a:rPr lang="fa-IR" sz="2400" dirty="0">
                <a:solidFill>
                  <a:srgbClr val="FF0000"/>
                </a:solidFill>
                <a:effectLst/>
                <a:latin typeface="Calibri" panose="020F0502020204030204" pitchFamily="34" charset="0"/>
                <a:ea typeface="Calibri" panose="020F0502020204030204" pitchFamily="34" charset="0"/>
                <a:cs typeface="B Mitra"/>
              </a:rPr>
              <a:t> </a:t>
            </a:r>
            <a:r>
              <a:rPr lang="fa-IR" sz="2400" dirty="0">
                <a:solidFill>
                  <a:srgbClr val="FF0000"/>
                </a:solidFill>
                <a:effectLst/>
                <a:latin typeface="Tahoma" panose="020B0604030504040204" pitchFamily="34" charset="0"/>
                <a:ea typeface="Calibri" panose="020F0502020204030204" pitchFamily="34" charset="0"/>
                <a:cs typeface="B Mitra"/>
              </a:rPr>
              <a:t>همیشه</a:t>
            </a:r>
            <a:r>
              <a:rPr lang="fa-IR" sz="2400" dirty="0">
                <a:solidFill>
                  <a:srgbClr val="FF0000"/>
                </a:solidFill>
                <a:effectLst/>
                <a:latin typeface="Calibri" panose="020F0502020204030204" pitchFamily="34" charset="0"/>
                <a:ea typeface="Calibri" panose="020F0502020204030204" pitchFamily="34" charset="0"/>
                <a:cs typeface="B Mitra"/>
              </a:rPr>
              <a:t> </a:t>
            </a:r>
            <a:r>
              <a:rPr lang="fa-IR" sz="2400" dirty="0">
                <a:solidFill>
                  <a:srgbClr val="FF0000"/>
                </a:solidFill>
                <a:effectLst/>
                <a:latin typeface="Tahoma" panose="020B0604030504040204" pitchFamily="34" charset="0"/>
                <a:ea typeface="Calibri" panose="020F0502020204030204" pitchFamily="34" charset="0"/>
                <a:cs typeface="B Mitra"/>
              </a:rPr>
              <a:t>چالش</a:t>
            </a:r>
            <a:r>
              <a:rPr lang="fa-IR" sz="2400" dirty="0">
                <a:solidFill>
                  <a:srgbClr val="FF0000"/>
                </a:solidFill>
                <a:effectLst/>
                <a:latin typeface="Calibri" panose="020F0502020204030204" pitchFamily="34" charset="0"/>
                <a:ea typeface="Calibri" panose="020F0502020204030204" pitchFamily="34" charset="0"/>
                <a:cs typeface="B Mitra"/>
              </a:rPr>
              <a:t> </a:t>
            </a:r>
            <a:r>
              <a:rPr lang="fa-IR" sz="2400" dirty="0">
                <a:solidFill>
                  <a:srgbClr val="FF0000"/>
                </a:solidFill>
                <a:effectLst/>
                <a:latin typeface="Tahoma" panose="020B0604030504040204" pitchFamily="34" charset="0"/>
                <a:ea typeface="Calibri" panose="020F0502020204030204" pitchFamily="34" charset="0"/>
                <a:cs typeface="B Mitra"/>
              </a:rPr>
              <a:t>بر</a:t>
            </a:r>
            <a:r>
              <a:rPr lang="fa-IR" sz="2400" dirty="0">
                <a:solidFill>
                  <a:srgbClr val="FF0000"/>
                </a:solidFill>
                <a:effectLst/>
                <a:latin typeface="Calibri" panose="020F0502020204030204" pitchFamily="34" charset="0"/>
                <a:ea typeface="Calibri" panose="020F0502020204030204" pitchFamily="34" charset="0"/>
                <a:cs typeface="B Mitra"/>
              </a:rPr>
              <a:t> </a:t>
            </a:r>
            <a:r>
              <a:rPr lang="fa-IR" sz="2400" dirty="0">
                <a:effectLst/>
                <a:latin typeface="Tahoma" panose="020B0604030504040204" pitchFamily="34" charset="0"/>
                <a:ea typeface="Calibri" panose="020F0502020204030204" pitchFamily="34" charset="0"/>
                <a:cs typeface="B Mitra"/>
              </a:rPr>
              <a:t>انگیز</a:t>
            </a:r>
            <a:r>
              <a:rPr lang="fa-IR" sz="2400" dirty="0">
                <a:effectLst/>
                <a:latin typeface="Calibri" panose="020F0502020204030204" pitchFamily="34" charset="0"/>
                <a:ea typeface="Calibri" panose="020F0502020204030204" pitchFamily="34" charset="0"/>
                <a:cs typeface="B Mitra"/>
              </a:rPr>
              <a:t> </a:t>
            </a:r>
            <a:r>
              <a:rPr lang="fa-IR" sz="2400" dirty="0">
                <a:effectLst/>
                <a:latin typeface="Tahoma" panose="020B0604030504040204" pitchFamily="34" charset="0"/>
                <a:ea typeface="Calibri" panose="020F0502020204030204" pitchFamily="34" charset="0"/>
                <a:cs typeface="B Mitra"/>
              </a:rPr>
              <a:t>می</a:t>
            </a:r>
            <a:r>
              <a:rPr lang="fa-IR" sz="2400" dirty="0">
                <a:effectLst/>
                <a:latin typeface="Calibri" panose="020F0502020204030204" pitchFamily="34" charset="0"/>
                <a:ea typeface="Calibri" panose="020F0502020204030204" pitchFamily="34" charset="0"/>
                <a:cs typeface="B Mitra"/>
              </a:rPr>
              <a:t> </a:t>
            </a:r>
            <a:r>
              <a:rPr lang="fa-IR" sz="2400" dirty="0">
                <a:effectLst/>
                <a:latin typeface="Tahoma" panose="020B0604030504040204" pitchFamily="34" charset="0"/>
                <a:ea typeface="Calibri" panose="020F0502020204030204" pitchFamily="34" charset="0"/>
                <a:cs typeface="B Mitra"/>
              </a:rPr>
              <a:t>باشد. موقع</a:t>
            </a:r>
            <a:r>
              <a:rPr lang="fa-IR" sz="2400" dirty="0">
                <a:effectLst/>
                <a:latin typeface="Calibri" panose="020F0502020204030204" pitchFamily="34" charset="0"/>
                <a:ea typeface="Calibri" panose="020F0502020204030204" pitchFamily="34" charset="0"/>
                <a:cs typeface="B Mitra"/>
              </a:rPr>
              <a:t> </a:t>
            </a:r>
            <a:r>
              <a:rPr lang="fa-IR" sz="2400" dirty="0">
                <a:effectLst/>
                <a:latin typeface="Tahoma" panose="020B0604030504040204" pitchFamily="34" charset="0"/>
                <a:ea typeface="Calibri" panose="020F0502020204030204" pitchFamily="34" charset="0"/>
                <a:cs typeface="B Mitra"/>
              </a:rPr>
              <a:t>جمع</a:t>
            </a:r>
            <a:r>
              <a:rPr lang="fa-IR" sz="2400" dirty="0">
                <a:effectLst/>
                <a:latin typeface="Calibri" panose="020F0502020204030204" pitchFamily="34" charset="0"/>
                <a:ea typeface="Calibri" panose="020F0502020204030204" pitchFamily="34" charset="0"/>
                <a:cs typeface="B Mitra"/>
              </a:rPr>
              <a:t> </a:t>
            </a:r>
            <a:r>
              <a:rPr lang="fa-IR" sz="2400" dirty="0">
                <a:effectLst/>
                <a:latin typeface="Tahoma" panose="020B0604030504040204" pitchFamily="34" charset="0"/>
                <a:ea typeface="Calibri" panose="020F0502020204030204" pitchFamily="34" charset="0"/>
                <a:cs typeface="B Mitra"/>
              </a:rPr>
              <a:t>آوری</a:t>
            </a:r>
            <a:r>
              <a:rPr lang="fa-IR" sz="2400" dirty="0">
                <a:effectLst/>
                <a:latin typeface="Calibri" panose="020F0502020204030204" pitchFamily="34" charset="0"/>
                <a:ea typeface="Calibri" panose="020F0502020204030204" pitchFamily="34" charset="0"/>
                <a:cs typeface="B Mitra"/>
              </a:rPr>
              <a:t> </a:t>
            </a:r>
            <a:r>
              <a:rPr lang="fa-IR" sz="2400" dirty="0">
                <a:effectLst/>
                <a:latin typeface="Tahoma" panose="020B0604030504040204" pitchFamily="34" charset="0"/>
                <a:ea typeface="Calibri" panose="020F0502020204030204" pitchFamily="34" charset="0"/>
                <a:cs typeface="B Mitra"/>
              </a:rPr>
              <a:t>نمونه</a:t>
            </a:r>
            <a:r>
              <a:rPr lang="fa-IR" sz="2400" dirty="0">
                <a:effectLst/>
                <a:latin typeface="Calibri" panose="020F0502020204030204" pitchFamily="34" charset="0"/>
                <a:ea typeface="Calibri" panose="020F0502020204030204" pitchFamily="34" charset="0"/>
                <a:cs typeface="B Mitra"/>
              </a:rPr>
              <a:t> </a:t>
            </a:r>
            <a:r>
              <a:rPr lang="fa-IR" sz="2400" dirty="0">
                <a:solidFill>
                  <a:srgbClr val="FF0000"/>
                </a:solidFill>
                <a:effectLst/>
                <a:latin typeface="Tahoma" panose="020B0604030504040204" pitchFamily="34" charset="0"/>
                <a:ea typeface="Calibri" panose="020F0502020204030204" pitchFamily="34" charset="0"/>
                <a:cs typeface="B Mitra"/>
              </a:rPr>
              <a:t>از</a:t>
            </a:r>
            <a:r>
              <a:rPr lang="fa-IR" sz="2400" dirty="0">
                <a:solidFill>
                  <a:srgbClr val="FF0000"/>
                </a:solidFill>
                <a:effectLst/>
                <a:latin typeface="Calibri" panose="020F0502020204030204" pitchFamily="34" charset="0"/>
                <a:ea typeface="Calibri" panose="020F0502020204030204" pitchFamily="34" charset="0"/>
                <a:cs typeface="B Mitra"/>
              </a:rPr>
              <a:t> </a:t>
            </a:r>
            <a:r>
              <a:rPr lang="fa-IR" sz="2400" dirty="0">
                <a:solidFill>
                  <a:srgbClr val="FF0000"/>
                </a:solidFill>
                <a:effectLst/>
                <a:latin typeface="Tahoma" panose="020B0604030504040204" pitchFamily="34" charset="0"/>
                <a:ea typeface="Calibri" panose="020F0502020204030204" pitchFamily="34" charset="0"/>
                <a:cs typeface="B Mitra"/>
              </a:rPr>
              <a:t>مایعات</a:t>
            </a:r>
            <a:r>
              <a:rPr lang="fa-IR" sz="2400" dirty="0">
                <a:solidFill>
                  <a:srgbClr val="FF0000"/>
                </a:solidFill>
                <a:effectLst/>
                <a:latin typeface="Calibri" panose="020F0502020204030204" pitchFamily="34" charset="0"/>
                <a:ea typeface="Calibri" panose="020F0502020204030204" pitchFamily="34" charset="0"/>
                <a:cs typeface="B Mitra"/>
              </a:rPr>
              <a:t> </a:t>
            </a:r>
            <a:r>
              <a:rPr lang="fa-IR" sz="2400" dirty="0">
                <a:solidFill>
                  <a:srgbClr val="FF0000"/>
                </a:solidFill>
                <a:effectLst/>
                <a:latin typeface="Tahoma" panose="020B0604030504040204" pitchFamily="34" charset="0"/>
                <a:ea typeface="Calibri" panose="020F0502020204030204" pitchFamily="34" charset="0"/>
                <a:cs typeface="B Mitra"/>
              </a:rPr>
              <a:t>استریل</a:t>
            </a:r>
            <a:r>
              <a:rPr lang="fa-IR" sz="2400" dirty="0">
                <a:solidFill>
                  <a:srgbClr val="FF0000"/>
                </a:solidFill>
                <a:effectLst/>
                <a:latin typeface="Calibri" panose="020F0502020204030204" pitchFamily="34" charset="0"/>
                <a:ea typeface="Calibri" panose="020F0502020204030204" pitchFamily="34" charset="0"/>
                <a:cs typeface="B Mitra"/>
              </a:rPr>
              <a:t> </a:t>
            </a:r>
            <a:r>
              <a:rPr lang="fa-IR" sz="2400" dirty="0">
                <a:solidFill>
                  <a:srgbClr val="FF0000"/>
                </a:solidFill>
                <a:effectLst/>
                <a:latin typeface="Tahoma" panose="020B0604030504040204" pitchFamily="34" charset="0"/>
                <a:ea typeface="Calibri" panose="020F0502020204030204" pitchFamily="34" charset="0"/>
                <a:cs typeface="B Mitra"/>
              </a:rPr>
              <a:t>بدن</a:t>
            </a:r>
            <a:r>
              <a:rPr lang="fa-IR" sz="2400" dirty="0">
                <a:solidFill>
                  <a:srgbClr val="FF0000"/>
                </a:solidFill>
                <a:effectLst/>
                <a:latin typeface="Calibri" panose="020F0502020204030204" pitchFamily="34" charset="0"/>
                <a:ea typeface="Calibri" panose="020F0502020204030204" pitchFamily="34" charset="0"/>
                <a:cs typeface="B Mitra"/>
              </a:rPr>
              <a:t> </a:t>
            </a:r>
            <a:r>
              <a:rPr lang="fa-IR" sz="2400" dirty="0">
                <a:solidFill>
                  <a:srgbClr val="FF0000"/>
                </a:solidFill>
                <a:effectLst/>
                <a:latin typeface="Tahoma" panose="020B0604030504040204" pitchFamily="34" charset="0"/>
                <a:ea typeface="Calibri" panose="020F0502020204030204" pitchFamily="34" charset="0"/>
                <a:cs typeface="B Mitra"/>
              </a:rPr>
              <a:t>باید</a:t>
            </a:r>
            <a:r>
              <a:rPr lang="fa-IR" sz="2400" dirty="0">
                <a:solidFill>
                  <a:srgbClr val="FF0000"/>
                </a:solidFill>
                <a:effectLst/>
                <a:latin typeface="Calibri" panose="020F0502020204030204" pitchFamily="34" charset="0"/>
                <a:ea typeface="Calibri" panose="020F0502020204030204" pitchFamily="34" charset="0"/>
                <a:cs typeface="B Mitra"/>
              </a:rPr>
              <a:t> </a:t>
            </a:r>
            <a:r>
              <a:rPr lang="fa-IR" sz="2400" dirty="0">
                <a:solidFill>
                  <a:srgbClr val="FF0000"/>
                </a:solidFill>
                <a:effectLst/>
                <a:latin typeface="Tahoma" panose="020B0604030504040204" pitchFamily="34" charset="0"/>
                <a:ea typeface="Calibri" panose="020F0502020204030204" pitchFamily="34" charset="0"/>
                <a:cs typeface="B Mitra"/>
              </a:rPr>
              <a:t>دقت</a:t>
            </a:r>
            <a:r>
              <a:rPr lang="fa-IR" sz="2400" dirty="0">
                <a:solidFill>
                  <a:srgbClr val="FF0000"/>
                </a:solidFill>
                <a:effectLst/>
                <a:latin typeface="Calibri" panose="020F0502020204030204" pitchFamily="34" charset="0"/>
                <a:ea typeface="Calibri" panose="020F0502020204030204" pitchFamily="34" charset="0"/>
                <a:cs typeface="B Mitra"/>
              </a:rPr>
              <a:t> </a:t>
            </a:r>
            <a:r>
              <a:rPr lang="fa-IR" sz="2400" dirty="0">
                <a:solidFill>
                  <a:srgbClr val="FF0000"/>
                </a:solidFill>
                <a:effectLst/>
                <a:latin typeface="Tahoma" panose="020B0604030504040204" pitchFamily="34" charset="0"/>
                <a:ea typeface="Calibri" panose="020F0502020204030204" pitchFamily="34" charset="0"/>
                <a:cs typeface="B Mitra"/>
              </a:rPr>
              <a:t>کرد</a:t>
            </a:r>
            <a:r>
              <a:rPr lang="fa-IR" sz="2400" dirty="0">
                <a:solidFill>
                  <a:srgbClr val="FF0000"/>
                </a:solidFill>
                <a:effectLst/>
                <a:latin typeface="Calibri" panose="020F0502020204030204" pitchFamily="34" charset="0"/>
                <a:ea typeface="Calibri" panose="020F0502020204030204" pitchFamily="34" charset="0"/>
                <a:cs typeface="B Mitra"/>
              </a:rPr>
              <a:t> </a:t>
            </a:r>
            <a:r>
              <a:rPr lang="fa-IR" sz="2400" dirty="0">
                <a:solidFill>
                  <a:srgbClr val="FF0000"/>
                </a:solidFill>
                <a:effectLst/>
                <a:latin typeface="Tahoma" panose="020B0604030504040204" pitchFamily="34" charset="0"/>
                <a:ea typeface="Calibri" panose="020F0502020204030204" pitchFamily="34" charset="0"/>
                <a:cs typeface="B Mitra"/>
              </a:rPr>
              <a:t>که</a:t>
            </a:r>
            <a:r>
              <a:rPr lang="fa-IR" sz="2400" dirty="0">
                <a:solidFill>
                  <a:srgbClr val="FF0000"/>
                </a:solidFill>
                <a:effectLst/>
                <a:latin typeface="Calibri" panose="020F0502020204030204" pitchFamily="34" charset="0"/>
                <a:ea typeface="Calibri" panose="020F0502020204030204" pitchFamily="34" charset="0"/>
                <a:cs typeface="B Mitra"/>
              </a:rPr>
              <a:t> </a:t>
            </a:r>
            <a:r>
              <a:rPr lang="fa-IR" sz="2400" dirty="0">
                <a:solidFill>
                  <a:srgbClr val="FF0000"/>
                </a:solidFill>
                <a:effectLst/>
                <a:latin typeface="Tahoma" panose="020B0604030504040204" pitchFamily="34" charset="0"/>
                <a:ea typeface="Calibri" panose="020F0502020204030204" pitchFamily="34" charset="0"/>
                <a:cs typeface="B Mitra"/>
              </a:rPr>
              <a:t>با</a:t>
            </a:r>
            <a:r>
              <a:rPr lang="fa-IR" sz="2400" dirty="0">
                <a:solidFill>
                  <a:srgbClr val="FF0000"/>
                </a:solidFill>
                <a:effectLst/>
                <a:latin typeface="Calibri" panose="020F0502020204030204" pitchFamily="34" charset="0"/>
                <a:ea typeface="Calibri" panose="020F0502020204030204" pitchFamily="34" charset="0"/>
                <a:cs typeface="B Mitra"/>
              </a:rPr>
              <a:t> </a:t>
            </a:r>
            <a:r>
              <a:rPr lang="fa-IR" sz="2400" dirty="0">
                <a:solidFill>
                  <a:srgbClr val="FF0000"/>
                </a:solidFill>
                <a:effectLst/>
                <a:latin typeface="Tahoma" panose="020B0604030504040204" pitchFamily="34" charset="0"/>
                <a:ea typeface="Calibri" panose="020F0502020204030204" pitchFamily="34" charset="0"/>
                <a:cs typeface="B Mitra"/>
              </a:rPr>
              <a:t>میکروبیوتای</a:t>
            </a:r>
            <a:r>
              <a:rPr lang="fa-IR" sz="2400" dirty="0">
                <a:solidFill>
                  <a:srgbClr val="FF0000"/>
                </a:solidFill>
                <a:effectLst/>
                <a:latin typeface="Calibri" panose="020F0502020204030204" pitchFamily="34" charset="0"/>
                <a:ea typeface="Calibri" panose="020F0502020204030204" pitchFamily="34" charset="0"/>
                <a:cs typeface="B Mitra"/>
              </a:rPr>
              <a:t> </a:t>
            </a:r>
            <a:r>
              <a:rPr lang="fa-IR" sz="2400" dirty="0">
                <a:solidFill>
                  <a:srgbClr val="FF0000"/>
                </a:solidFill>
                <a:effectLst/>
                <a:latin typeface="Tahoma" panose="020B0604030504040204" pitchFamily="34" charset="0"/>
                <a:ea typeface="Calibri" panose="020F0502020204030204" pitchFamily="34" charset="0"/>
                <a:cs typeface="B Mitra"/>
              </a:rPr>
              <a:t>کومنسال</a:t>
            </a:r>
            <a:r>
              <a:rPr lang="fa-IR" sz="2400" dirty="0">
                <a:solidFill>
                  <a:srgbClr val="FF0000"/>
                </a:solidFill>
                <a:effectLst/>
                <a:latin typeface="Calibri" panose="020F0502020204030204" pitchFamily="34" charset="0"/>
                <a:ea typeface="Calibri" panose="020F0502020204030204" pitchFamily="34" charset="0"/>
                <a:cs typeface="B Mitra"/>
              </a:rPr>
              <a:t> </a:t>
            </a:r>
            <a:r>
              <a:rPr lang="fa-IR" sz="2400" dirty="0">
                <a:solidFill>
                  <a:srgbClr val="FF0000"/>
                </a:solidFill>
                <a:effectLst/>
                <a:latin typeface="Tahoma" panose="020B0604030504040204" pitchFamily="34" charset="0"/>
                <a:ea typeface="Calibri" panose="020F0502020204030204" pitchFamily="34" charset="0"/>
                <a:cs typeface="B Mitra"/>
              </a:rPr>
              <a:t>آلوده</a:t>
            </a:r>
            <a:r>
              <a:rPr lang="fa-IR" sz="2400" dirty="0">
                <a:solidFill>
                  <a:srgbClr val="FF0000"/>
                </a:solidFill>
                <a:effectLst/>
                <a:latin typeface="Calibri" panose="020F0502020204030204" pitchFamily="34" charset="0"/>
                <a:ea typeface="Calibri" panose="020F0502020204030204" pitchFamily="34" charset="0"/>
                <a:cs typeface="B Mitra"/>
              </a:rPr>
              <a:t> </a:t>
            </a:r>
            <a:r>
              <a:rPr lang="fa-IR" sz="2400" dirty="0">
                <a:solidFill>
                  <a:srgbClr val="FF0000"/>
                </a:solidFill>
                <a:effectLst/>
                <a:latin typeface="Tahoma" panose="020B0604030504040204" pitchFamily="34" charset="0"/>
                <a:ea typeface="Calibri" panose="020F0502020204030204" pitchFamily="34" charset="0"/>
                <a:cs typeface="B Mitra"/>
              </a:rPr>
              <a:t>نگردد.چون</a:t>
            </a:r>
            <a:r>
              <a:rPr lang="fa-IR" sz="2400" dirty="0">
                <a:solidFill>
                  <a:srgbClr val="FF0000"/>
                </a:solidFill>
                <a:effectLst/>
                <a:latin typeface="Calibri" panose="020F0502020204030204" pitchFamily="34" charset="0"/>
                <a:ea typeface="Calibri" panose="020F0502020204030204" pitchFamily="34" charset="0"/>
                <a:cs typeface="B Mitra"/>
              </a:rPr>
              <a:t> </a:t>
            </a:r>
            <a:r>
              <a:rPr lang="fa-IR" sz="2400" dirty="0">
                <a:solidFill>
                  <a:srgbClr val="FF0000"/>
                </a:solidFill>
                <a:effectLst/>
                <a:latin typeface="Tahoma" panose="020B0604030504040204" pitchFamily="34" charset="0"/>
                <a:ea typeface="Calibri" panose="020F0502020204030204" pitchFamily="34" charset="0"/>
                <a:cs typeface="B Mitra"/>
              </a:rPr>
              <a:t>این</a:t>
            </a:r>
            <a:r>
              <a:rPr lang="fa-IR" sz="2400" dirty="0">
                <a:solidFill>
                  <a:srgbClr val="FF0000"/>
                </a:solidFill>
                <a:effectLst/>
                <a:latin typeface="Calibri" panose="020F0502020204030204" pitchFamily="34" charset="0"/>
                <a:ea typeface="Calibri" panose="020F0502020204030204" pitchFamily="34" charset="0"/>
                <a:cs typeface="B Mitra"/>
              </a:rPr>
              <a:t> </a:t>
            </a:r>
            <a:r>
              <a:rPr lang="fa-IR" sz="2400" dirty="0">
                <a:solidFill>
                  <a:srgbClr val="FF0000"/>
                </a:solidFill>
                <a:effectLst/>
                <a:latin typeface="Tahoma" panose="020B0604030504040204" pitchFamily="34" charset="0"/>
                <a:ea typeface="Calibri" panose="020F0502020204030204" pitchFamily="34" charset="0"/>
                <a:cs typeface="B Mitra"/>
              </a:rPr>
              <a:t>نمونه</a:t>
            </a:r>
            <a:r>
              <a:rPr lang="fa-IR" sz="2400" dirty="0">
                <a:solidFill>
                  <a:srgbClr val="FF0000"/>
                </a:solidFill>
                <a:effectLst/>
                <a:latin typeface="Calibri" panose="020F0502020204030204" pitchFamily="34" charset="0"/>
                <a:ea typeface="Calibri" panose="020F0502020204030204" pitchFamily="34" charset="0"/>
                <a:cs typeface="B Mitra"/>
              </a:rPr>
              <a:t> </a:t>
            </a:r>
            <a:r>
              <a:rPr lang="fa-IR" sz="2400" dirty="0">
                <a:solidFill>
                  <a:srgbClr val="FF0000"/>
                </a:solidFill>
                <a:effectLst/>
                <a:latin typeface="Tahoma" panose="020B0604030504040204" pitchFamily="34" charset="0"/>
                <a:ea typeface="Calibri" panose="020F0502020204030204" pitchFamily="34" charset="0"/>
                <a:cs typeface="B Mitra"/>
              </a:rPr>
              <a:t>ها</a:t>
            </a:r>
            <a:r>
              <a:rPr lang="fa-IR" sz="2400" dirty="0">
                <a:solidFill>
                  <a:srgbClr val="FF0000"/>
                </a:solidFill>
                <a:effectLst/>
                <a:latin typeface="Calibri" panose="020F0502020204030204" pitchFamily="34" charset="0"/>
                <a:ea typeface="Calibri" panose="020F0502020204030204" pitchFamily="34" charset="0"/>
                <a:cs typeface="B Mitra"/>
              </a:rPr>
              <a:t> </a:t>
            </a:r>
            <a:r>
              <a:rPr lang="fa-IR" sz="2400" dirty="0">
                <a:solidFill>
                  <a:srgbClr val="FF0000"/>
                </a:solidFill>
                <a:effectLst/>
                <a:latin typeface="Tahoma" panose="020B0604030504040204" pitchFamily="34" charset="0"/>
                <a:ea typeface="Calibri" panose="020F0502020204030204" pitchFamily="34" charset="0"/>
                <a:cs typeface="B Mitra"/>
              </a:rPr>
              <a:t>بصورت</a:t>
            </a:r>
            <a:r>
              <a:rPr lang="fa-IR" sz="2400" dirty="0">
                <a:solidFill>
                  <a:srgbClr val="FF0000"/>
                </a:solidFill>
                <a:effectLst/>
                <a:latin typeface="Calibri" panose="020F0502020204030204" pitchFamily="34" charset="0"/>
                <a:ea typeface="Calibri" panose="020F0502020204030204" pitchFamily="34" charset="0"/>
                <a:cs typeface="B Mitra"/>
              </a:rPr>
              <a:t> </a:t>
            </a:r>
            <a:r>
              <a:rPr lang="fa-IR" sz="2400" dirty="0">
                <a:solidFill>
                  <a:srgbClr val="FF0000"/>
                </a:solidFill>
                <a:effectLst/>
                <a:latin typeface="Tahoma" panose="020B0604030504040204" pitchFamily="34" charset="0"/>
                <a:ea typeface="Calibri" panose="020F0502020204030204" pitchFamily="34" charset="0"/>
                <a:cs typeface="B Mitra"/>
              </a:rPr>
              <a:t>تهاجمی</a:t>
            </a:r>
            <a:r>
              <a:rPr lang="fa-IR" sz="2400" dirty="0">
                <a:solidFill>
                  <a:srgbClr val="FF0000"/>
                </a:solidFill>
                <a:effectLst/>
                <a:latin typeface="Calibri" panose="020F0502020204030204" pitchFamily="34" charset="0"/>
                <a:ea typeface="Calibri" panose="020F0502020204030204" pitchFamily="34" charset="0"/>
                <a:cs typeface="B Mitra"/>
              </a:rPr>
              <a:t> </a:t>
            </a:r>
            <a:r>
              <a:rPr lang="fa-IR" sz="2400" dirty="0">
                <a:solidFill>
                  <a:srgbClr val="FF0000"/>
                </a:solidFill>
                <a:effectLst/>
                <a:latin typeface="Tahoma" panose="020B0604030504040204" pitchFamily="34" charset="0"/>
                <a:ea typeface="Calibri" panose="020F0502020204030204" pitchFamily="34" charset="0"/>
                <a:cs typeface="B Mitra"/>
              </a:rPr>
              <a:t>گرفته</a:t>
            </a:r>
            <a:r>
              <a:rPr lang="fa-IR" sz="2400" dirty="0">
                <a:solidFill>
                  <a:srgbClr val="FF0000"/>
                </a:solidFill>
                <a:effectLst/>
                <a:latin typeface="Calibri" panose="020F0502020204030204" pitchFamily="34" charset="0"/>
                <a:ea typeface="Calibri" panose="020F0502020204030204" pitchFamily="34" charset="0"/>
                <a:cs typeface="B Mitra"/>
              </a:rPr>
              <a:t> </a:t>
            </a:r>
            <a:r>
              <a:rPr lang="fa-IR" sz="2400" dirty="0">
                <a:solidFill>
                  <a:srgbClr val="FF0000"/>
                </a:solidFill>
                <a:effectLst/>
                <a:latin typeface="Tahoma" panose="020B0604030504040204" pitchFamily="34" charset="0"/>
                <a:ea typeface="Calibri" panose="020F0502020204030204" pitchFamily="34" charset="0"/>
                <a:cs typeface="B Mitra"/>
              </a:rPr>
              <a:t>می</a:t>
            </a:r>
            <a:r>
              <a:rPr lang="fa-IR" sz="2400" dirty="0">
                <a:solidFill>
                  <a:srgbClr val="FF0000"/>
                </a:solidFill>
                <a:effectLst/>
                <a:latin typeface="Calibri" panose="020F0502020204030204" pitchFamily="34" charset="0"/>
                <a:ea typeface="Calibri" panose="020F0502020204030204" pitchFamily="34" charset="0"/>
                <a:cs typeface="B Mitra"/>
              </a:rPr>
              <a:t> </a:t>
            </a:r>
            <a:r>
              <a:rPr lang="fa-IR" sz="2400" dirty="0">
                <a:solidFill>
                  <a:srgbClr val="FF0000"/>
                </a:solidFill>
                <a:effectLst/>
                <a:latin typeface="Tahoma" panose="020B0604030504040204" pitchFamily="34" charset="0"/>
                <a:ea typeface="Calibri" panose="020F0502020204030204" pitchFamily="34" charset="0"/>
                <a:cs typeface="B Mitra"/>
              </a:rPr>
              <a:t>شوند</a:t>
            </a:r>
            <a:r>
              <a:rPr lang="fa-IR" sz="2400" dirty="0">
                <a:solidFill>
                  <a:srgbClr val="FF0000"/>
                </a:solidFill>
                <a:effectLst/>
                <a:latin typeface="Calibri" panose="020F0502020204030204" pitchFamily="34" charset="0"/>
                <a:ea typeface="Calibri" panose="020F0502020204030204" pitchFamily="34" charset="0"/>
                <a:cs typeface="B Mitra"/>
              </a:rPr>
              <a:t> </a:t>
            </a:r>
            <a:r>
              <a:rPr lang="fa-IR" sz="2400" dirty="0">
                <a:solidFill>
                  <a:srgbClr val="FF0000"/>
                </a:solidFill>
                <a:effectLst/>
                <a:latin typeface="Tahoma" panose="020B0604030504040204" pitchFamily="34" charset="0"/>
                <a:ea typeface="Calibri" panose="020F0502020204030204" pitchFamily="34" charset="0"/>
                <a:cs typeface="B Mitra"/>
              </a:rPr>
              <a:t>باید</a:t>
            </a:r>
            <a:r>
              <a:rPr lang="fa-IR" sz="2400" dirty="0">
                <a:solidFill>
                  <a:srgbClr val="FF0000"/>
                </a:solidFill>
                <a:effectLst/>
                <a:latin typeface="Calibri" panose="020F0502020204030204" pitchFamily="34" charset="0"/>
                <a:ea typeface="Calibri" panose="020F0502020204030204" pitchFamily="34" charset="0"/>
                <a:cs typeface="B Mitra"/>
              </a:rPr>
              <a:t> </a:t>
            </a:r>
            <a:r>
              <a:rPr lang="fa-IR" sz="2400" dirty="0">
                <a:solidFill>
                  <a:srgbClr val="FF0000"/>
                </a:solidFill>
                <a:effectLst/>
                <a:latin typeface="Tahoma" panose="020B0604030504040204" pitchFamily="34" charset="0"/>
                <a:ea typeface="Calibri" panose="020F0502020204030204" pitchFamily="34" charset="0"/>
                <a:cs typeface="B Mitra"/>
              </a:rPr>
              <a:t>توسط</a:t>
            </a:r>
            <a:r>
              <a:rPr lang="fa-IR" sz="2400" dirty="0">
                <a:solidFill>
                  <a:srgbClr val="FF0000"/>
                </a:solidFill>
                <a:effectLst/>
                <a:latin typeface="Calibri" panose="020F0502020204030204" pitchFamily="34" charset="0"/>
                <a:ea typeface="Calibri" panose="020F0502020204030204" pitchFamily="34" charset="0"/>
                <a:cs typeface="B Mitra"/>
              </a:rPr>
              <a:t> </a:t>
            </a:r>
            <a:r>
              <a:rPr lang="fa-IR" sz="2400" dirty="0">
                <a:solidFill>
                  <a:srgbClr val="FF0000"/>
                </a:solidFill>
                <a:effectLst/>
                <a:latin typeface="Tahoma" panose="020B0604030504040204" pitchFamily="34" charset="0"/>
                <a:ea typeface="Calibri" panose="020F0502020204030204" pitchFamily="34" charset="0"/>
                <a:cs typeface="B Mitra"/>
              </a:rPr>
              <a:t>پزشک</a:t>
            </a:r>
            <a:r>
              <a:rPr lang="fa-IR" sz="2400" dirty="0">
                <a:solidFill>
                  <a:srgbClr val="FF0000"/>
                </a:solidFill>
                <a:effectLst/>
                <a:latin typeface="Calibri" panose="020F0502020204030204" pitchFamily="34" charset="0"/>
                <a:ea typeface="Calibri" panose="020F0502020204030204" pitchFamily="34" charset="0"/>
                <a:cs typeface="B Mitra"/>
              </a:rPr>
              <a:t> </a:t>
            </a:r>
            <a:r>
              <a:rPr lang="fa-IR" sz="2400" dirty="0">
                <a:solidFill>
                  <a:srgbClr val="FF0000"/>
                </a:solidFill>
                <a:effectLst/>
                <a:latin typeface="Tahoma" panose="020B0604030504040204" pitchFamily="34" charset="0"/>
                <a:ea typeface="Calibri" panose="020F0502020204030204" pitchFamily="34" charset="0"/>
                <a:cs typeface="B Mitra"/>
              </a:rPr>
              <a:t>صورت</a:t>
            </a:r>
            <a:r>
              <a:rPr lang="fa-IR" sz="2400" dirty="0">
                <a:solidFill>
                  <a:srgbClr val="FF0000"/>
                </a:solidFill>
                <a:effectLst/>
                <a:latin typeface="Calibri" panose="020F0502020204030204" pitchFamily="34" charset="0"/>
                <a:ea typeface="Calibri" panose="020F0502020204030204" pitchFamily="34" charset="0"/>
                <a:cs typeface="B Mitra"/>
              </a:rPr>
              <a:t> </a:t>
            </a:r>
            <a:r>
              <a:rPr lang="fa-IR" sz="2400" dirty="0">
                <a:solidFill>
                  <a:srgbClr val="FF0000"/>
                </a:solidFill>
                <a:effectLst/>
                <a:latin typeface="Tahoma" panose="020B0604030504040204" pitchFamily="34" charset="0"/>
                <a:ea typeface="Calibri" panose="020F0502020204030204" pitchFamily="34" charset="0"/>
                <a:cs typeface="B Mitra"/>
              </a:rPr>
              <a:t>گیرد</a:t>
            </a:r>
            <a:r>
              <a:rPr lang="fa-IR" sz="2400" dirty="0">
                <a:solidFill>
                  <a:srgbClr val="FF0000"/>
                </a:solidFill>
                <a:effectLst/>
                <a:latin typeface="Calibri" panose="020F0502020204030204" pitchFamily="34" charset="0"/>
                <a:ea typeface="Calibri" panose="020F0502020204030204" pitchFamily="34" charset="0"/>
                <a:cs typeface="B Mitra"/>
              </a:rPr>
              <a:t> </a:t>
            </a:r>
            <a:r>
              <a:rPr lang="fa-IR" sz="2400" dirty="0">
                <a:solidFill>
                  <a:srgbClr val="FF0000"/>
                </a:solidFill>
                <a:effectLst/>
                <a:latin typeface="Tahoma" panose="020B0604030504040204" pitchFamily="34" charset="0"/>
                <a:ea typeface="Calibri" panose="020F0502020204030204" pitchFamily="34" charset="0"/>
                <a:cs typeface="B Mitra"/>
              </a:rPr>
              <a:t>و</a:t>
            </a:r>
            <a:r>
              <a:rPr lang="fa-IR" sz="2400" dirty="0">
                <a:solidFill>
                  <a:srgbClr val="FF0000"/>
                </a:solidFill>
                <a:effectLst/>
                <a:latin typeface="Calibri" panose="020F0502020204030204" pitchFamily="34" charset="0"/>
                <a:ea typeface="Calibri" panose="020F0502020204030204" pitchFamily="34" charset="0"/>
                <a:cs typeface="B Mitra"/>
              </a:rPr>
              <a:t> </a:t>
            </a:r>
            <a:r>
              <a:rPr lang="fa-IR" sz="2400" dirty="0">
                <a:solidFill>
                  <a:srgbClr val="FF0000"/>
                </a:solidFill>
                <a:effectLst/>
                <a:latin typeface="Tahoma" panose="020B0604030504040204" pitchFamily="34" charset="0"/>
                <a:ea typeface="Calibri" panose="020F0502020204030204" pitchFamily="34" charset="0"/>
                <a:cs typeface="B Mitra"/>
              </a:rPr>
              <a:t>آمنیو</a:t>
            </a:r>
            <a:r>
              <a:rPr lang="fa-IR" sz="2400" dirty="0">
                <a:solidFill>
                  <a:srgbClr val="FF0000"/>
                </a:solidFill>
                <a:effectLst/>
                <a:latin typeface="Calibri" panose="020F0502020204030204" pitchFamily="34" charset="0"/>
                <a:ea typeface="Calibri" panose="020F0502020204030204" pitchFamily="34" charset="0"/>
                <a:cs typeface="B Mitra"/>
              </a:rPr>
              <a:t> </a:t>
            </a:r>
            <a:r>
              <a:rPr lang="fa-IR" sz="2400" dirty="0">
                <a:solidFill>
                  <a:srgbClr val="FF0000"/>
                </a:solidFill>
                <a:effectLst/>
                <a:latin typeface="Tahoma" panose="020B0604030504040204" pitchFamily="34" charset="0"/>
                <a:ea typeface="Calibri" panose="020F0502020204030204" pitchFamily="34" charset="0"/>
                <a:cs typeface="B Mitra"/>
              </a:rPr>
              <a:t>سنتز</a:t>
            </a:r>
            <a:r>
              <a:rPr lang="fa-IR" sz="2400" dirty="0">
                <a:solidFill>
                  <a:srgbClr val="FF0000"/>
                </a:solidFill>
                <a:effectLst/>
                <a:latin typeface="Calibri" panose="020F0502020204030204" pitchFamily="34" charset="0"/>
                <a:ea typeface="Calibri" panose="020F0502020204030204" pitchFamily="34" charset="0"/>
                <a:cs typeface="B Mitra"/>
              </a:rPr>
              <a:t> </a:t>
            </a:r>
            <a:r>
              <a:rPr lang="fa-IR" sz="2400" dirty="0">
                <a:solidFill>
                  <a:srgbClr val="FF0000"/>
                </a:solidFill>
                <a:effectLst/>
                <a:latin typeface="Tahoma" panose="020B0604030504040204" pitchFamily="34" charset="0"/>
                <a:ea typeface="Calibri" panose="020F0502020204030204" pitchFamily="34" charset="0"/>
                <a:cs typeface="B Mitra"/>
              </a:rPr>
              <a:t>باید</a:t>
            </a:r>
            <a:r>
              <a:rPr lang="fa-IR" sz="2400" dirty="0">
                <a:solidFill>
                  <a:srgbClr val="FF0000"/>
                </a:solidFill>
                <a:effectLst/>
                <a:latin typeface="Calibri" panose="020F0502020204030204" pitchFamily="34" charset="0"/>
                <a:ea typeface="Calibri" panose="020F0502020204030204" pitchFamily="34" charset="0"/>
                <a:cs typeface="B Mitra"/>
              </a:rPr>
              <a:t> </a:t>
            </a:r>
            <a:r>
              <a:rPr lang="fa-IR" sz="2400" dirty="0">
                <a:solidFill>
                  <a:srgbClr val="FF0000"/>
                </a:solidFill>
                <a:effectLst/>
                <a:latin typeface="Tahoma" panose="020B0604030504040204" pitchFamily="34" charset="0"/>
                <a:ea typeface="Calibri" panose="020F0502020204030204" pitchFamily="34" charset="0"/>
                <a:cs typeface="B Mitra"/>
              </a:rPr>
              <a:t>توسط</a:t>
            </a:r>
            <a:r>
              <a:rPr lang="fa-IR" sz="2400" dirty="0">
                <a:solidFill>
                  <a:srgbClr val="FF0000"/>
                </a:solidFill>
                <a:effectLst/>
                <a:latin typeface="Calibri" panose="020F0502020204030204" pitchFamily="34" charset="0"/>
                <a:ea typeface="Calibri" panose="020F0502020204030204" pitchFamily="34" charset="0"/>
                <a:cs typeface="B Mitra"/>
              </a:rPr>
              <a:t> </a:t>
            </a:r>
            <a:r>
              <a:rPr lang="fa-IR" sz="2400" dirty="0">
                <a:solidFill>
                  <a:srgbClr val="FF0000"/>
                </a:solidFill>
                <a:effectLst/>
                <a:latin typeface="Tahoma" panose="020B0604030504040204" pitchFamily="34" charset="0"/>
                <a:ea typeface="Calibri" panose="020F0502020204030204" pitchFamily="34" charset="0"/>
                <a:cs typeface="B Mitra"/>
              </a:rPr>
              <a:t>متخصص</a:t>
            </a:r>
            <a:r>
              <a:rPr lang="fa-IR" sz="2400" dirty="0">
                <a:solidFill>
                  <a:srgbClr val="FF0000"/>
                </a:solidFill>
                <a:effectLst/>
                <a:latin typeface="Calibri" panose="020F0502020204030204" pitchFamily="34" charset="0"/>
                <a:ea typeface="Calibri" panose="020F0502020204030204" pitchFamily="34" charset="0"/>
                <a:cs typeface="B Mitra"/>
              </a:rPr>
              <a:t> </a:t>
            </a:r>
            <a:r>
              <a:rPr lang="fa-IR" sz="2400" dirty="0">
                <a:solidFill>
                  <a:srgbClr val="FF0000"/>
                </a:solidFill>
                <a:effectLst/>
                <a:latin typeface="Tahoma" panose="020B0604030504040204" pitchFamily="34" charset="0"/>
                <a:ea typeface="Calibri" panose="020F0502020204030204" pitchFamily="34" charset="0"/>
                <a:cs typeface="B Mitra"/>
              </a:rPr>
              <a:t>زنان</a:t>
            </a:r>
            <a:r>
              <a:rPr lang="fa-IR" sz="2400" dirty="0">
                <a:solidFill>
                  <a:srgbClr val="FF0000"/>
                </a:solidFill>
                <a:effectLst/>
                <a:latin typeface="Calibri" panose="020F0502020204030204" pitchFamily="34" charset="0"/>
                <a:ea typeface="Calibri" panose="020F0502020204030204" pitchFamily="34" charset="0"/>
                <a:cs typeface="B Mitra"/>
              </a:rPr>
              <a:t> </a:t>
            </a:r>
            <a:r>
              <a:rPr lang="fa-IR" sz="2400" dirty="0">
                <a:solidFill>
                  <a:srgbClr val="FF0000"/>
                </a:solidFill>
                <a:effectLst/>
                <a:latin typeface="Tahoma" panose="020B0604030504040204" pitchFamily="34" charset="0"/>
                <a:ea typeface="Calibri" panose="020F0502020204030204" pitchFamily="34" charset="0"/>
                <a:cs typeface="B Mitra"/>
              </a:rPr>
              <a:t>و</a:t>
            </a:r>
            <a:r>
              <a:rPr lang="fa-IR" sz="2400" dirty="0">
                <a:solidFill>
                  <a:srgbClr val="FF0000"/>
                </a:solidFill>
                <a:effectLst/>
                <a:latin typeface="Calibri" panose="020F0502020204030204" pitchFamily="34" charset="0"/>
                <a:ea typeface="Calibri" panose="020F0502020204030204" pitchFamily="34" charset="0"/>
                <a:cs typeface="B Mitra"/>
              </a:rPr>
              <a:t> </a:t>
            </a:r>
            <a:r>
              <a:rPr lang="fa-IR" sz="2400" dirty="0">
                <a:solidFill>
                  <a:srgbClr val="FF0000"/>
                </a:solidFill>
                <a:effectLst/>
                <a:latin typeface="Tahoma" panose="020B0604030504040204" pitchFamily="34" charset="0"/>
                <a:ea typeface="Calibri" panose="020F0502020204030204" pitchFamily="34" charset="0"/>
                <a:cs typeface="B Mitra"/>
              </a:rPr>
              <a:t>زایمان</a:t>
            </a:r>
            <a:r>
              <a:rPr lang="fa-IR" sz="2400" dirty="0">
                <a:solidFill>
                  <a:srgbClr val="FF0000"/>
                </a:solidFill>
                <a:effectLst/>
                <a:latin typeface="Calibri" panose="020F0502020204030204" pitchFamily="34" charset="0"/>
                <a:ea typeface="Calibri" panose="020F0502020204030204" pitchFamily="34" charset="0"/>
                <a:cs typeface="B Mitra"/>
              </a:rPr>
              <a:t> </a:t>
            </a:r>
            <a:r>
              <a:rPr lang="fa-IR" sz="2400" dirty="0">
                <a:solidFill>
                  <a:srgbClr val="FF0000"/>
                </a:solidFill>
                <a:effectLst/>
                <a:latin typeface="Tahoma" panose="020B0604030504040204" pitchFamily="34" charset="0"/>
                <a:ea typeface="Calibri" panose="020F0502020204030204" pitchFamily="34" charset="0"/>
                <a:cs typeface="B Mitra"/>
              </a:rPr>
              <a:t>انجام</a:t>
            </a:r>
            <a:r>
              <a:rPr lang="fa-IR" sz="2400" dirty="0">
                <a:solidFill>
                  <a:srgbClr val="FF0000"/>
                </a:solidFill>
                <a:effectLst/>
                <a:latin typeface="Calibri" panose="020F0502020204030204" pitchFamily="34" charset="0"/>
                <a:ea typeface="Calibri" panose="020F0502020204030204" pitchFamily="34" charset="0"/>
                <a:cs typeface="B Mitra"/>
              </a:rPr>
              <a:t> </a:t>
            </a:r>
            <a:r>
              <a:rPr lang="fa-IR" sz="2400" dirty="0">
                <a:solidFill>
                  <a:srgbClr val="FF0000"/>
                </a:solidFill>
                <a:effectLst/>
                <a:latin typeface="Tahoma" panose="020B0604030504040204" pitchFamily="34" charset="0"/>
                <a:ea typeface="Calibri" panose="020F0502020204030204" pitchFamily="34" charset="0"/>
                <a:cs typeface="B Mitra"/>
              </a:rPr>
              <a:t>شو</a:t>
            </a:r>
            <a:r>
              <a:rPr lang="fa-IR" sz="2400" dirty="0">
                <a:solidFill>
                  <a:srgbClr val="FF0000"/>
                </a:solidFill>
                <a:latin typeface="Times New Roman" panose="02020603050405020304" pitchFamily="18" charset="0"/>
                <a:ea typeface="Calibri" panose="020F0502020204030204" pitchFamily="34" charset="0"/>
                <a:cs typeface="B Mitra"/>
              </a:rPr>
              <a:t>د.</a:t>
            </a:r>
            <a:endParaRPr lang="en-US" sz="2400" dirty="0">
              <a:solidFill>
                <a:srgbClr val="FF0000"/>
              </a:solidFill>
            </a:endParaRPr>
          </a:p>
        </p:txBody>
      </p:sp>
    </p:spTree>
    <p:extLst>
      <p:ext uri="{BB962C8B-B14F-4D97-AF65-F5344CB8AC3E}">
        <p14:creationId xmlns:p14="http://schemas.microsoft.com/office/powerpoint/2010/main" val="78533045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E0249-4D5F-6CD6-EFB2-1C693E8B4B9A}"/>
              </a:ext>
            </a:extLst>
          </p:cNvPr>
          <p:cNvSpPr>
            <a:spLocks noGrp="1"/>
          </p:cNvSpPr>
          <p:nvPr>
            <p:ph type="title"/>
          </p:nvPr>
        </p:nvSpPr>
        <p:spPr/>
        <p:txBody>
          <a:bodyPr/>
          <a:lstStyle/>
          <a:p>
            <a:r>
              <a:rPr lang="fa-IR" dirty="0"/>
              <a:t>نمونه گیری مایعات استریل بدن</a:t>
            </a:r>
            <a:endParaRPr lang="en-US" dirty="0"/>
          </a:p>
        </p:txBody>
      </p:sp>
      <p:sp>
        <p:nvSpPr>
          <p:cNvPr id="3" name="Content Placeholder 2">
            <a:extLst>
              <a:ext uri="{FF2B5EF4-FFF2-40B4-BE49-F238E27FC236}">
                <a16:creationId xmlns:a16="http://schemas.microsoft.com/office/drawing/2014/main" id="{8A0C0EEA-FC8D-F4A1-2B43-FD6A7361F4AE}"/>
              </a:ext>
            </a:extLst>
          </p:cNvPr>
          <p:cNvSpPr>
            <a:spLocks noGrp="1"/>
          </p:cNvSpPr>
          <p:nvPr>
            <p:ph idx="1"/>
          </p:nvPr>
        </p:nvSpPr>
        <p:spPr/>
        <p:txBody>
          <a:bodyPr>
            <a:normAutofit lnSpcReduction="10000"/>
          </a:bodyPr>
          <a:lstStyle/>
          <a:p>
            <a:pPr marL="0" marR="0" algn="just" rtl="1">
              <a:lnSpc>
                <a:spcPct val="107000"/>
              </a:lnSpc>
              <a:spcAft>
                <a:spcPts val="800"/>
              </a:spcAft>
            </a:pPr>
            <a:r>
              <a:rPr lang="fa-IR" spc="75" dirty="0">
                <a:solidFill>
                  <a:srgbClr val="5A5A5A"/>
                </a:solidFill>
                <a:effectLst/>
                <a:latin typeface="Calibri" panose="020F0502020204030204" pitchFamily="34" charset="0"/>
                <a:ea typeface="Times New Roman" panose="02020603050405020304" pitchFamily="18" charset="0"/>
                <a:cs typeface="B Mitra"/>
              </a:rPr>
              <a:t>1  </a:t>
            </a:r>
            <a:r>
              <a:rPr lang="fa-IR" spc="75" dirty="0">
                <a:solidFill>
                  <a:srgbClr val="5A5A5A"/>
                </a:solidFill>
                <a:effectLst/>
                <a:latin typeface="Tahoma" panose="020B0604030504040204" pitchFamily="34" charset="0"/>
                <a:ea typeface="Times New Roman" panose="02020603050405020304" pitchFamily="18" charset="0"/>
                <a:cs typeface="B Mitra"/>
              </a:rPr>
              <a:t>قبل</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از</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شروع</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درمان</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آنتی</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بیوتیکی</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نمونه</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گیری</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کنید</a:t>
            </a:r>
            <a:r>
              <a:rPr lang="fa-IR" spc="75" dirty="0">
                <a:solidFill>
                  <a:srgbClr val="5A5A5A"/>
                </a:solidFill>
                <a:effectLst/>
                <a:latin typeface="Calibri" panose="020F0502020204030204" pitchFamily="34" charset="0"/>
                <a:ea typeface="Times New Roman" panose="02020603050405020304" pitchFamily="18" charset="0"/>
                <a:cs typeface="B Mitra"/>
              </a:rPr>
              <a:t>.</a:t>
            </a:r>
            <a:endParaRPr lang="en-US" spc="75" dirty="0">
              <a:solidFill>
                <a:srgbClr val="5A5A5A"/>
              </a:solidFill>
              <a:effectLst/>
              <a:latin typeface="Calibri" panose="020F0502020204030204" pitchFamily="34" charset="0"/>
              <a:ea typeface="Times New Roman" panose="02020603050405020304" pitchFamily="18" charset="0"/>
              <a:cs typeface="Arial" panose="020B0604020202020204" pitchFamily="34" charset="0"/>
            </a:endParaRPr>
          </a:p>
          <a:p>
            <a:pPr marL="0" marR="0" algn="just" rtl="1">
              <a:lnSpc>
                <a:spcPct val="107000"/>
              </a:lnSpc>
              <a:spcAft>
                <a:spcPts val="800"/>
              </a:spcAft>
            </a:pPr>
            <a:r>
              <a:rPr lang="fa-IR" spc="75" dirty="0">
                <a:solidFill>
                  <a:srgbClr val="5A5A5A"/>
                </a:solidFill>
                <a:effectLst/>
                <a:latin typeface="Calibri" panose="020F0502020204030204" pitchFamily="34" charset="0"/>
                <a:ea typeface="Times New Roman" panose="02020603050405020304" pitchFamily="18" charset="0"/>
                <a:cs typeface="B Mitra"/>
              </a:rPr>
              <a:t>2-</a:t>
            </a:r>
            <a:r>
              <a:rPr lang="fa-IR" spc="75" dirty="0">
                <a:solidFill>
                  <a:srgbClr val="5A5A5A"/>
                </a:solidFill>
                <a:effectLst/>
                <a:latin typeface="Tahoma" panose="020B0604030504040204" pitchFamily="34" charset="0"/>
                <a:ea typeface="Times New Roman" panose="02020603050405020304" pitchFamily="18" charset="0"/>
                <a:cs typeface="B Mitra"/>
              </a:rPr>
              <a:t>محل</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فرو</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بردن</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سوزن</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را</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به روشی</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که</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برای</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گرفتن</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خون</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استفاده</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می</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کنید</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ضد</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عفونی</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کنید</a:t>
            </a:r>
            <a:r>
              <a:rPr lang="fa-IR" spc="75" dirty="0">
                <a:solidFill>
                  <a:srgbClr val="5A5A5A"/>
                </a:solidFill>
                <a:effectLst/>
                <a:latin typeface="Calibri" panose="020F0502020204030204" pitchFamily="34" charset="0"/>
                <a:ea typeface="Times New Roman" panose="02020603050405020304" pitchFamily="18" charset="0"/>
                <a:cs typeface="B Mitra"/>
              </a:rPr>
              <a:t> </a:t>
            </a:r>
            <a:endParaRPr lang="en-US" spc="75" dirty="0">
              <a:solidFill>
                <a:srgbClr val="5A5A5A"/>
              </a:solidFill>
              <a:effectLst/>
              <a:latin typeface="Calibri" panose="020F0502020204030204" pitchFamily="34" charset="0"/>
              <a:ea typeface="Times New Roman" panose="02020603050405020304" pitchFamily="18" charset="0"/>
              <a:cs typeface="Arial" panose="020B0604020202020204" pitchFamily="34" charset="0"/>
            </a:endParaRPr>
          </a:p>
          <a:p>
            <a:pPr marL="0" marR="0" algn="just" rtl="1">
              <a:lnSpc>
                <a:spcPct val="107000"/>
              </a:lnSpc>
              <a:spcAft>
                <a:spcPts val="800"/>
              </a:spcAft>
            </a:pPr>
            <a:r>
              <a:rPr lang="fa-IR" spc="75" dirty="0">
                <a:solidFill>
                  <a:srgbClr val="5A5A5A"/>
                </a:solidFill>
                <a:effectLst/>
                <a:latin typeface="Tahoma" panose="020B0604030504040204" pitchFamily="34" charset="0"/>
                <a:ea typeface="Times New Roman" panose="02020603050405020304" pitchFamily="18" charset="0"/>
                <a:cs typeface="B Mitra"/>
              </a:rPr>
              <a:t>بصورت</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اسپتیک</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با</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سوزن</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نمونه</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را</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آسپیره</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کنید</a:t>
            </a:r>
            <a:r>
              <a:rPr lang="fa-IR" spc="75" dirty="0">
                <a:solidFill>
                  <a:srgbClr val="5A5A5A"/>
                </a:solidFill>
                <a:effectLst/>
                <a:latin typeface="Calibri" panose="020F0502020204030204" pitchFamily="34" charset="0"/>
                <a:ea typeface="Times New Roman" panose="02020603050405020304" pitchFamily="18" charset="0"/>
                <a:cs typeface="B Mitra"/>
              </a:rPr>
              <a:t>.</a:t>
            </a:r>
            <a:endParaRPr lang="en-US" spc="75" dirty="0">
              <a:solidFill>
                <a:srgbClr val="5A5A5A"/>
              </a:solidFill>
              <a:effectLst/>
              <a:latin typeface="Calibri" panose="020F0502020204030204" pitchFamily="34" charset="0"/>
              <a:ea typeface="Times New Roman" panose="02020603050405020304" pitchFamily="18" charset="0"/>
              <a:cs typeface="Arial" panose="020B0604020202020204" pitchFamily="34" charset="0"/>
            </a:endParaRPr>
          </a:p>
          <a:p>
            <a:pPr marL="0" marR="0" algn="just" rtl="1">
              <a:lnSpc>
                <a:spcPct val="107000"/>
              </a:lnSpc>
              <a:spcAft>
                <a:spcPts val="800"/>
              </a:spcAft>
            </a:pPr>
            <a:r>
              <a:rPr lang="fa-IR" spc="75" dirty="0">
                <a:solidFill>
                  <a:srgbClr val="5A5A5A"/>
                </a:solidFill>
                <a:effectLst/>
                <a:latin typeface="Calibri" panose="020F0502020204030204" pitchFamily="34" charset="0"/>
                <a:ea typeface="Times New Roman" panose="02020603050405020304" pitchFamily="18" charset="0"/>
                <a:cs typeface="B Mitra"/>
              </a:rPr>
              <a:t>3- </a:t>
            </a:r>
            <a:r>
              <a:rPr lang="fa-IR" spc="75" dirty="0">
                <a:solidFill>
                  <a:srgbClr val="5A5A5A"/>
                </a:solidFill>
                <a:effectLst/>
                <a:latin typeface="Tahoma" panose="020B0604030504040204" pitchFamily="34" charset="0"/>
                <a:ea typeface="Times New Roman" panose="02020603050405020304" pitchFamily="18" charset="0"/>
                <a:cs typeface="B Mitra"/>
              </a:rPr>
              <a:t>نمونه</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را</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داخل</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یک</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لوله</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استریل</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ویا</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ظرف</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استریل </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بریزید</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بعضی</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مواقع</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نمونه</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را</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با</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سرنگ</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به</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آزمایشگاه</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ارسال</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می</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کنند</a:t>
            </a:r>
            <a:r>
              <a:rPr lang="fa-IR" spc="75" dirty="0">
                <a:solidFill>
                  <a:srgbClr val="5A5A5A"/>
                </a:solidFill>
                <a:effectLst/>
                <a:latin typeface="Calibri" panose="020F0502020204030204" pitchFamily="34" charset="0"/>
                <a:ea typeface="Times New Roman" panose="02020603050405020304" pitchFamily="18" charset="0"/>
                <a:cs typeface="B Mitra"/>
              </a:rPr>
              <a:t>.</a:t>
            </a:r>
            <a:r>
              <a:rPr lang="fa-IR" spc="75" dirty="0">
                <a:solidFill>
                  <a:srgbClr val="5A5A5A"/>
                </a:solidFill>
                <a:effectLst/>
                <a:latin typeface="Tahoma" panose="020B0604030504040204" pitchFamily="34" charset="0"/>
                <a:ea typeface="Times New Roman" panose="02020603050405020304" pitchFamily="18" charset="0"/>
                <a:cs typeface="B Mitra"/>
              </a:rPr>
              <a:t>در</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این</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موراد</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سر</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سوزن</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را</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بر</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داشته</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ویک</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در</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پوش</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استریل</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به</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جای</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آن</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قرار</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دهید</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اگر</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کشت</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بیهوازی</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لازم</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باشد</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آنر</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در</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محیط</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انتقالی</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بیهوازی</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ارسال</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کنید.</a:t>
            </a:r>
            <a:endParaRPr lang="en-US" spc="75" dirty="0">
              <a:solidFill>
                <a:srgbClr val="5A5A5A"/>
              </a:solidFill>
              <a:effectLst/>
              <a:latin typeface="Calibri" panose="020F0502020204030204" pitchFamily="34" charset="0"/>
              <a:ea typeface="Times New Roman" panose="02020603050405020304" pitchFamily="18" charset="0"/>
              <a:cs typeface="Arial" panose="020B0604020202020204" pitchFamily="34" charset="0"/>
            </a:endParaRPr>
          </a:p>
          <a:p>
            <a:endParaRPr lang="en-US" dirty="0"/>
          </a:p>
        </p:txBody>
      </p:sp>
    </p:spTree>
    <p:extLst>
      <p:ext uri="{BB962C8B-B14F-4D97-AF65-F5344CB8AC3E}">
        <p14:creationId xmlns:p14="http://schemas.microsoft.com/office/powerpoint/2010/main" val="25563044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51486-1EAA-FFA8-FDDF-2B79D92CCAC9}"/>
              </a:ext>
            </a:extLst>
          </p:cNvPr>
          <p:cNvSpPr>
            <a:spLocks noGrp="1"/>
          </p:cNvSpPr>
          <p:nvPr>
            <p:ph type="title"/>
          </p:nvPr>
        </p:nvSpPr>
        <p:spPr>
          <a:xfrm>
            <a:off x="2438400" y="365125"/>
            <a:ext cx="10515600" cy="1325563"/>
          </a:xfrm>
        </p:spPr>
        <p:txBody>
          <a:bodyPr/>
          <a:lstStyle/>
          <a:p>
            <a:r>
              <a:rPr lang="fa-IR" dirty="0"/>
              <a:t>نمونه گیری مایعات استریل بدن</a:t>
            </a:r>
            <a:endParaRPr lang="en-US" dirty="0"/>
          </a:p>
        </p:txBody>
      </p:sp>
      <p:sp>
        <p:nvSpPr>
          <p:cNvPr id="3" name="Content Placeholder 2">
            <a:extLst>
              <a:ext uri="{FF2B5EF4-FFF2-40B4-BE49-F238E27FC236}">
                <a16:creationId xmlns:a16="http://schemas.microsoft.com/office/drawing/2014/main" id="{86795882-5E73-98A2-5490-2938011128D7}"/>
              </a:ext>
            </a:extLst>
          </p:cNvPr>
          <p:cNvSpPr>
            <a:spLocks noGrp="1"/>
          </p:cNvSpPr>
          <p:nvPr>
            <p:ph idx="1"/>
          </p:nvPr>
        </p:nvSpPr>
        <p:spPr/>
        <p:txBody>
          <a:bodyPr>
            <a:normAutofit fontScale="85000" lnSpcReduction="10000"/>
          </a:bodyPr>
          <a:lstStyle/>
          <a:p>
            <a:pPr marL="0" marR="0" algn="just" rtl="1">
              <a:lnSpc>
                <a:spcPct val="107000"/>
              </a:lnSpc>
              <a:spcAft>
                <a:spcPts val="800"/>
              </a:spcAft>
            </a:pP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FF0000"/>
                </a:solidFill>
                <a:effectLst/>
                <a:latin typeface="Tahoma" panose="020B0604030504040204" pitchFamily="34" charset="0"/>
                <a:ea typeface="Times New Roman" panose="02020603050405020304" pitchFamily="18" charset="0"/>
                <a:cs typeface="B Mitra"/>
              </a:rPr>
              <a:t>برای</a:t>
            </a:r>
            <a:r>
              <a:rPr lang="fa-IR" spc="75" dirty="0">
                <a:solidFill>
                  <a:srgbClr val="FF0000"/>
                </a:solidFill>
                <a:effectLst/>
                <a:latin typeface="Calibri" panose="020F0502020204030204" pitchFamily="34" charset="0"/>
                <a:ea typeface="Times New Roman" panose="02020603050405020304" pitchFamily="18" charset="0"/>
                <a:cs typeface="B Mitra"/>
              </a:rPr>
              <a:t> </a:t>
            </a:r>
            <a:r>
              <a:rPr lang="fa-IR" spc="75" dirty="0">
                <a:solidFill>
                  <a:srgbClr val="FF0000"/>
                </a:solidFill>
                <a:effectLst/>
                <a:latin typeface="Tahoma" panose="020B0604030504040204" pitchFamily="34" charset="0"/>
                <a:ea typeface="Times New Roman" panose="02020603050405020304" pitchFamily="18" charset="0"/>
                <a:cs typeface="B Mitra"/>
              </a:rPr>
              <a:t>جمع</a:t>
            </a:r>
            <a:r>
              <a:rPr lang="fa-IR" spc="75" dirty="0">
                <a:solidFill>
                  <a:srgbClr val="FF0000"/>
                </a:solidFill>
                <a:effectLst/>
                <a:latin typeface="Calibri" panose="020F0502020204030204" pitchFamily="34" charset="0"/>
                <a:ea typeface="Times New Roman" panose="02020603050405020304" pitchFamily="18" charset="0"/>
                <a:cs typeface="B Mitra"/>
              </a:rPr>
              <a:t> </a:t>
            </a:r>
            <a:r>
              <a:rPr lang="fa-IR" spc="75" dirty="0">
                <a:solidFill>
                  <a:srgbClr val="FF0000"/>
                </a:solidFill>
                <a:effectLst/>
                <a:latin typeface="Tahoma" panose="020B0604030504040204" pitchFamily="34" charset="0"/>
                <a:ea typeface="Times New Roman" panose="02020603050405020304" pitchFamily="18" charset="0"/>
                <a:cs typeface="B Mitra"/>
              </a:rPr>
              <a:t>آوری</a:t>
            </a:r>
            <a:r>
              <a:rPr lang="fa-IR" spc="75" dirty="0">
                <a:solidFill>
                  <a:srgbClr val="FF0000"/>
                </a:solidFill>
                <a:effectLst/>
                <a:latin typeface="Calibri" panose="020F0502020204030204" pitchFamily="34" charset="0"/>
                <a:ea typeface="Times New Roman" panose="02020603050405020304" pitchFamily="18" charset="0"/>
                <a:cs typeface="B Mitra"/>
              </a:rPr>
              <a:t> </a:t>
            </a:r>
            <a:r>
              <a:rPr lang="fa-IR" spc="75" dirty="0">
                <a:solidFill>
                  <a:srgbClr val="FF0000"/>
                </a:solidFill>
                <a:effectLst/>
                <a:latin typeface="Tahoma" panose="020B0604030504040204" pitchFamily="34" charset="0"/>
                <a:ea typeface="Times New Roman" panose="02020603050405020304" pitchFamily="18" charset="0"/>
                <a:cs typeface="B Mitra"/>
              </a:rPr>
              <a:t>مایعات</a:t>
            </a:r>
            <a:r>
              <a:rPr lang="fa-IR" spc="75" dirty="0">
                <a:solidFill>
                  <a:srgbClr val="FF0000"/>
                </a:solidFill>
                <a:effectLst/>
                <a:latin typeface="Calibri" panose="020F0502020204030204" pitchFamily="34" charset="0"/>
                <a:ea typeface="Times New Roman" panose="02020603050405020304" pitchFamily="18" charset="0"/>
                <a:cs typeface="B Mitra"/>
              </a:rPr>
              <a:t> </a:t>
            </a:r>
            <a:r>
              <a:rPr lang="fa-IR" spc="75" dirty="0">
                <a:solidFill>
                  <a:srgbClr val="FF0000"/>
                </a:solidFill>
                <a:effectLst/>
                <a:latin typeface="Tahoma" panose="020B0604030504040204" pitchFamily="34" charset="0"/>
                <a:ea typeface="Times New Roman" panose="02020603050405020304" pitchFamily="18" charset="0"/>
                <a:cs typeface="B Mitra"/>
              </a:rPr>
              <a:t>استریل</a:t>
            </a:r>
            <a:r>
              <a:rPr lang="fa-IR" spc="75" dirty="0">
                <a:solidFill>
                  <a:srgbClr val="FF0000"/>
                </a:solidFill>
                <a:effectLst/>
                <a:latin typeface="Calibri" panose="020F0502020204030204" pitchFamily="34" charset="0"/>
                <a:ea typeface="Times New Roman" panose="02020603050405020304" pitchFamily="18" charset="0"/>
                <a:cs typeface="B Mitra"/>
              </a:rPr>
              <a:t> </a:t>
            </a:r>
            <a:r>
              <a:rPr lang="fa-IR" spc="75" dirty="0">
                <a:solidFill>
                  <a:srgbClr val="FF0000"/>
                </a:solidFill>
                <a:effectLst/>
                <a:latin typeface="Tahoma" panose="020B0604030504040204" pitchFamily="34" charset="0"/>
                <a:ea typeface="Times New Roman" panose="02020603050405020304" pitchFamily="18" charset="0"/>
                <a:cs typeface="B Mitra"/>
              </a:rPr>
              <a:t>بدن</a:t>
            </a:r>
            <a:r>
              <a:rPr lang="fa-IR" spc="75" dirty="0">
                <a:solidFill>
                  <a:srgbClr val="FF0000"/>
                </a:solidFill>
                <a:effectLst/>
                <a:latin typeface="Calibri" panose="020F0502020204030204" pitchFamily="34" charset="0"/>
                <a:ea typeface="Times New Roman" panose="02020603050405020304" pitchFamily="18" charset="0"/>
                <a:cs typeface="B Mitra"/>
              </a:rPr>
              <a:t> </a:t>
            </a:r>
            <a:r>
              <a:rPr lang="fa-IR" spc="75" dirty="0">
                <a:solidFill>
                  <a:srgbClr val="FF0000"/>
                </a:solidFill>
                <a:effectLst/>
                <a:latin typeface="Tahoma" panose="020B0604030504040204" pitchFamily="34" charset="0"/>
                <a:ea typeface="Times New Roman" panose="02020603050405020304" pitchFamily="18" charset="0"/>
                <a:cs typeface="B Mitra"/>
              </a:rPr>
              <a:t>از</a:t>
            </a:r>
            <a:r>
              <a:rPr lang="fa-IR" spc="75" dirty="0">
                <a:solidFill>
                  <a:srgbClr val="FF0000"/>
                </a:solidFill>
                <a:effectLst/>
                <a:latin typeface="Calibri" panose="020F0502020204030204" pitchFamily="34" charset="0"/>
                <a:ea typeface="Times New Roman" panose="02020603050405020304" pitchFamily="18" charset="0"/>
                <a:cs typeface="B Mitra"/>
              </a:rPr>
              <a:t> </a:t>
            </a:r>
            <a:r>
              <a:rPr lang="fa-IR" spc="75" dirty="0">
                <a:solidFill>
                  <a:srgbClr val="FF0000"/>
                </a:solidFill>
                <a:effectLst/>
                <a:latin typeface="Tahoma" panose="020B0604030504040204" pitchFamily="34" charset="0"/>
                <a:ea typeface="Times New Roman" panose="02020603050405020304" pitchFamily="18" charset="0"/>
                <a:cs typeface="B Mitra"/>
              </a:rPr>
              <a:t>سواب</a:t>
            </a:r>
            <a:r>
              <a:rPr lang="fa-IR" spc="75" dirty="0">
                <a:solidFill>
                  <a:srgbClr val="FF0000"/>
                </a:solidFill>
                <a:effectLst/>
                <a:latin typeface="Calibri" panose="020F0502020204030204" pitchFamily="34" charset="0"/>
                <a:ea typeface="Times New Roman" panose="02020603050405020304" pitchFamily="18" charset="0"/>
                <a:cs typeface="B Mitra"/>
              </a:rPr>
              <a:t> </a:t>
            </a:r>
            <a:r>
              <a:rPr lang="fa-IR" spc="75" dirty="0">
                <a:solidFill>
                  <a:srgbClr val="FF0000"/>
                </a:solidFill>
                <a:effectLst/>
                <a:latin typeface="Tahoma" panose="020B0604030504040204" pitchFamily="34" charset="0"/>
                <a:ea typeface="Times New Roman" panose="02020603050405020304" pitchFamily="18" charset="0"/>
                <a:cs typeface="B Mitra"/>
              </a:rPr>
              <a:t>استفاده</a:t>
            </a:r>
            <a:r>
              <a:rPr lang="fa-IR" spc="75" dirty="0">
                <a:solidFill>
                  <a:srgbClr val="FF0000"/>
                </a:solidFill>
                <a:effectLst/>
                <a:latin typeface="Calibri" panose="020F0502020204030204" pitchFamily="34" charset="0"/>
                <a:ea typeface="Times New Roman" panose="02020603050405020304" pitchFamily="18" charset="0"/>
                <a:cs typeface="B Mitra"/>
              </a:rPr>
              <a:t> </a:t>
            </a:r>
            <a:r>
              <a:rPr lang="fa-IR" spc="75" dirty="0">
                <a:solidFill>
                  <a:srgbClr val="FF0000"/>
                </a:solidFill>
                <a:effectLst/>
                <a:latin typeface="Tahoma" panose="020B0604030504040204" pitchFamily="34" charset="0"/>
                <a:ea typeface="Times New Roman" panose="02020603050405020304" pitchFamily="18" charset="0"/>
                <a:cs typeface="B Mitra"/>
              </a:rPr>
              <a:t>نکنید</a:t>
            </a:r>
            <a:r>
              <a:rPr lang="fa-IR" spc="75" dirty="0">
                <a:solidFill>
                  <a:srgbClr val="FF0000"/>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برای</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اینکه</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حجم</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نمونه</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کافی</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نمی باشد</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و</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نمی</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توان از آن یک</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اسمیر</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مناسب</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برای</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رنگ</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آمیزی</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گرم</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تهیه</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کرد</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و</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از</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سوی</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دیگر</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به دلیل</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کم</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بودن</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حجم</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نمونه</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اصلا</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برای</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کشت</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قارچ</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ومایکوباکریوم</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Tahoma" panose="020B0604030504040204" pitchFamily="34" charset="0"/>
                <a:ea typeface="Times New Roman" panose="02020603050405020304" pitchFamily="18" charset="0"/>
                <a:cs typeface="B Mitra"/>
              </a:rPr>
              <a:t>توبرکلوزیس کفایت </a:t>
            </a:r>
            <a:endParaRPr lang="en-US" spc="75" dirty="0">
              <a:solidFill>
                <a:srgbClr val="5A5A5A"/>
              </a:solidFill>
              <a:effectLst/>
              <a:latin typeface="Calibri" panose="020F0502020204030204" pitchFamily="34" charset="0"/>
              <a:ea typeface="Times New Roman" panose="02020603050405020304" pitchFamily="18" charset="0"/>
              <a:cs typeface="Arial" panose="020B0604020202020204" pitchFamily="34" charset="0"/>
            </a:endParaRPr>
          </a:p>
          <a:p>
            <a:pPr marL="0" marR="0" algn="just" rtl="1">
              <a:lnSpc>
                <a:spcPct val="107000"/>
              </a:lnSpc>
              <a:spcAft>
                <a:spcPts val="800"/>
              </a:spcAft>
            </a:pPr>
            <a:r>
              <a:rPr lang="fa-IR" spc="75" dirty="0">
                <a:solidFill>
                  <a:srgbClr val="5A5A5A"/>
                </a:solidFill>
                <a:effectLst/>
                <a:latin typeface="Tahoma" panose="020B0604030504040204" pitchFamily="34" charset="0"/>
                <a:ea typeface="Times New Roman" panose="02020603050405020304" pitchFamily="18" charset="0"/>
                <a:cs typeface="B Mitra"/>
              </a:rPr>
              <a:t>نمی کند.</a:t>
            </a:r>
            <a:endParaRPr lang="en-US" spc="75" dirty="0">
              <a:solidFill>
                <a:srgbClr val="5A5A5A"/>
              </a:solidFill>
              <a:effectLst/>
              <a:latin typeface="Calibri" panose="020F0502020204030204" pitchFamily="34" charset="0"/>
              <a:ea typeface="Times New Roman" panose="02020603050405020304" pitchFamily="18" charset="0"/>
              <a:cs typeface="Arial" panose="020B0604020202020204" pitchFamily="34" charset="0"/>
            </a:endParaRPr>
          </a:p>
          <a:p>
            <a:pPr marL="0" marR="0" algn="just" rtl="1">
              <a:lnSpc>
                <a:spcPct val="107000"/>
              </a:lnSpc>
              <a:spcAft>
                <a:spcPts val="800"/>
              </a:spcAft>
            </a:pP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0070C0"/>
                </a:solidFill>
                <a:effectLst/>
                <a:latin typeface="Calibri" panose="020F0502020204030204" pitchFamily="34" charset="0"/>
                <a:ea typeface="Times New Roman" panose="02020603050405020304" pitchFamily="18" charset="0"/>
                <a:cs typeface="B Mitra"/>
              </a:rPr>
              <a:t>5- </a:t>
            </a:r>
            <a:r>
              <a:rPr lang="fa-IR" spc="75" dirty="0">
                <a:solidFill>
                  <a:srgbClr val="0070C0"/>
                </a:solidFill>
                <a:effectLst/>
                <a:latin typeface="Tahoma" panose="020B0604030504040204" pitchFamily="34" charset="0"/>
                <a:ea typeface="Times New Roman" panose="02020603050405020304" pitchFamily="18" charset="0"/>
                <a:cs typeface="B Mitra"/>
              </a:rPr>
              <a:t>نمونه</a:t>
            </a:r>
            <a:r>
              <a:rPr lang="fa-IR" spc="75" dirty="0">
                <a:solidFill>
                  <a:srgbClr val="0070C0"/>
                </a:solidFill>
                <a:effectLst/>
                <a:latin typeface="Calibri" panose="020F0502020204030204" pitchFamily="34" charset="0"/>
                <a:ea typeface="Times New Roman" panose="02020603050405020304" pitchFamily="18" charset="0"/>
                <a:cs typeface="B Mitra"/>
              </a:rPr>
              <a:t> </a:t>
            </a:r>
            <a:r>
              <a:rPr lang="fa-IR" spc="75" dirty="0">
                <a:solidFill>
                  <a:srgbClr val="0070C0"/>
                </a:solidFill>
                <a:effectLst/>
                <a:latin typeface="Tahoma" panose="020B0604030504040204" pitchFamily="34" charset="0"/>
                <a:ea typeface="Times New Roman" panose="02020603050405020304" pitchFamily="18" charset="0"/>
                <a:cs typeface="B Mitra"/>
              </a:rPr>
              <a:t>های</a:t>
            </a:r>
            <a:r>
              <a:rPr lang="fa-IR" spc="75" dirty="0">
                <a:solidFill>
                  <a:srgbClr val="0070C0"/>
                </a:solidFill>
                <a:effectLst/>
                <a:latin typeface="Calibri" panose="020F0502020204030204" pitchFamily="34" charset="0"/>
                <a:ea typeface="Times New Roman" panose="02020603050405020304" pitchFamily="18" charset="0"/>
                <a:cs typeface="B Mitra"/>
              </a:rPr>
              <a:t> </a:t>
            </a:r>
            <a:r>
              <a:rPr lang="fa-IR" spc="75" dirty="0">
                <a:solidFill>
                  <a:srgbClr val="0070C0"/>
                </a:solidFill>
                <a:effectLst/>
                <a:latin typeface="Tahoma" panose="020B0604030504040204" pitchFamily="34" charset="0"/>
                <a:ea typeface="Times New Roman" panose="02020603050405020304" pitchFamily="18" charset="0"/>
                <a:cs typeface="B Mitra"/>
              </a:rPr>
              <a:t>استریل</a:t>
            </a:r>
            <a:r>
              <a:rPr lang="fa-IR" spc="75" dirty="0">
                <a:solidFill>
                  <a:srgbClr val="0070C0"/>
                </a:solidFill>
                <a:effectLst/>
                <a:latin typeface="Calibri" panose="020F0502020204030204" pitchFamily="34" charset="0"/>
                <a:ea typeface="Times New Roman" panose="02020603050405020304" pitchFamily="18" charset="0"/>
                <a:cs typeface="B Mitra"/>
              </a:rPr>
              <a:t> </a:t>
            </a:r>
            <a:r>
              <a:rPr lang="fa-IR" spc="75" dirty="0">
                <a:solidFill>
                  <a:srgbClr val="0070C0"/>
                </a:solidFill>
                <a:effectLst/>
                <a:latin typeface="Tahoma" panose="020B0604030504040204" pitchFamily="34" charset="0"/>
                <a:ea typeface="Times New Roman" panose="02020603050405020304" pitchFamily="18" charset="0"/>
                <a:cs typeface="B Mitra"/>
              </a:rPr>
              <a:t>بدن</a:t>
            </a:r>
            <a:r>
              <a:rPr lang="fa-IR" spc="75" dirty="0">
                <a:solidFill>
                  <a:srgbClr val="0070C0"/>
                </a:solidFill>
                <a:effectLst/>
                <a:latin typeface="Calibri" panose="020F0502020204030204" pitchFamily="34" charset="0"/>
                <a:ea typeface="Times New Roman" panose="02020603050405020304" pitchFamily="18" charset="0"/>
                <a:cs typeface="B Mitra"/>
              </a:rPr>
              <a:t> </a:t>
            </a:r>
            <a:r>
              <a:rPr lang="fa-IR" spc="75" dirty="0">
                <a:solidFill>
                  <a:srgbClr val="0070C0"/>
                </a:solidFill>
                <a:effectLst/>
                <a:latin typeface="Tahoma" panose="020B0604030504040204" pitchFamily="34" charset="0"/>
                <a:ea typeface="Times New Roman" panose="02020603050405020304" pitchFamily="18" charset="0"/>
                <a:cs typeface="B Mitra"/>
              </a:rPr>
              <a:t>را</a:t>
            </a:r>
            <a:r>
              <a:rPr lang="fa-IR" spc="75" dirty="0">
                <a:solidFill>
                  <a:srgbClr val="0070C0"/>
                </a:solidFill>
                <a:effectLst/>
                <a:latin typeface="Calibri" panose="020F0502020204030204" pitchFamily="34" charset="0"/>
                <a:ea typeface="Times New Roman" panose="02020603050405020304" pitchFamily="18" charset="0"/>
                <a:cs typeface="B Mitra"/>
              </a:rPr>
              <a:t> </a:t>
            </a:r>
            <a:r>
              <a:rPr lang="fa-IR" spc="75" dirty="0">
                <a:solidFill>
                  <a:srgbClr val="0070C0"/>
                </a:solidFill>
                <a:effectLst/>
                <a:latin typeface="Tahoma" panose="020B0604030504040204" pitchFamily="34" charset="0"/>
                <a:ea typeface="Times New Roman" panose="02020603050405020304" pitchFamily="18" charset="0"/>
                <a:cs typeface="B Mitra"/>
              </a:rPr>
              <a:t>در</a:t>
            </a:r>
            <a:r>
              <a:rPr lang="fa-IR" spc="75" dirty="0">
                <a:solidFill>
                  <a:srgbClr val="0070C0"/>
                </a:solidFill>
                <a:effectLst/>
                <a:latin typeface="Calibri" panose="020F0502020204030204" pitchFamily="34" charset="0"/>
                <a:ea typeface="Times New Roman" panose="02020603050405020304" pitchFamily="18" charset="0"/>
                <a:cs typeface="B Mitra"/>
              </a:rPr>
              <a:t> </a:t>
            </a:r>
            <a:r>
              <a:rPr lang="fa-IR" spc="75" dirty="0">
                <a:solidFill>
                  <a:srgbClr val="0070C0"/>
                </a:solidFill>
                <a:effectLst/>
                <a:latin typeface="Tahoma" panose="020B0604030504040204" pitchFamily="34" charset="0"/>
                <a:ea typeface="Times New Roman" panose="02020603050405020304" pitchFamily="18" charset="0"/>
                <a:cs typeface="B Mitra"/>
              </a:rPr>
              <a:t>بطری های</a:t>
            </a:r>
            <a:r>
              <a:rPr lang="fa-IR" spc="75" dirty="0">
                <a:solidFill>
                  <a:srgbClr val="0070C0"/>
                </a:solidFill>
                <a:effectLst/>
                <a:latin typeface="Calibri" panose="020F0502020204030204" pitchFamily="34" charset="0"/>
                <a:ea typeface="Times New Roman" panose="02020603050405020304" pitchFamily="18" charset="0"/>
                <a:cs typeface="B Mitra"/>
              </a:rPr>
              <a:t> </a:t>
            </a:r>
            <a:r>
              <a:rPr lang="fa-IR" spc="75" dirty="0">
                <a:solidFill>
                  <a:srgbClr val="0070C0"/>
                </a:solidFill>
                <a:effectLst/>
                <a:latin typeface="Tahoma" panose="020B0604030504040204" pitchFamily="34" charset="0"/>
                <a:ea typeface="Times New Roman" panose="02020603050405020304" pitchFamily="18" charset="0"/>
                <a:cs typeface="B Mitra"/>
              </a:rPr>
              <a:t>کشت</a:t>
            </a:r>
            <a:r>
              <a:rPr lang="fa-IR" spc="75" dirty="0">
                <a:solidFill>
                  <a:srgbClr val="0070C0"/>
                </a:solidFill>
                <a:effectLst/>
                <a:latin typeface="Calibri" panose="020F0502020204030204" pitchFamily="34" charset="0"/>
                <a:ea typeface="Times New Roman" panose="02020603050405020304" pitchFamily="18" charset="0"/>
                <a:cs typeface="B Mitra"/>
              </a:rPr>
              <a:t> </a:t>
            </a:r>
            <a:r>
              <a:rPr lang="fa-IR" spc="75" dirty="0">
                <a:solidFill>
                  <a:srgbClr val="0070C0"/>
                </a:solidFill>
                <a:effectLst/>
                <a:latin typeface="Tahoma" panose="020B0604030504040204" pitchFamily="34" charset="0"/>
                <a:ea typeface="Times New Roman" panose="02020603050405020304" pitchFamily="18" charset="0"/>
                <a:cs typeface="B Mitra"/>
              </a:rPr>
              <a:t>خون</a:t>
            </a:r>
            <a:r>
              <a:rPr lang="fa-IR" spc="75" dirty="0">
                <a:solidFill>
                  <a:srgbClr val="0070C0"/>
                </a:solidFill>
                <a:effectLst/>
                <a:latin typeface="Calibri" panose="020F0502020204030204" pitchFamily="34" charset="0"/>
                <a:ea typeface="Times New Roman" panose="02020603050405020304" pitchFamily="18" charset="0"/>
                <a:cs typeface="B Mitra"/>
              </a:rPr>
              <a:t> </a:t>
            </a:r>
            <a:r>
              <a:rPr lang="fa-IR" spc="75" dirty="0">
                <a:solidFill>
                  <a:srgbClr val="0070C0"/>
                </a:solidFill>
                <a:effectLst/>
                <a:latin typeface="Tahoma" panose="020B0604030504040204" pitchFamily="34" charset="0"/>
                <a:ea typeface="Times New Roman" panose="02020603050405020304" pitchFamily="18" charset="0"/>
                <a:cs typeface="B Mitra"/>
              </a:rPr>
              <a:t>نیز</a:t>
            </a:r>
            <a:r>
              <a:rPr lang="fa-IR" spc="75" dirty="0">
                <a:solidFill>
                  <a:srgbClr val="0070C0"/>
                </a:solidFill>
                <a:effectLst/>
                <a:latin typeface="Calibri" panose="020F0502020204030204" pitchFamily="34" charset="0"/>
                <a:ea typeface="Times New Roman" panose="02020603050405020304" pitchFamily="18" charset="0"/>
                <a:cs typeface="B Mitra"/>
              </a:rPr>
              <a:t> </a:t>
            </a:r>
            <a:r>
              <a:rPr lang="fa-IR" spc="75" dirty="0">
                <a:solidFill>
                  <a:srgbClr val="0070C0"/>
                </a:solidFill>
                <a:effectLst/>
                <a:latin typeface="Tahoma" panose="020B0604030504040204" pitchFamily="34" charset="0"/>
                <a:ea typeface="Times New Roman" panose="02020603050405020304" pitchFamily="18" charset="0"/>
                <a:cs typeface="B Mitra"/>
              </a:rPr>
              <a:t>تلقیح</a:t>
            </a:r>
            <a:r>
              <a:rPr lang="fa-IR" spc="75" dirty="0">
                <a:solidFill>
                  <a:srgbClr val="0070C0"/>
                </a:solidFill>
                <a:effectLst/>
                <a:latin typeface="Calibri" panose="020F0502020204030204" pitchFamily="34" charset="0"/>
                <a:ea typeface="Times New Roman" panose="02020603050405020304" pitchFamily="18" charset="0"/>
                <a:cs typeface="B Mitra"/>
              </a:rPr>
              <a:t> </a:t>
            </a:r>
            <a:r>
              <a:rPr lang="fa-IR" spc="75" dirty="0">
                <a:solidFill>
                  <a:srgbClr val="0070C0"/>
                </a:solidFill>
                <a:effectLst/>
                <a:latin typeface="Tahoma" panose="020B0604030504040204" pitchFamily="34" charset="0"/>
                <a:ea typeface="Times New Roman" panose="02020603050405020304" pitchFamily="18" charset="0"/>
                <a:cs typeface="B Mitra"/>
              </a:rPr>
              <a:t>کنید</a:t>
            </a:r>
            <a:r>
              <a:rPr lang="fa-IR" spc="75" dirty="0">
                <a:solidFill>
                  <a:srgbClr val="0070C0"/>
                </a:solidFill>
                <a:effectLst/>
                <a:latin typeface="Calibri" panose="020F0502020204030204" pitchFamily="34" charset="0"/>
                <a:ea typeface="Times New Roman" panose="02020603050405020304" pitchFamily="18" charset="0"/>
                <a:cs typeface="B Mitra"/>
              </a:rPr>
              <a:t> </a:t>
            </a:r>
            <a:r>
              <a:rPr lang="fa-IR" spc="75" dirty="0">
                <a:solidFill>
                  <a:srgbClr val="5A5A5A"/>
                </a:solidFill>
                <a:effectLst/>
                <a:latin typeface="Calibri" panose="020F0502020204030204" pitchFamily="34" charset="0"/>
                <a:ea typeface="Times New Roman" panose="02020603050405020304" pitchFamily="18" charset="0"/>
                <a:cs typeface="B Mitra"/>
              </a:rPr>
              <a:t>. </a:t>
            </a:r>
            <a:r>
              <a:rPr lang="fa-IR" spc="75" dirty="0">
                <a:solidFill>
                  <a:srgbClr val="0070C0"/>
                </a:solidFill>
                <a:effectLst/>
                <a:latin typeface="Tahoma" panose="020B0604030504040204" pitchFamily="34" charset="0"/>
                <a:ea typeface="Times New Roman" panose="02020603050405020304" pitchFamily="18" charset="0"/>
                <a:cs typeface="B Mitra"/>
              </a:rPr>
              <a:t>نسبت</a:t>
            </a:r>
            <a:r>
              <a:rPr lang="fa-IR" spc="75" dirty="0">
                <a:solidFill>
                  <a:srgbClr val="0070C0"/>
                </a:solidFill>
                <a:effectLst/>
                <a:latin typeface="Calibri" panose="020F0502020204030204" pitchFamily="34" charset="0"/>
                <a:ea typeface="Times New Roman" panose="02020603050405020304" pitchFamily="18" charset="0"/>
                <a:cs typeface="B Mitra"/>
              </a:rPr>
              <a:t> </a:t>
            </a:r>
            <a:r>
              <a:rPr lang="fa-IR" spc="75" dirty="0">
                <a:solidFill>
                  <a:srgbClr val="0070C0"/>
                </a:solidFill>
                <a:effectLst/>
                <a:latin typeface="Tahoma" panose="020B0604030504040204" pitchFamily="34" charset="0"/>
                <a:ea typeface="Times New Roman" panose="02020603050405020304" pitchFamily="18" charset="0"/>
                <a:cs typeface="B Mitra"/>
              </a:rPr>
              <a:t>حجم</a:t>
            </a:r>
            <a:r>
              <a:rPr lang="fa-IR" spc="75" dirty="0">
                <a:solidFill>
                  <a:srgbClr val="0070C0"/>
                </a:solidFill>
                <a:effectLst/>
                <a:latin typeface="Calibri" panose="020F0502020204030204" pitchFamily="34" charset="0"/>
                <a:ea typeface="Times New Roman" panose="02020603050405020304" pitchFamily="18" charset="0"/>
                <a:cs typeface="B Mitra"/>
              </a:rPr>
              <a:t> </a:t>
            </a:r>
            <a:r>
              <a:rPr lang="fa-IR" spc="75" dirty="0">
                <a:solidFill>
                  <a:srgbClr val="0070C0"/>
                </a:solidFill>
                <a:effectLst/>
                <a:latin typeface="Tahoma" panose="020B0604030504040204" pitchFamily="34" charset="0"/>
                <a:ea typeface="Times New Roman" panose="02020603050405020304" pitchFamily="18" charset="0"/>
                <a:cs typeface="B Mitra"/>
              </a:rPr>
              <a:t>تلقیحی</a:t>
            </a:r>
            <a:r>
              <a:rPr lang="fa-IR" spc="75" dirty="0">
                <a:solidFill>
                  <a:srgbClr val="0070C0"/>
                </a:solidFill>
                <a:effectLst/>
                <a:latin typeface="Calibri" panose="020F0502020204030204" pitchFamily="34" charset="0"/>
                <a:ea typeface="Times New Roman" panose="02020603050405020304" pitchFamily="18" charset="0"/>
                <a:cs typeface="B Mitra"/>
              </a:rPr>
              <a:t> </a:t>
            </a:r>
            <a:r>
              <a:rPr lang="fa-IR" spc="75" dirty="0">
                <a:solidFill>
                  <a:srgbClr val="0070C0"/>
                </a:solidFill>
                <a:effectLst/>
                <a:latin typeface="Tahoma" panose="020B0604030504040204" pitchFamily="34" charset="0"/>
                <a:ea typeface="Times New Roman" panose="02020603050405020304" pitchFamily="18" charset="0"/>
                <a:cs typeface="B Mitra"/>
              </a:rPr>
              <a:t>به</a:t>
            </a:r>
            <a:r>
              <a:rPr lang="fa-IR" spc="75" dirty="0">
                <a:solidFill>
                  <a:srgbClr val="0070C0"/>
                </a:solidFill>
                <a:effectLst/>
                <a:latin typeface="Calibri" panose="020F0502020204030204" pitchFamily="34" charset="0"/>
                <a:ea typeface="Times New Roman" panose="02020603050405020304" pitchFamily="18" charset="0"/>
                <a:cs typeface="B Mitra"/>
              </a:rPr>
              <a:t> </a:t>
            </a:r>
            <a:r>
              <a:rPr lang="fa-IR" spc="75" dirty="0">
                <a:solidFill>
                  <a:srgbClr val="0070C0"/>
                </a:solidFill>
                <a:effectLst/>
                <a:latin typeface="Tahoma" panose="020B0604030504040204" pitchFamily="34" charset="0"/>
                <a:ea typeface="Times New Roman" panose="02020603050405020304" pitchFamily="18" charset="0"/>
                <a:cs typeface="B Mitra"/>
              </a:rPr>
              <a:t>بطری</a:t>
            </a:r>
            <a:r>
              <a:rPr lang="fa-IR" spc="75" dirty="0">
                <a:solidFill>
                  <a:srgbClr val="0070C0"/>
                </a:solidFill>
                <a:effectLst/>
                <a:latin typeface="Calibri" panose="020F0502020204030204" pitchFamily="34" charset="0"/>
                <a:ea typeface="Times New Roman" panose="02020603050405020304" pitchFamily="18" charset="0"/>
                <a:cs typeface="B Mitra"/>
              </a:rPr>
              <a:t> </a:t>
            </a:r>
            <a:r>
              <a:rPr lang="fa-IR" spc="75" dirty="0">
                <a:solidFill>
                  <a:srgbClr val="0070C0"/>
                </a:solidFill>
                <a:effectLst/>
                <a:latin typeface="Tahoma" panose="020B0604030504040204" pitchFamily="34" charset="0"/>
                <a:ea typeface="Times New Roman" panose="02020603050405020304" pitchFamily="18" charset="0"/>
                <a:cs typeface="B Mitra"/>
              </a:rPr>
              <a:t>کشت</a:t>
            </a:r>
            <a:r>
              <a:rPr lang="fa-IR" spc="75" dirty="0">
                <a:solidFill>
                  <a:srgbClr val="0070C0"/>
                </a:solidFill>
                <a:effectLst/>
                <a:latin typeface="Calibri" panose="020F0502020204030204" pitchFamily="34" charset="0"/>
                <a:ea typeface="Times New Roman" panose="02020603050405020304" pitchFamily="18" charset="0"/>
                <a:cs typeface="B Mitra"/>
              </a:rPr>
              <a:t> </a:t>
            </a:r>
            <a:r>
              <a:rPr lang="fa-IR" spc="75" dirty="0">
                <a:solidFill>
                  <a:srgbClr val="0070C0"/>
                </a:solidFill>
                <a:effectLst/>
                <a:latin typeface="Tahoma" panose="020B0604030504040204" pitchFamily="34" charset="0"/>
                <a:ea typeface="Times New Roman" panose="02020603050405020304" pitchFamily="18" charset="0"/>
                <a:cs typeface="B Mitra"/>
              </a:rPr>
              <a:t>خون</a:t>
            </a:r>
            <a:r>
              <a:rPr lang="fa-IR" spc="75" dirty="0">
                <a:solidFill>
                  <a:srgbClr val="0070C0"/>
                </a:solidFill>
                <a:effectLst/>
                <a:latin typeface="Calibri" panose="020F0502020204030204" pitchFamily="34" charset="0"/>
                <a:ea typeface="Times New Roman" panose="02020603050405020304" pitchFamily="18" charset="0"/>
                <a:cs typeface="B Mitra"/>
              </a:rPr>
              <a:t> </a:t>
            </a:r>
            <a:r>
              <a:rPr lang="fa-IR" spc="75" dirty="0">
                <a:solidFill>
                  <a:srgbClr val="0070C0"/>
                </a:solidFill>
                <a:effectLst/>
                <a:latin typeface="Tahoma" panose="020B0604030504040204" pitchFamily="34" charset="0"/>
                <a:ea typeface="Times New Roman" panose="02020603050405020304" pitchFamily="18" charset="0"/>
                <a:cs typeface="B Mitra"/>
              </a:rPr>
              <a:t>مثل</a:t>
            </a:r>
            <a:r>
              <a:rPr lang="fa-IR" spc="75" dirty="0">
                <a:solidFill>
                  <a:srgbClr val="0070C0"/>
                </a:solidFill>
                <a:effectLst/>
                <a:latin typeface="Calibri" panose="020F0502020204030204" pitchFamily="34" charset="0"/>
                <a:ea typeface="Times New Roman" panose="02020603050405020304" pitchFamily="18" charset="0"/>
                <a:cs typeface="B Mitra"/>
              </a:rPr>
              <a:t> </a:t>
            </a:r>
            <a:r>
              <a:rPr lang="fa-IR" spc="75" dirty="0">
                <a:solidFill>
                  <a:srgbClr val="0070C0"/>
                </a:solidFill>
                <a:effectLst/>
                <a:latin typeface="Tahoma" panose="020B0604030504040204" pitchFamily="34" charset="0"/>
                <a:ea typeface="Times New Roman" panose="02020603050405020304" pitchFamily="18" charset="0"/>
                <a:cs typeface="B Mitra"/>
              </a:rPr>
              <a:t>نسبت</a:t>
            </a:r>
            <a:r>
              <a:rPr lang="fa-IR" spc="75" dirty="0">
                <a:solidFill>
                  <a:srgbClr val="0070C0"/>
                </a:solidFill>
                <a:effectLst/>
                <a:latin typeface="Calibri" panose="020F0502020204030204" pitchFamily="34" charset="0"/>
                <a:ea typeface="Times New Roman" panose="02020603050405020304" pitchFamily="18" charset="0"/>
                <a:cs typeface="B Mitra"/>
              </a:rPr>
              <a:t> </a:t>
            </a:r>
            <a:r>
              <a:rPr lang="fa-IR" spc="75" dirty="0">
                <a:solidFill>
                  <a:srgbClr val="0070C0"/>
                </a:solidFill>
                <a:effectLst/>
                <a:latin typeface="Tahoma" panose="020B0604030504040204" pitchFamily="34" charset="0"/>
                <a:ea typeface="Times New Roman" panose="02020603050405020304" pitchFamily="18" charset="0"/>
                <a:cs typeface="B Mitra"/>
              </a:rPr>
              <a:t>خون</a:t>
            </a:r>
            <a:r>
              <a:rPr lang="fa-IR" spc="75" dirty="0">
                <a:solidFill>
                  <a:srgbClr val="0070C0"/>
                </a:solidFill>
                <a:effectLst/>
                <a:latin typeface="Calibri" panose="020F0502020204030204" pitchFamily="34" charset="0"/>
                <a:ea typeface="Times New Roman" panose="02020603050405020304" pitchFamily="18" charset="0"/>
                <a:cs typeface="B Mitra"/>
              </a:rPr>
              <a:t> </a:t>
            </a:r>
            <a:r>
              <a:rPr lang="fa-IR" spc="75" dirty="0">
                <a:solidFill>
                  <a:srgbClr val="0070C0"/>
                </a:solidFill>
                <a:effectLst/>
                <a:latin typeface="Tahoma" panose="020B0604030504040204" pitchFamily="34" charset="0"/>
                <a:ea typeface="Times New Roman" panose="02020603050405020304" pitchFamily="18" charset="0"/>
                <a:cs typeface="B Mitra"/>
              </a:rPr>
              <a:t>به</a:t>
            </a:r>
            <a:r>
              <a:rPr lang="fa-IR" spc="75" dirty="0">
                <a:solidFill>
                  <a:srgbClr val="0070C0"/>
                </a:solidFill>
                <a:effectLst/>
                <a:latin typeface="Calibri" panose="020F0502020204030204" pitchFamily="34" charset="0"/>
                <a:ea typeface="Times New Roman" panose="02020603050405020304" pitchFamily="18" charset="0"/>
                <a:cs typeface="B Mitra"/>
              </a:rPr>
              <a:t> </a:t>
            </a:r>
            <a:r>
              <a:rPr lang="fa-IR" spc="75" dirty="0">
                <a:solidFill>
                  <a:srgbClr val="0070C0"/>
                </a:solidFill>
                <a:effectLst/>
                <a:latin typeface="Tahoma" panose="020B0604030504040204" pitchFamily="34" charset="0"/>
                <a:ea typeface="Times New Roman" panose="02020603050405020304" pitchFamily="18" charset="0"/>
                <a:cs typeface="B Mitra"/>
              </a:rPr>
              <a:t>محیط</a:t>
            </a:r>
            <a:r>
              <a:rPr lang="fa-IR" spc="75" dirty="0">
                <a:solidFill>
                  <a:srgbClr val="0070C0"/>
                </a:solidFill>
                <a:effectLst/>
                <a:latin typeface="Calibri" panose="020F0502020204030204" pitchFamily="34" charset="0"/>
                <a:ea typeface="Times New Roman" panose="02020603050405020304" pitchFamily="18" charset="0"/>
                <a:cs typeface="B Mitra"/>
              </a:rPr>
              <a:t> </a:t>
            </a:r>
            <a:r>
              <a:rPr lang="fa-IR" spc="75" dirty="0">
                <a:solidFill>
                  <a:srgbClr val="0070C0"/>
                </a:solidFill>
                <a:effectLst/>
                <a:latin typeface="Tahoma" panose="020B0604030504040204" pitchFamily="34" charset="0"/>
                <a:ea typeface="Times New Roman" panose="02020603050405020304" pitchFamily="18" charset="0"/>
                <a:cs typeface="B Mitra"/>
              </a:rPr>
              <a:t>کشت</a:t>
            </a:r>
            <a:r>
              <a:rPr lang="fa-IR" spc="75" dirty="0">
                <a:solidFill>
                  <a:srgbClr val="0070C0"/>
                </a:solidFill>
                <a:effectLst/>
                <a:latin typeface="Calibri" panose="020F0502020204030204" pitchFamily="34" charset="0"/>
                <a:ea typeface="Times New Roman" panose="02020603050405020304" pitchFamily="18" charset="0"/>
                <a:cs typeface="B Mitra"/>
              </a:rPr>
              <a:t> </a:t>
            </a:r>
            <a:r>
              <a:rPr lang="fa-IR" spc="75" dirty="0">
                <a:solidFill>
                  <a:srgbClr val="0070C0"/>
                </a:solidFill>
                <a:effectLst/>
                <a:latin typeface="Tahoma" panose="020B0604030504040204" pitchFamily="34" charset="0"/>
                <a:ea typeface="Times New Roman" panose="02020603050405020304" pitchFamily="18" charset="0"/>
                <a:cs typeface="B Mitra"/>
              </a:rPr>
              <a:t>است.</a:t>
            </a:r>
            <a:endParaRPr lang="en-US" spc="75" dirty="0">
              <a:solidFill>
                <a:srgbClr val="0070C0"/>
              </a:solidFill>
              <a:effectLst/>
              <a:latin typeface="Calibri" panose="020F0502020204030204" pitchFamily="34" charset="0"/>
              <a:ea typeface="Times New Roman" panose="02020603050405020304" pitchFamily="18" charset="0"/>
              <a:cs typeface="Arial" panose="020B0604020202020204" pitchFamily="34" charset="0"/>
            </a:endParaRPr>
          </a:p>
          <a:p>
            <a:pPr marL="0" marR="0" algn="just" rtl="1">
              <a:lnSpc>
                <a:spcPct val="107000"/>
              </a:lnSpc>
              <a:spcAft>
                <a:spcPts val="800"/>
              </a:spcAft>
            </a:pPr>
            <a:r>
              <a:rPr lang="fa-IR" spc="75" dirty="0">
                <a:solidFill>
                  <a:srgbClr val="5A5A5A"/>
                </a:solidFill>
                <a:effectLst/>
                <a:latin typeface="Calibri" panose="020F0502020204030204" pitchFamily="34" charset="0"/>
                <a:ea typeface="Times New Roman" panose="02020603050405020304" pitchFamily="18" charset="0"/>
                <a:cs typeface="B Mitra"/>
              </a:rPr>
              <a:t>6- </a:t>
            </a:r>
            <a:r>
              <a:rPr lang="fa-IR" spc="75" dirty="0">
                <a:solidFill>
                  <a:srgbClr val="0070C0"/>
                </a:solidFill>
                <a:effectLst/>
                <a:latin typeface="Tahoma" panose="020B0604030504040204" pitchFamily="34" charset="0"/>
                <a:ea typeface="Times New Roman" panose="02020603050405020304" pitchFamily="18" charset="0"/>
                <a:cs typeface="B Mitra"/>
              </a:rPr>
              <a:t>لوله</a:t>
            </a:r>
            <a:r>
              <a:rPr lang="fa-IR" spc="75" dirty="0">
                <a:solidFill>
                  <a:srgbClr val="0070C0"/>
                </a:solidFill>
                <a:effectLst/>
                <a:latin typeface="Calibri" panose="020F0502020204030204" pitchFamily="34" charset="0"/>
                <a:ea typeface="Times New Roman" panose="02020603050405020304" pitchFamily="18" charset="0"/>
                <a:cs typeface="B Mitra"/>
              </a:rPr>
              <a:t> </a:t>
            </a:r>
            <a:r>
              <a:rPr lang="fa-IR" spc="75" dirty="0">
                <a:solidFill>
                  <a:srgbClr val="0070C0"/>
                </a:solidFill>
                <a:effectLst/>
                <a:latin typeface="Tahoma" panose="020B0604030504040204" pitchFamily="34" charset="0"/>
                <a:ea typeface="Times New Roman" panose="02020603050405020304" pitchFamily="18" charset="0"/>
                <a:cs typeface="B Mitra"/>
              </a:rPr>
              <a:t>های</a:t>
            </a:r>
            <a:r>
              <a:rPr lang="fa-IR" spc="75" dirty="0">
                <a:solidFill>
                  <a:srgbClr val="0070C0"/>
                </a:solidFill>
                <a:effectLst/>
                <a:latin typeface="Calibri" panose="020F0502020204030204" pitchFamily="34" charset="0"/>
                <a:ea typeface="Times New Roman" panose="02020603050405020304" pitchFamily="18" charset="0"/>
                <a:cs typeface="B Mitra"/>
              </a:rPr>
              <a:t> </a:t>
            </a:r>
            <a:r>
              <a:rPr lang="fa-IR" spc="75" dirty="0">
                <a:solidFill>
                  <a:srgbClr val="0070C0"/>
                </a:solidFill>
                <a:effectLst/>
                <a:latin typeface="Tahoma" panose="020B0604030504040204" pitchFamily="34" charset="0"/>
                <a:ea typeface="Times New Roman" panose="02020603050405020304" pitchFamily="18" charset="0"/>
                <a:cs typeface="B Mitra"/>
              </a:rPr>
              <a:t>حاوی</a:t>
            </a:r>
            <a:r>
              <a:rPr lang="fa-IR" spc="75" dirty="0">
                <a:solidFill>
                  <a:srgbClr val="0070C0"/>
                </a:solidFill>
                <a:effectLst/>
                <a:latin typeface="Calibri" panose="020F0502020204030204" pitchFamily="34" charset="0"/>
                <a:ea typeface="Times New Roman" panose="02020603050405020304" pitchFamily="18" charset="0"/>
                <a:cs typeface="B Mitra"/>
              </a:rPr>
              <a:t> </a:t>
            </a:r>
            <a:r>
              <a:rPr lang="fa-IR" spc="75" dirty="0">
                <a:solidFill>
                  <a:srgbClr val="0070C0"/>
                </a:solidFill>
                <a:effectLst/>
                <a:latin typeface="Tahoma" panose="020B0604030504040204" pitchFamily="34" charset="0"/>
                <a:ea typeface="Times New Roman" panose="02020603050405020304" pitchFamily="18" charset="0"/>
                <a:cs typeface="B Mitra"/>
              </a:rPr>
              <a:t>ماده</a:t>
            </a:r>
            <a:r>
              <a:rPr lang="fa-IR" spc="75" dirty="0">
                <a:solidFill>
                  <a:srgbClr val="0070C0"/>
                </a:solidFill>
                <a:effectLst/>
                <a:latin typeface="Calibri" panose="020F0502020204030204" pitchFamily="34" charset="0"/>
                <a:ea typeface="Times New Roman" panose="02020603050405020304" pitchFamily="18" charset="0"/>
                <a:cs typeface="B Mitra"/>
              </a:rPr>
              <a:t> </a:t>
            </a:r>
            <a:r>
              <a:rPr lang="fa-IR" spc="75" dirty="0">
                <a:solidFill>
                  <a:srgbClr val="0070C0"/>
                </a:solidFill>
                <a:effectLst/>
                <a:latin typeface="Tahoma" panose="020B0604030504040204" pitchFamily="34" charset="0"/>
                <a:ea typeface="Times New Roman" panose="02020603050405020304" pitchFamily="18" charset="0"/>
                <a:cs typeface="B Mitra"/>
              </a:rPr>
              <a:t>ضد</a:t>
            </a:r>
            <a:r>
              <a:rPr lang="fa-IR" spc="75" dirty="0">
                <a:solidFill>
                  <a:srgbClr val="0070C0"/>
                </a:solidFill>
                <a:effectLst/>
                <a:latin typeface="Calibri" panose="020F0502020204030204" pitchFamily="34" charset="0"/>
                <a:ea typeface="Times New Roman" panose="02020603050405020304" pitchFamily="18" charset="0"/>
                <a:cs typeface="B Mitra"/>
              </a:rPr>
              <a:t> </a:t>
            </a:r>
            <a:r>
              <a:rPr lang="fa-IR" spc="75" dirty="0">
                <a:solidFill>
                  <a:srgbClr val="0070C0"/>
                </a:solidFill>
                <a:effectLst/>
                <a:latin typeface="Tahoma" panose="020B0604030504040204" pitchFamily="34" charset="0"/>
                <a:ea typeface="Times New Roman" panose="02020603050405020304" pitchFamily="18" charset="0"/>
                <a:cs typeface="B Mitra"/>
              </a:rPr>
              <a:t>انعقاد</a:t>
            </a:r>
            <a:r>
              <a:rPr lang="fa-IR" spc="75" dirty="0">
                <a:solidFill>
                  <a:srgbClr val="0070C0"/>
                </a:solidFill>
                <a:effectLst/>
                <a:latin typeface="Calibri" panose="020F0502020204030204" pitchFamily="34" charset="0"/>
                <a:ea typeface="Times New Roman" panose="02020603050405020304" pitchFamily="18" charset="0"/>
                <a:cs typeface="B Mitra"/>
              </a:rPr>
              <a:t>  </a:t>
            </a:r>
            <a:r>
              <a:rPr lang="fa-IR" spc="75" dirty="0">
                <a:solidFill>
                  <a:srgbClr val="0070C0"/>
                </a:solidFill>
                <a:effectLst/>
                <a:latin typeface="Tahoma" panose="020B0604030504040204" pitchFamily="34" charset="0"/>
                <a:ea typeface="Times New Roman" panose="02020603050405020304" pitchFamily="18" charset="0"/>
                <a:cs typeface="B Mitra"/>
              </a:rPr>
              <a:t>برای</a:t>
            </a:r>
            <a:r>
              <a:rPr lang="fa-IR" spc="75" dirty="0">
                <a:solidFill>
                  <a:srgbClr val="0070C0"/>
                </a:solidFill>
                <a:effectLst/>
                <a:latin typeface="Calibri" panose="020F0502020204030204" pitchFamily="34" charset="0"/>
                <a:ea typeface="Times New Roman" panose="02020603050405020304" pitchFamily="18" charset="0"/>
                <a:cs typeface="B Mitra"/>
              </a:rPr>
              <a:t> </a:t>
            </a:r>
            <a:r>
              <a:rPr lang="fa-IR" spc="75" dirty="0">
                <a:solidFill>
                  <a:srgbClr val="0070C0"/>
                </a:solidFill>
                <a:effectLst/>
                <a:latin typeface="Tahoma" panose="020B0604030504040204" pitchFamily="34" charset="0"/>
                <a:ea typeface="Times New Roman" panose="02020603050405020304" pitchFamily="18" charset="0"/>
                <a:cs typeface="B Mitra"/>
              </a:rPr>
              <a:t>مایعات</a:t>
            </a:r>
            <a:r>
              <a:rPr lang="fa-IR" spc="75" dirty="0">
                <a:solidFill>
                  <a:srgbClr val="0070C0"/>
                </a:solidFill>
                <a:effectLst/>
                <a:latin typeface="Calibri" panose="020F0502020204030204" pitchFamily="34" charset="0"/>
                <a:ea typeface="Times New Roman" panose="02020603050405020304" pitchFamily="18" charset="0"/>
                <a:cs typeface="B Mitra"/>
              </a:rPr>
              <a:t> </a:t>
            </a:r>
            <a:r>
              <a:rPr lang="fa-IR" spc="75" dirty="0">
                <a:solidFill>
                  <a:srgbClr val="0070C0"/>
                </a:solidFill>
                <a:effectLst/>
                <a:latin typeface="Tahoma" panose="020B0604030504040204" pitchFamily="34" charset="0"/>
                <a:ea typeface="Times New Roman" panose="02020603050405020304" pitchFamily="18" charset="0"/>
                <a:cs typeface="B Mitra"/>
              </a:rPr>
              <a:t>استریل</a:t>
            </a:r>
            <a:r>
              <a:rPr lang="fa-IR" spc="75" dirty="0">
                <a:solidFill>
                  <a:srgbClr val="0070C0"/>
                </a:solidFill>
                <a:effectLst/>
                <a:latin typeface="Calibri" panose="020F0502020204030204" pitchFamily="34" charset="0"/>
                <a:ea typeface="Times New Roman" panose="02020603050405020304" pitchFamily="18" charset="0"/>
                <a:cs typeface="B Mitra"/>
              </a:rPr>
              <a:t> </a:t>
            </a:r>
            <a:r>
              <a:rPr lang="fa-IR" spc="75" dirty="0">
                <a:solidFill>
                  <a:srgbClr val="0070C0"/>
                </a:solidFill>
                <a:effectLst/>
                <a:latin typeface="Tahoma" panose="020B0604030504040204" pitchFamily="34" charset="0"/>
                <a:ea typeface="Times New Roman" panose="02020603050405020304" pitchFamily="18" charset="0"/>
                <a:cs typeface="B Mitra"/>
              </a:rPr>
              <a:t>مناسب</a:t>
            </a:r>
            <a:r>
              <a:rPr lang="fa-IR" spc="75" dirty="0">
                <a:solidFill>
                  <a:srgbClr val="0070C0"/>
                </a:solidFill>
                <a:effectLst/>
                <a:latin typeface="Calibri" panose="020F0502020204030204" pitchFamily="34" charset="0"/>
                <a:ea typeface="Times New Roman" panose="02020603050405020304" pitchFamily="18" charset="0"/>
                <a:cs typeface="B Mitra"/>
              </a:rPr>
              <a:t> </a:t>
            </a:r>
            <a:r>
              <a:rPr lang="fa-IR" spc="75" dirty="0">
                <a:solidFill>
                  <a:srgbClr val="0070C0"/>
                </a:solidFill>
                <a:effectLst/>
                <a:latin typeface="Tahoma" panose="020B0604030504040204" pitchFamily="34" charset="0"/>
                <a:ea typeface="Times New Roman" panose="02020603050405020304" pitchFamily="18" charset="0"/>
                <a:cs typeface="B Mitra"/>
              </a:rPr>
              <a:t>نیستند</a:t>
            </a:r>
            <a:r>
              <a:rPr lang="fa-IR" spc="75" dirty="0">
                <a:solidFill>
                  <a:srgbClr val="0070C0"/>
                </a:solidFill>
                <a:effectLst/>
                <a:latin typeface="Calibri" panose="020F0502020204030204" pitchFamily="34" charset="0"/>
                <a:ea typeface="Times New Roman" panose="02020603050405020304" pitchFamily="18" charset="0"/>
                <a:cs typeface="B Mitra"/>
              </a:rPr>
              <a:t>. </a:t>
            </a:r>
            <a:r>
              <a:rPr lang="fa-IR" spc="75" dirty="0">
                <a:solidFill>
                  <a:srgbClr val="0070C0"/>
                </a:solidFill>
                <a:effectLst/>
                <a:latin typeface="Tahoma" panose="020B0604030504040204" pitchFamily="34" charset="0"/>
                <a:ea typeface="Times New Roman" panose="02020603050405020304" pitchFamily="18" charset="0"/>
                <a:cs typeface="B Mitra"/>
              </a:rPr>
              <a:t>در</a:t>
            </a:r>
            <a:r>
              <a:rPr lang="fa-IR" spc="75" dirty="0">
                <a:solidFill>
                  <a:srgbClr val="0070C0"/>
                </a:solidFill>
                <a:effectLst/>
                <a:latin typeface="Calibri" panose="020F0502020204030204" pitchFamily="34" charset="0"/>
                <a:ea typeface="Times New Roman" panose="02020603050405020304" pitchFamily="18" charset="0"/>
                <a:cs typeface="B Mitra"/>
              </a:rPr>
              <a:t> </a:t>
            </a:r>
            <a:r>
              <a:rPr lang="fa-IR" spc="75" dirty="0">
                <a:solidFill>
                  <a:srgbClr val="0070C0"/>
                </a:solidFill>
                <a:effectLst/>
                <a:latin typeface="Tahoma" panose="020B0604030504040204" pitchFamily="34" charset="0"/>
                <a:ea typeface="Times New Roman" panose="02020603050405020304" pitchFamily="18" charset="0"/>
                <a:cs typeface="B Mitra"/>
              </a:rPr>
              <a:t>صورت</a:t>
            </a:r>
            <a:r>
              <a:rPr lang="fa-IR" spc="75" dirty="0">
                <a:solidFill>
                  <a:srgbClr val="0070C0"/>
                </a:solidFill>
                <a:effectLst/>
                <a:latin typeface="Calibri" panose="020F0502020204030204" pitchFamily="34" charset="0"/>
                <a:ea typeface="Times New Roman" panose="02020603050405020304" pitchFamily="18" charset="0"/>
                <a:cs typeface="B Mitra"/>
              </a:rPr>
              <a:t> </a:t>
            </a:r>
            <a:r>
              <a:rPr lang="fa-IR" spc="75" dirty="0">
                <a:solidFill>
                  <a:srgbClr val="0070C0"/>
                </a:solidFill>
                <a:effectLst/>
                <a:latin typeface="Tahoma" panose="020B0604030504040204" pitchFamily="34" charset="0"/>
                <a:ea typeface="Times New Roman" panose="02020603050405020304" pitchFamily="18" charset="0"/>
                <a:cs typeface="B Mitra"/>
              </a:rPr>
              <a:t>نیاز</a:t>
            </a:r>
            <a:r>
              <a:rPr lang="fa-IR" spc="75" dirty="0">
                <a:solidFill>
                  <a:srgbClr val="0070C0"/>
                </a:solidFill>
                <a:effectLst/>
                <a:latin typeface="Calibri" panose="020F0502020204030204" pitchFamily="34" charset="0"/>
                <a:ea typeface="Times New Roman" panose="02020603050405020304" pitchFamily="18" charset="0"/>
                <a:cs typeface="B Mitra"/>
              </a:rPr>
              <a:t> </a:t>
            </a:r>
            <a:r>
              <a:rPr lang="fa-IR" spc="75" dirty="0">
                <a:solidFill>
                  <a:srgbClr val="0070C0"/>
                </a:solidFill>
                <a:effectLst/>
                <a:latin typeface="Tahoma" panose="020B0604030504040204" pitchFamily="34" charset="0"/>
                <a:ea typeface="Times New Roman" panose="02020603050405020304" pitchFamily="18" charset="0"/>
                <a:cs typeface="B Mitra"/>
              </a:rPr>
              <a:t>هپارین</a:t>
            </a:r>
            <a:r>
              <a:rPr lang="fa-IR" spc="75" dirty="0">
                <a:solidFill>
                  <a:srgbClr val="0070C0"/>
                </a:solidFill>
                <a:effectLst/>
                <a:latin typeface="Calibri" panose="020F0502020204030204" pitchFamily="34" charset="0"/>
                <a:ea typeface="Times New Roman" panose="02020603050405020304" pitchFamily="18" charset="0"/>
                <a:cs typeface="B Mitra"/>
              </a:rPr>
              <a:t> </a:t>
            </a:r>
            <a:r>
              <a:rPr lang="fa-IR" spc="75" dirty="0">
                <a:solidFill>
                  <a:srgbClr val="0070C0"/>
                </a:solidFill>
                <a:effectLst/>
                <a:latin typeface="Tahoma" panose="020B0604030504040204" pitchFamily="34" charset="0"/>
                <a:ea typeface="Times New Roman" panose="02020603050405020304" pitchFamily="18" charset="0"/>
                <a:cs typeface="B Mitra"/>
              </a:rPr>
              <a:t>ارجحتر</a:t>
            </a:r>
            <a:r>
              <a:rPr lang="fa-IR" spc="75" dirty="0">
                <a:solidFill>
                  <a:srgbClr val="0070C0"/>
                </a:solidFill>
                <a:effectLst/>
                <a:latin typeface="Calibri" panose="020F0502020204030204" pitchFamily="34" charset="0"/>
                <a:ea typeface="Times New Roman" panose="02020603050405020304" pitchFamily="18" charset="0"/>
                <a:cs typeface="B Mitra"/>
              </a:rPr>
              <a:t> </a:t>
            </a:r>
            <a:r>
              <a:rPr lang="fa-IR" spc="75" dirty="0">
                <a:solidFill>
                  <a:srgbClr val="0070C0"/>
                </a:solidFill>
                <a:effectLst/>
                <a:latin typeface="Tahoma" panose="020B0604030504040204" pitchFamily="34" charset="0"/>
                <a:ea typeface="Times New Roman" panose="02020603050405020304" pitchFamily="18" charset="0"/>
                <a:cs typeface="B Mitra"/>
              </a:rPr>
              <a:t>است</a:t>
            </a:r>
            <a:r>
              <a:rPr lang="fa-IR" spc="75" dirty="0">
                <a:solidFill>
                  <a:srgbClr val="0070C0"/>
                </a:solidFill>
                <a:effectLst/>
                <a:latin typeface="Calibri" panose="020F0502020204030204" pitchFamily="34" charset="0"/>
                <a:ea typeface="Times New Roman" panose="02020603050405020304" pitchFamily="18" charset="0"/>
                <a:cs typeface="B Mitra"/>
              </a:rPr>
              <a:t> </a:t>
            </a:r>
            <a:r>
              <a:rPr lang="fa-IR" spc="75" dirty="0">
                <a:solidFill>
                  <a:srgbClr val="0070C0"/>
                </a:solidFill>
                <a:effectLst/>
                <a:latin typeface="Tahoma" panose="020B0604030504040204" pitchFamily="34" charset="0"/>
                <a:ea typeface="Times New Roman" panose="02020603050405020304" pitchFamily="18" charset="0"/>
                <a:cs typeface="B Mitra"/>
              </a:rPr>
              <a:t>اگر</a:t>
            </a:r>
            <a:r>
              <a:rPr lang="fa-IR" spc="75" dirty="0">
                <a:solidFill>
                  <a:srgbClr val="0070C0"/>
                </a:solidFill>
                <a:effectLst/>
                <a:latin typeface="Calibri" panose="020F0502020204030204" pitchFamily="34" charset="0"/>
                <a:ea typeface="Times New Roman" panose="02020603050405020304" pitchFamily="18" charset="0"/>
                <a:cs typeface="B Mitra"/>
              </a:rPr>
              <a:t> </a:t>
            </a:r>
            <a:r>
              <a:rPr lang="fa-IR" spc="75" dirty="0">
                <a:solidFill>
                  <a:srgbClr val="0070C0"/>
                </a:solidFill>
                <a:effectLst/>
                <a:latin typeface="Tahoma" panose="020B0604030504040204" pitchFamily="34" charset="0"/>
                <a:ea typeface="Times New Roman" panose="02020603050405020304" pitchFamily="18" charset="0"/>
                <a:cs typeface="B Mitra"/>
              </a:rPr>
              <a:t>چه</a:t>
            </a:r>
            <a:r>
              <a:rPr lang="fa-IR" spc="75" dirty="0">
                <a:solidFill>
                  <a:srgbClr val="0070C0"/>
                </a:solidFill>
                <a:effectLst/>
                <a:latin typeface="Calibri" panose="020F0502020204030204" pitchFamily="34" charset="0"/>
                <a:ea typeface="Times New Roman" panose="02020603050405020304" pitchFamily="18" charset="0"/>
                <a:cs typeface="B Mitra"/>
              </a:rPr>
              <a:t> </a:t>
            </a:r>
            <a:r>
              <a:rPr lang="fa-IR" spc="75" dirty="0">
                <a:solidFill>
                  <a:srgbClr val="0070C0"/>
                </a:solidFill>
                <a:effectLst/>
                <a:latin typeface="Tahoma" panose="020B0604030504040204" pitchFamily="34" charset="0"/>
                <a:ea typeface="Times New Roman" panose="02020603050405020304" pitchFamily="18" charset="0"/>
                <a:cs typeface="B Mitra"/>
              </a:rPr>
              <a:t>می</a:t>
            </a:r>
            <a:r>
              <a:rPr lang="fa-IR" spc="75" dirty="0">
                <a:solidFill>
                  <a:srgbClr val="0070C0"/>
                </a:solidFill>
                <a:effectLst/>
                <a:latin typeface="Calibri" panose="020F0502020204030204" pitchFamily="34" charset="0"/>
                <a:ea typeface="Times New Roman" panose="02020603050405020304" pitchFamily="18" charset="0"/>
                <a:cs typeface="B Mitra"/>
              </a:rPr>
              <a:t> </a:t>
            </a:r>
            <a:r>
              <a:rPr lang="fa-IR" spc="75" dirty="0">
                <a:solidFill>
                  <a:srgbClr val="0070C0"/>
                </a:solidFill>
                <a:effectLst/>
                <a:latin typeface="Tahoma" panose="020B0604030504040204" pitchFamily="34" charset="0"/>
                <a:ea typeface="Times New Roman" panose="02020603050405020304" pitchFamily="18" charset="0"/>
                <a:cs typeface="B Mitra"/>
              </a:rPr>
              <a:t>توان</a:t>
            </a:r>
            <a:r>
              <a:rPr lang="fa-IR" spc="75" dirty="0">
                <a:solidFill>
                  <a:srgbClr val="0070C0"/>
                </a:solidFill>
                <a:effectLst/>
                <a:latin typeface="Calibri" panose="020F0502020204030204" pitchFamily="34" charset="0"/>
                <a:ea typeface="Times New Roman" panose="02020603050405020304" pitchFamily="18" charset="0"/>
                <a:cs typeface="B Mitra"/>
              </a:rPr>
              <a:t>  </a:t>
            </a:r>
            <a:r>
              <a:rPr lang="fa-IR" spc="75" dirty="0">
                <a:solidFill>
                  <a:srgbClr val="0070C0"/>
                </a:solidFill>
                <a:effectLst/>
                <a:latin typeface="Tahoma" panose="020B0604030504040204" pitchFamily="34" charset="0"/>
                <a:ea typeface="Times New Roman" panose="02020603050405020304" pitchFamily="18" charset="0"/>
                <a:cs typeface="B Mitra"/>
              </a:rPr>
              <a:t>از</a:t>
            </a:r>
            <a:r>
              <a:rPr lang="en-US" spc="75" dirty="0">
                <a:solidFill>
                  <a:srgbClr val="0070C0"/>
                </a:solidFill>
                <a:effectLst/>
                <a:latin typeface="Calibri" panose="020F0502020204030204" pitchFamily="34" charset="0"/>
                <a:ea typeface="Times New Roman" panose="02020603050405020304" pitchFamily="18" charset="0"/>
                <a:cs typeface="B Mitra"/>
              </a:rPr>
              <a:t> EDTA</a:t>
            </a:r>
            <a:r>
              <a:rPr lang="en-US" spc="75" dirty="0">
                <a:solidFill>
                  <a:srgbClr val="0070C0"/>
                </a:solidFill>
                <a:effectLst/>
                <a:latin typeface="B Mitra"/>
                <a:ea typeface="Times New Roman" panose="02020603050405020304" pitchFamily="18" charset="0"/>
                <a:cs typeface="Arial" panose="020B0604020202020204" pitchFamily="34" charset="0"/>
              </a:rPr>
              <a:t> </a:t>
            </a:r>
            <a:r>
              <a:rPr lang="fa-IR" spc="75" dirty="0">
                <a:solidFill>
                  <a:srgbClr val="0070C0"/>
                </a:solidFill>
                <a:effectLst/>
                <a:latin typeface="Tahoma" panose="020B0604030504040204" pitchFamily="34" charset="0"/>
                <a:ea typeface="Times New Roman" panose="02020603050405020304" pitchFamily="18" charset="0"/>
                <a:cs typeface="B Mitra"/>
              </a:rPr>
              <a:t>نیز</a:t>
            </a:r>
            <a:r>
              <a:rPr lang="fa-IR" spc="75" dirty="0">
                <a:solidFill>
                  <a:srgbClr val="0070C0"/>
                </a:solidFill>
                <a:effectLst/>
                <a:latin typeface="Calibri" panose="020F0502020204030204" pitchFamily="34" charset="0"/>
                <a:ea typeface="Times New Roman" panose="02020603050405020304" pitchFamily="18" charset="0"/>
                <a:cs typeface="B Mitra"/>
              </a:rPr>
              <a:t> </a:t>
            </a:r>
            <a:r>
              <a:rPr lang="fa-IR" spc="75" dirty="0">
                <a:solidFill>
                  <a:srgbClr val="0070C0"/>
                </a:solidFill>
                <a:effectLst/>
                <a:latin typeface="Tahoma" panose="020B0604030504040204" pitchFamily="34" charset="0"/>
                <a:ea typeface="Times New Roman" panose="02020603050405020304" pitchFamily="18" charset="0"/>
                <a:cs typeface="B Mitra"/>
              </a:rPr>
              <a:t>استفاده</a:t>
            </a:r>
            <a:r>
              <a:rPr lang="fa-IR" spc="75" dirty="0">
                <a:solidFill>
                  <a:srgbClr val="0070C0"/>
                </a:solidFill>
                <a:effectLst/>
                <a:latin typeface="Calibri" panose="020F0502020204030204" pitchFamily="34" charset="0"/>
                <a:ea typeface="Times New Roman" panose="02020603050405020304" pitchFamily="18" charset="0"/>
                <a:cs typeface="B Mitra"/>
              </a:rPr>
              <a:t> </a:t>
            </a:r>
            <a:r>
              <a:rPr lang="fa-IR" spc="75" dirty="0">
                <a:solidFill>
                  <a:srgbClr val="0070C0"/>
                </a:solidFill>
                <a:effectLst/>
                <a:latin typeface="Tahoma" panose="020B0604030504040204" pitchFamily="34" charset="0"/>
                <a:ea typeface="Times New Roman" panose="02020603050405020304" pitchFamily="18" charset="0"/>
                <a:cs typeface="B Mitra"/>
              </a:rPr>
              <a:t>کرد</a:t>
            </a:r>
            <a:r>
              <a:rPr lang="fa-IR" spc="75" dirty="0">
                <a:solidFill>
                  <a:srgbClr val="0070C0"/>
                </a:solidFill>
                <a:effectLst/>
                <a:latin typeface="Calibri" panose="020F0502020204030204" pitchFamily="34" charset="0"/>
                <a:ea typeface="Times New Roman" panose="02020603050405020304" pitchFamily="18" charset="0"/>
                <a:cs typeface="B Mitra"/>
              </a:rPr>
              <a:t>.</a:t>
            </a:r>
          </a:p>
          <a:p>
            <a:pPr marL="0" algn="just" rtl="1">
              <a:lnSpc>
                <a:spcPct val="107000"/>
              </a:lnSpc>
              <a:spcAft>
                <a:spcPts val="800"/>
              </a:spcAft>
            </a:pPr>
            <a:r>
              <a:rPr lang="fa-IR" sz="2400" dirty="0">
                <a:solidFill>
                  <a:srgbClr val="0070C0"/>
                </a:solidFill>
                <a:effectLst/>
                <a:latin typeface="Calibri" panose="020F0502020204030204" pitchFamily="34" charset="0"/>
                <a:ea typeface="Calibri" panose="020F0502020204030204" pitchFamily="34" charset="0"/>
                <a:cs typeface="B Mitra"/>
              </a:rPr>
              <a:t>1-نمونه های گرفته شده از نقاط استریل بدن را هرچه سریعتر به آزمايشگاه ارسال کنید و ارسال نمونه را اطلاع دهید.</a:t>
            </a:r>
            <a:endParaRPr lang="en-US"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rtl="1">
              <a:lnSpc>
                <a:spcPct val="107000"/>
              </a:lnSpc>
              <a:spcAft>
                <a:spcPts val="800"/>
              </a:spcAft>
            </a:pPr>
            <a:endParaRPr lang="en-US" spc="75" dirty="0">
              <a:solidFill>
                <a:srgbClr val="5A5A5A"/>
              </a:solidFill>
              <a:effectLst/>
              <a:latin typeface="Calibri" panose="020F0502020204030204" pitchFamily="34" charset="0"/>
              <a:ea typeface="Times New Roman" panose="02020603050405020304" pitchFamily="18" charset="0"/>
              <a:cs typeface="Arial" panose="020B0604020202020204" pitchFamily="34" charset="0"/>
            </a:endParaRPr>
          </a:p>
          <a:p>
            <a:endParaRPr lang="en-US" dirty="0"/>
          </a:p>
        </p:txBody>
      </p:sp>
    </p:spTree>
    <p:extLst>
      <p:ext uri="{BB962C8B-B14F-4D97-AF65-F5344CB8AC3E}">
        <p14:creationId xmlns:p14="http://schemas.microsoft.com/office/powerpoint/2010/main" val="1701552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EBBE4-37E6-9F6C-66D6-E74F84844D6E}"/>
              </a:ext>
            </a:extLst>
          </p:cNvPr>
          <p:cNvSpPr>
            <a:spLocks noGrp="1"/>
          </p:cNvSpPr>
          <p:nvPr>
            <p:ph type="title"/>
          </p:nvPr>
        </p:nvSpPr>
        <p:spPr/>
        <p:txBody>
          <a:bodyPr/>
          <a:lstStyle/>
          <a:p>
            <a:pPr algn="ctr"/>
            <a:r>
              <a:rPr lang="fa-IR" sz="4400" b="1" dirty="0">
                <a:effectLst/>
                <a:latin typeface="Times New Roman" panose="02020603050405020304" pitchFamily="18" charset="0"/>
                <a:ea typeface="Calibri" panose="020F0502020204030204" pitchFamily="34" charset="0"/>
                <a:cs typeface="B Mitra"/>
              </a:rPr>
              <a:t>معیار های رد نمونه</a:t>
            </a:r>
            <a:endParaRPr lang="en-US" dirty="0"/>
          </a:p>
        </p:txBody>
      </p:sp>
      <p:sp>
        <p:nvSpPr>
          <p:cNvPr id="3" name="Content Placeholder 2">
            <a:extLst>
              <a:ext uri="{FF2B5EF4-FFF2-40B4-BE49-F238E27FC236}">
                <a16:creationId xmlns:a16="http://schemas.microsoft.com/office/drawing/2014/main" id="{7D279245-59A9-428C-B14C-7401832994B5}"/>
              </a:ext>
            </a:extLst>
          </p:cNvPr>
          <p:cNvSpPr>
            <a:spLocks noGrp="1"/>
          </p:cNvSpPr>
          <p:nvPr>
            <p:ph idx="1"/>
          </p:nvPr>
        </p:nvSpPr>
        <p:spPr/>
        <p:txBody>
          <a:bodyPr>
            <a:normAutofit/>
          </a:bodyPr>
          <a:lstStyle/>
          <a:p>
            <a:pPr algn="just" rtl="1"/>
            <a:r>
              <a:rPr lang="fa-IR" dirty="0">
                <a:effectLst/>
                <a:latin typeface="Times New Roman" panose="02020603050405020304" pitchFamily="18" charset="0"/>
                <a:ea typeface="Calibri" panose="020F0502020204030204" pitchFamily="34" charset="0"/>
                <a:cs typeface="B Mitra"/>
              </a:rPr>
              <a:t>-</a:t>
            </a:r>
            <a:r>
              <a:rPr lang="fa-IR" dirty="0">
                <a:solidFill>
                  <a:srgbClr val="FF0000"/>
                </a:solidFill>
                <a:effectLst/>
                <a:latin typeface="Times New Roman" panose="02020603050405020304" pitchFamily="18" charset="0"/>
                <a:ea typeface="Calibri" panose="020F0502020204030204" pitchFamily="34" charset="0"/>
                <a:cs typeface="B Mitra"/>
              </a:rPr>
              <a:t>نمونه های متعددی از قبیل  ادرار ،مدفوع  و خلط  كه از یک بیمار که  در یک روز ارسال شده باشد</a:t>
            </a:r>
            <a:r>
              <a:rPr lang="fa-IR" dirty="0">
                <a:effectLst/>
                <a:latin typeface="Times New Roman" panose="02020603050405020304" pitchFamily="18" charset="0"/>
                <a:ea typeface="Calibri" panose="020F0502020204030204" pitchFamily="34" charset="0"/>
                <a:cs typeface="B Mitra"/>
              </a:rPr>
              <a:t>. .</a:t>
            </a:r>
            <a:r>
              <a:rPr lang="fa-IR" dirty="0">
                <a:solidFill>
                  <a:srgbClr val="0070C0"/>
                </a:solidFill>
                <a:effectLst/>
                <a:latin typeface="Times New Roman" panose="02020603050405020304" pitchFamily="18" charset="0"/>
                <a:ea typeface="Calibri" panose="020F0502020204030204" pitchFamily="34" charset="0"/>
                <a:cs typeface="B Mitra"/>
              </a:rPr>
              <a:t>مگر اینکه از دو نقطه آناتومیکی متفاوت باشند </a:t>
            </a:r>
            <a:r>
              <a:rPr lang="fa-IR" dirty="0">
                <a:effectLst/>
                <a:latin typeface="Times New Roman" panose="02020603050405020304" pitchFamily="18" charset="0"/>
                <a:ea typeface="Calibri" panose="020F0502020204030204" pitchFamily="34" charset="0"/>
                <a:cs typeface="B Mitra"/>
              </a:rPr>
              <a:t>.بعنوان مثال  از یک بیمار ممکن است دو نمونه ادرار ، </a:t>
            </a:r>
            <a:r>
              <a:rPr lang="fa-IR" dirty="0">
                <a:solidFill>
                  <a:srgbClr val="0070C0"/>
                </a:solidFill>
                <a:effectLst/>
                <a:latin typeface="Times New Roman" panose="02020603050405020304" pitchFamily="18" charset="0"/>
                <a:ea typeface="Calibri" panose="020F0502020204030204" pitchFamily="34" charset="0"/>
                <a:cs typeface="B Mitra"/>
              </a:rPr>
              <a:t>یک نمونه ادرار میانی </a:t>
            </a:r>
            <a:r>
              <a:rPr lang="fa-IR" dirty="0">
                <a:effectLst/>
                <a:latin typeface="Times New Roman" panose="02020603050405020304" pitchFamily="18" charset="0"/>
                <a:ea typeface="Calibri" panose="020F0502020204030204" pitchFamily="34" charset="0"/>
                <a:cs typeface="B Mitra"/>
              </a:rPr>
              <a:t>و یک نمونه ادرار جمع آوری شده </a:t>
            </a:r>
            <a:r>
              <a:rPr lang="fa-IR" dirty="0">
                <a:solidFill>
                  <a:srgbClr val="0070C0"/>
                </a:solidFill>
                <a:effectLst/>
                <a:latin typeface="Times New Roman" panose="02020603050405020304" pitchFamily="18" charset="0"/>
                <a:ea typeface="Calibri" panose="020F0502020204030204" pitchFamily="34" charset="0"/>
                <a:cs typeface="B Mitra"/>
              </a:rPr>
              <a:t>بروش سیستسکوپی </a:t>
            </a:r>
            <a:r>
              <a:rPr lang="fa-IR" dirty="0">
                <a:effectLst/>
                <a:latin typeface="Times New Roman" panose="02020603050405020304" pitchFamily="18" charset="0"/>
                <a:ea typeface="Calibri" panose="020F0502020204030204" pitchFamily="34" charset="0"/>
                <a:cs typeface="B Mitra"/>
              </a:rPr>
              <a:t>در یک روز به آزمایشگاه ارسال شود هر دونمونه باید کشت داده شوند  ولی اگر هردونمونه نمونه ادرار میانی باشند فقط بر روی یک نمونه کار شود .ویا </a:t>
            </a:r>
            <a:r>
              <a:rPr lang="fa-IR" dirty="0">
                <a:solidFill>
                  <a:srgbClr val="FF0000"/>
                </a:solidFill>
                <a:effectLst/>
                <a:latin typeface="Times New Roman" panose="02020603050405020304" pitchFamily="18" charset="0"/>
                <a:ea typeface="Calibri" panose="020F0502020204030204" pitchFamily="34" charset="0"/>
                <a:cs typeface="B Mitra"/>
              </a:rPr>
              <a:t>مثال دیگر اگر دو نمونه خلط از یک بیمار  یک نمونه در صبح و دیگری عصر به آزمایشگاه ارسال گردد .ف</a:t>
            </a:r>
            <a:r>
              <a:rPr lang="fa-IR" dirty="0">
                <a:effectLst/>
                <a:latin typeface="Times New Roman" panose="02020603050405020304" pitchFamily="18" charset="0"/>
                <a:ea typeface="Calibri" panose="020F0502020204030204" pitchFamily="34" charset="0"/>
                <a:cs typeface="B Mitra"/>
              </a:rPr>
              <a:t>قط نمونه اول  بیمار باید کشت داده شود شود ولی اگر از همان بیمار در یک روز  دو نمونه ارسال شود </a:t>
            </a:r>
            <a:r>
              <a:rPr lang="fa-IR" dirty="0">
                <a:solidFill>
                  <a:srgbClr val="0070C0"/>
                </a:solidFill>
                <a:effectLst/>
                <a:latin typeface="Times New Roman" panose="02020603050405020304" pitchFamily="18" charset="0"/>
                <a:ea typeface="Calibri" panose="020F0502020204030204" pitchFamily="34" charset="0"/>
                <a:cs typeface="B Mitra"/>
              </a:rPr>
              <a:t>که یکی خلط و  دیگری </a:t>
            </a:r>
            <a:r>
              <a:rPr lang="en-US" dirty="0">
                <a:effectLst/>
                <a:latin typeface="Times New Roman" panose="02020603050405020304" pitchFamily="18" charset="0"/>
                <a:ea typeface="Calibri" panose="020F0502020204030204" pitchFamily="34" charset="0"/>
                <a:cs typeface="B Mitra"/>
              </a:rPr>
              <a:t>BAL</a:t>
            </a:r>
            <a:r>
              <a:rPr lang="fa-IR" dirty="0">
                <a:effectLst/>
                <a:latin typeface="Times New Roman" panose="02020603050405020304" pitchFamily="18" charset="0"/>
                <a:ea typeface="Calibri" panose="020F0502020204030204" pitchFamily="34" charset="0"/>
                <a:cs typeface="B Mitra"/>
              </a:rPr>
              <a:t> باشد هم خلط بیمار و هم </a:t>
            </a:r>
            <a:r>
              <a:rPr lang="en-US" dirty="0">
                <a:effectLst/>
                <a:latin typeface="Times New Roman" panose="02020603050405020304" pitchFamily="18" charset="0"/>
                <a:ea typeface="Calibri" panose="020F0502020204030204" pitchFamily="34" charset="0"/>
                <a:cs typeface="B Mitra"/>
              </a:rPr>
              <a:t>BAL</a:t>
            </a:r>
            <a:r>
              <a:rPr lang="fa-IR" dirty="0">
                <a:effectLst/>
                <a:latin typeface="Times New Roman" panose="02020603050405020304" pitchFamily="18" charset="0"/>
                <a:ea typeface="Calibri" panose="020F0502020204030204" pitchFamily="34" charset="0"/>
                <a:cs typeface="B Mitra"/>
              </a:rPr>
              <a:t> باید آزمایش شوند. </a:t>
            </a:r>
            <a:endParaRPr lang="en-US" dirty="0"/>
          </a:p>
        </p:txBody>
      </p:sp>
    </p:spTree>
    <p:extLst>
      <p:ext uri="{BB962C8B-B14F-4D97-AF65-F5344CB8AC3E}">
        <p14:creationId xmlns:p14="http://schemas.microsoft.com/office/powerpoint/2010/main" val="128209355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8C93E-F6B9-BC56-DB16-4D130C2488C9}"/>
              </a:ext>
            </a:extLst>
          </p:cNvPr>
          <p:cNvSpPr>
            <a:spLocks noGrp="1"/>
          </p:cNvSpPr>
          <p:nvPr>
            <p:ph type="title"/>
          </p:nvPr>
        </p:nvSpPr>
        <p:spPr/>
        <p:txBody>
          <a:bodyPr/>
          <a:lstStyle/>
          <a:p>
            <a:pPr algn="ctr"/>
            <a:r>
              <a:rPr lang="fa-IR" sz="2800" b="1" dirty="0">
                <a:effectLst/>
                <a:latin typeface="Tahoma" panose="020B0604030504040204" pitchFamily="34" charset="0"/>
                <a:ea typeface="Calibri" panose="020F0502020204030204" pitchFamily="34" charset="0"/>
                <a:cs typeface="B Mitra"/>
              </a:rPr>
              <a:t>چند</a:t>
            </a:r>
            <a:r>
              <a:rPr lang="fa-IR" sz="2800" b="1" dirty="0">
                <a:effectLst/>
                <a:latin typeface="Calibri" panose="020F0502020204030204" pitchFamily="34" charset="0"/>
                <a:ea typeface="Calibri" panose="020F0502020204030204" pitchFamily="34" charset="0"/>
                <a:cs typeface="B Mitra"/>
              </a:rPr>
              <a:t> </a:t>
            </a:r>
            <a:r>
              <a:rPr lang="fa-IR" sz="2800" b="1" dirty="0">
                <a:effectLst/>
                <a:latin typeface="Tahoma" panose="020B0604030504040204" pitchFamily="34" charset="0"/>
                <a:ea typeface="Calibri" panose="020F0502020204030204" pitchFamily="34" charset="0"/>
                <a:cs typeface="B Mitra"/>
              </a:rPr>
              <a:t>نکته مهم</a:t>
            </a: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AB6706D4-5C89-9D6E-D5D0-AA8F1E5067ED}"/>
              </a:ext>
            </a:extLst>
          </p:cNvPr>
          <p:cNvSpPr>
            <a:spLocks noGrp="1"/>
          </p:cNvSpPr>
          <p:nvPr>
            <p:ph idx="1"/>
          </p:nvPr>
        </p:nvSpPr>
        <p:spPr/>
        <p:txBody>
          <a:bodyPr>
            <a:noAutofit/>
          </a:bodyPr>
          <a:lstStyle/>
          <a:p>
            <a:pPr marL="457200" marR="0" algn="just" rtl="1">
              <a:lnSpc>
                <a:spcPct val="115000"/>
              </a:lnSpc>
              <a:spcAft>
                <a:spcPts val="1000"/>
              </a:spcAft>
            </a:pPr>
            <a:r>
              <a:rPr lang="fa-IR" dirty="0">
                <a:solidFill>
                  <a:srgbClr val="0070C0"/>
                </a:solidFill>
                <a:effectLst/>
                <a:latin typeface="Calibri" panose="020F0502020204030204" pitchFamily="34" charset="0"/>
                <a:ea typeface="Calibri" panose="020F0502020204030204" pitchFamily="34" charset="0"/>
                <a:cs typeface="B Mitra"/>
              </a:rPr>
              <a:t>1-اگر نمونه فقط در بطری کشت خون ارسال شده باشد رنگ آمیزی گرم قابل انجام نیست.</a:t>
            </a:r>
            <a:endParaRPr lang="en-US"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rtl="1">
              <a:lnSpc>
                <a:spcPct val="115000"/>
              </a:lnSpc>
              <a:spcAft>
                <a:spcPts val="1000"/>
              </a:spcAft>
            </a:pPr>
            <a:r>
              <a:rPr lang="fa-IR" dirty="0">
                <a:effectLst/>
                <a:latin typeface="Calibri" panose="020F0502020204030204" pitchFamily="34" charset="0"/>
                <a:ea typeface="Calibri" panose="020F0502020204030204" pitchFamily="34" charset="0"/>
                <a:cs typeface="B Mitra"/>
              </a:rPr>
              <a:t>2-نمونه ها را جهت تشخیص بهتر ،حتی المقدور </a:t>
            </a:r>
            <a:r>
              <a:rPr lang="fa-IR" dirty="0">
                <a:solidFill>
                  <a:srgbClr val="0070C0"/>
                </a:solidFill>
                <a:effectLst/>
                <a:latin typeface="Calibri" panose="020F0502020204030204" pitchFamily="34" charset="0"/>
                <a:ea typeface="Calibri" panose="020F0502020204030204" pitchFamily="34" charset="0"/>
                <a:cs typeface="B Mitra"/>
              </a:rPr>
              <a:t>قبل از آنتی بیوتیک درمانی بگیرید</a:t>
            </a:r>
            <a:r>
              <a:rPr lang="fa-IR" dirty="0">
                <a:effectLst/>
                <a:latin typeface="Calibri" panose="020F0502020204030204" pitchFamily="34" charset="0"/>
                <a:ea typeface="Calibri" panose="020F0502020204030204" pitchFamily="34" charset="0"/>
                <a:cs typeface="B Mitra"/>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rtl="1">
              <a:lnSpc>
                <a:spcPct val="115000"/>
              </a:lnSpc>
              <a:spcAft>
                <a:spcPts val="1000"/>
              </a:spcAft>
            </a:pPr>
            <a:r>
              <a:rPr lang="fa-IR" dirty="0">
                <a:effectLst/>
                <a:latin typeface="Calibri" panose="020F0502020204030204" pitchFamily="34" charset="0"/>
                <a:ea typeface="Calibri" panose="020F0502020204030204" pitchFamily="34" charset="0"/>
                <a:cs typeface="B Mitra"/>
              </a:rPr>
              <a:t>3-نمونه ها را از محل هايي که با  مواد ضد میکروبی انفیوژن شده است  برداشت نکنید.</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rtl="1">
              <a:lnSpc>
                <a:spcPct val="115000"/>
              </a:lnSpc>
              <a:spcAft>
                <a:spcPts val="1000"/>
              </a:spcAft>
            </a:pPr>
            <a:r>
              <a:rPr lang="fa-IR" dirty="0">
                <a:effectLst/>
                <a:latin typeface="Calibri" panose="020F0502020204030204" pitchFamily="34" charset="0"/>
                <a:ea typeface="Calibri" panose="020F0502020204030204" pitchFamily="34" charset="0"/>
                <a:cs typeface="B Mitra"/>
              </a:rPr>
              <a:t>4-ا</a:t>
            </a:r>
            <a:r>
              <a:rPr lang="fa-IR" dirty="0">
                <a:solidFill>
                  <a:srgbClr val="0070C0"/>
                </a:solidFill>
                <a:effectLst/>
                <a:latin typeface="Calibri" panose="020F0502020204030204" pitchFamily="34" charset="0"/>
                <a:ea typeface="Calibri" panose="020F0502020204030204" pitchFamily="34" charset="0"/>
                <a:cs typeface="B Mitra"/>
              </a:rPr>
              <a:t>گر نمونه با سواب ارسال شده باشد به پزشک اطلاع دهید.</a:t>
            </a:r>
            <a:endParaRPr lang="en-US"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rtl="1">
              <a:lnSpc>
                <a:spcPct val="115000"/>
              </a:lnSpc>
              <a:spcAft>
                <a:spcPts val="1000"/>
              </a:spcAft>
            </a:pPr>
            <a:r>
              <a:rPr lang="fa-IR" dirty="0">
                <a:effectLst/>
                <a:latin typeface="Calibri" panose="020F0502020204030204" pitchFamily="34" charset="0"/>
                <a:ea typeface="Calibri" panose="020F0502020204030204" pitchFamily="34" charset="0"/>
                <a:cs typeface="B Mitra"/>
              </a:rPr>
              <a:t>5-اگر مقدار نمونه با توجه به تعداد آزمایش های در خواست </a:t>
            </a:r>
            <a:r>
              <a:rPr lang="fa-IR" dirty="0">
                <a:solidFill>
                  <a:srgbClr val="0070C0"/>
                </a:solidFill>
                <a:effectLst/>
                <a:latin typeface="Calibri" panose="020F0502020204030204" pitchFamily="34" charset="0"/>
                <a:ea typeface="Calibri" panose="020F0502020204030204" pitchFamily="34" charset="0"/>
                <a:cs typeface="B Mitra"/>
              </a:rPr>
              <a:t>شده کم باشد به پزشک اطلاع دهید</a:t>
            </a:r>
            <a:endParaRPr lang="en-US"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rtl="1">
              <a:lnSpc>
                <a:spcPct val="115000"/>
              </a:lnSpc>
              <a:spcAft>
                <a:spcPts val="1000"/>
              </a:spcAft>
            </a:pPr>
            <a:r>
              <a:rPr lang="fa-IR" dirty="0">
                <a:solidFill>
                  <a:srgbClr val="FF0000"/>
                </a:solidFill>
                <a:effectLst/>
                <a:latin typeface="Calibri" panose="020F0502020204030204" pitchFamily="34" charset="0"/>
                <a:ea typeface="Calibri" panose="020F0502020204030204" pitchFamily="34" charset="0"/>
                <a:cs typeface="B Mitra"/>
              </a:rPr>
              <a:t>6-نمونه های گرفته شده با سواب جهت کشت نمونه های استریل بدن  ،کمترین ارزش را دارند  </a:t>
            </a:r>
            <a:endParaRPr lang="en-US"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99688391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C1FDC-6405-7072-8B84-E25C0167C886}"/>
              </a:ext>
            </a:extLst>
          </p:cNvPr>
          <p:cNvSpPr>
            <a:spLocks noGrp="1"/>
          </p:cNvSpPr>
          <p:nvPr>
            <p:ph type="title"/>
          </p:nvPr>
        </p:nvSpPr>
        <p:spPr/>
        <p:txBody>
          <a:bodyPr/>
          <a:lstStyle/>
          <a:p>
            <a:pPr algn="ctr"/>
            <a:r>
              <a:rPr lang="fa-IR" sz="4400" b="1" dirty="0">
                <a:effectLst/>
                <a:latin typeface="Tahoma" panose="020B0604030504040204" pitchFamily="34" charset="0"/>
                <a:ea typeface="Calibri" panose="020F0502020204030204" pitchFamily="34" charset="0"/>
                <a:cs typeface="B Mitra"/>
              </a:rPr>
              <a:t>چند</a:t>
            </a:r>
            <a:r>
              <a:rPr lang="fa-IR" sz="4400" b="1" dirty="0">
                <a:effectLst/>
                <a:latin typeface="Calibri" panose="020F0502020204030204" pitchFamily="34" charset="0"/>
                <a:ea typeface="Calibri" panose="020F0502020204030204" pitchFamily="34" charset="0"/>
                <a:cs typeface="B Mitra"/>
              </a:rPr>
              <a:t> </a:t>
            </a:r>
            <a:r>
              <a:rPr lang="fa-IR" sz="4400" b="1" dirty="0">
                <a:effectLst/>
                <a:latin typeface="Tahoma" panose="020B0604030504040204" pitchFamily="34" charset="0"/>
                <a:ea typeface="Calibri" panose="020F0502020204030204" pitchFamily="34" charset="0"/>
                <a:cs typeface="B Mitra"/>
              </a:rPr>
              <a:t>نکته مهم</a:t>
            </a:r>
            <a:endParaRPr lang="en-US" dirty="0"/>
          </a:p>
        </p:txBody>
      </p:sp>
      <p:sp>
        <p:nvSpPr>
          <p:cNvPr id="3" name="Content Placeholder 2">
            <a:extLst>
              <a:ext uri="{FF2B5EF4-FFF2-40B4-BE49-F238E27FC236}">
                <a16:creationId xmlns:a16="http://schemas.microsoft.com/office/drawing/2014/main" id="{B81640E6-D8B2-E64B-C8CF-48E4180943D7}"/>
              </a:ext>
            </a:extLst>
          </p:cNvPr>
          <p:cNvSpPr>
            <a:spLocks noGrp="1"/>
          </p:cNvSpPr>
          <p:nvPr>
            <p:ph idx="1"/>
          </p:nvPr>
        </p:nvSpPr>
        <p:spPr/>
        <p:txBody>
          <a:bodyPr>
            <a:normAutofit fontScale="92500" lnSpcReduction="10000"/>
          </a:bodyPr>
          <a:lstStyle/>
          <a:p>
            <a:pPr marL="457200" marR="0" algn="just" rtl="1">
              <a:lnSpc>
                <a:spcPct val="115000"/>
              </a:lnSpc>
              <a:spcAft>
                <a:spcPts val="1000"/>
              </a:spcAft>
            </a:pPr>
            <a:r>
              <a:rPr lang="fa-IR" dirty="0">
                <a:effectLst/>
                <a:latin typeface="Calibri" panose="020F0502020204030204" pitchFamily="34" charset="0"/>
                <a:ea typeface="Calibri" panose="020F0502020204030204" pitchFamily="34" charset="0"/>
                <a:cs typeface="B Mitra"/>
              </a:rPr>
              <a:t>7</a:t>
            </a:r>
            <a:r>
              <a:rPr lang="fa-IR" dirty="0">
                <a:solidFill>
                  <a:srgbClr val="FF0000"/>
                </a:solidFill>
                <a:effectLst/>
                <a:latin typeface="Calibri" panose="020F0502020204030204" pitchFamily="34" charset="0"/>
                <a:ea typeface="Calibri" panose="020F0502020204030204" pitchFamily="34" charset="0"/>
                <a:cs typeface="B Mitra"/>
              </a:rPr>
              <a:t>-برای اینکه میزان نمونه خیلی ناچیز است لذا می توانید نمونه را کار کنید و در صورت انجام کشت  موقع ارسال جواب نامناسب بودن نمونه را گزارش کنید</a:t>
            </a:r>
            <a:r>
              <a:rPr lang="fa-IR" dirty="0">
                <a:effectLst/>
                <a:latin typeface="Calibri" panose="020F0502020204030204" pitchFamily="34" charset="0"/>
                <a:ea typeface="Calibri" panose="020F0502020204030204" pitchFamily="34" charset="0"/>
                <a:cs typeface="B Mitra"/>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rtl="1">
              <a:lnSpc>
                <a:spcPct val="115000"/>
              </a:lnSpc>
              <a:spcAft>
                <a:spcPts val="1000"/>
              </a:spcAft>
            </a:pPr>
            <a:r>
              <a:rPr lang="fa-IR" dirty="0">
                <a:effectLst/>
                <a:latin typeface="Calibri" panose="020F0502020204030204" pitchFamily="34" charset="0"/>
                <a:ea typeface="Calibri" panose="020F0502020204030204" pitchFamily="34" charset="0"/>
                <a:cs typeface="B Mitra"/>
              </a:rPr>
              <a:t>8-کشت های روتین خون برای برای باکتری ها  ، برای ایزولاسیون کاندیدا کفایت می کند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rtl="1">
              <a:lnSpc>
                <a:spcPct val="115000"/>
              </a:lnSpc>
              <a:spcAft>
                <a:spcPts val="1000"/>
              </a:spcAft>
            </a:pPr>
            <a:r>
              <a:rPr lang="fa-IR" dirty="0">
                <a:solidFill>
                  <a:srgbClr val="002060"/>
                </a:solidFill>
                <a:effectLst/>
                <a:latin typeface="Calibri" panose="020F0502020204030204" pitchFamily="34" charset="0"/>
                <a:ea typeface="Calibri" panose="020F0502020204030204" pitchFamily="34" charset="0"/>
                <a:cs typeface="B Mitra"/>
              </a:rPr>
              <a:t>نمونه های ارسالی  از نقاط استریل بدن را از لحاظ ظاهری بررسی کنید</a:t>
            </a:r>
            <a:endParaRPr lang="en-US"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Aft>
                <a:spcPts val="800"/>
              </a:spcAft>
              <a:buFont typeface="+mj-lt"/>
              <a:buAutoNum type="arabicPeriod"/>
            </a:pPr>
            <a:r>
              <a:rPr lang="fa-IR" dirty="0">
                <a:solidFill>
                  <a:srgbClr val="002060"/>
                </a:solidFill>
                <a:effectLst/>
                <a:latin typeface="Calibri" panose="020F0502020204030204" pitchFamily="34" charset="0"/>
                <a:ea typeface="Calibri" panose="020F0502020204030204" pitchFamily="34" charset="0"/>
                <a:cs typeface="B Mitra"/>
              </a:rPr>
              <a:t>شفاف ، کدورت  ضعیف- حالت ابری و چرکی بودن</a:t>
            </a:r>
            <a:endParaRPr lang="en-US"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rtl="1">
              <a:lnSpc>
                <a:spcPct val="107000"/>
              </a:lnSpc>
              <a:spcAft>
                <a:spcPts val="800"/>
              </a:spcAft>
              <a:buFont typeface="+mj-lt"/>
              <a:buAutoNum type="arabicPeriod"/>
            </a:pPr>
            <a:r>
              <a:rPr lang="fa-IR" dirty="0">
                <a:solidFill>
                  <a:srgbClr val="002060"/>
                </a:solidFill>
                <a:effectLst/>
                <a:latin typeface="Calibri" panose="020F0502020204030204" pitchFamily="34" charset="0"/>
                <a:ea typeface="Calibri" panose="020F0502020204030204" pitchFamily="34" charset="0"/>
                <a:cs typeface="B Mitra"/>
              </a:rPr>
              <a:t>خونی بودن</a:t>
            </a:r>
            <a:endParaRPr lang="en-US"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rtl="1">
              <a:lnSpc>
                <a:spcPct val="107000"/>
              </a:lnSpc>
              <a:spcAft>
                <a:spcPts val="800"/>
              </a:spcAft>
              <a:buFont typeface="+mj-lt"/>
              <a:buAutoNum type="arabicPeriod"/>
            </a:pPr>
            <a:r>
              <a:rPr lang="fa-IR" dirty="0">
                <a:solidFill>
                  <a:srgbClr val="002060"/>
                </a:solidFill>
                <a:effectLst/>
                <a:latin typeface="Calibri" panose="020F0502020204030204" pitchFamily="34" charset="0"/>
                <a:ea typeface="Calibri" panose="020F0502020204030204" pitchFamily="34" charset="0"/>
                <a:cs typeface="B Mitra"/>
              </a:rPr>
              <a:t>داشتن لخته</a:t>
            </a:r>
            <a:endParaRPr lang="en-US"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85613380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14FE9-BB38-8123-0866-BCCDF6BD06FF}"/>
              </a:ext>
            </a:extLst>
          </p:cNvPr>
          <p:cNvSpPr>
            <a:spLocks noGrp="1"/>
          </p:cNvSpPr>
          <p:nvPr>
            <p:ph type="title"/>
          </p:nvPr>
        </p:nvSpPr>
        <p:spPr/>
        <p:txBody>
          <a:bodyPr/>
          <a:lstStyle/>
          <a:p>
            <a:pPr algn="ctr"/>
            <a:r>
              <a:rPr lang="fa-IR" sz="3200" b="1" spc="75" dirty="0">
                <a:solidFill>
                  <a:srgbClr val="5A5A5A"/>
                </a:solidFill>
                <a:effectLst/>
                <a:latin typeface="Tahoma" panose="020B0604030504040204" pitchFamily="34" charset="0"/>
                <a:ea typeface="Times New Roman" panose="02020603050405020304" pitchFamily="18" charset="0"/>
                <a:cs typeface="B Mitra"/>
              </a:rPr>
              <a:t>کشت</a:t>
            </a:r>
            <a:r>
              <a:rPr lang="fa-IR" sz="3200" b="1" spc="75" dirty="0">
                <a:solidFill>
                  <a:srgbClr val="5A5A5A"/>
                </a:solidFill>
                <a:effectLst/>
                <a:latin typeface="Calibri" panose="020F0502020204030204" pitchFamily="34" charset="0"/>
                <a:ea typeface="Times New Roman" panose="02020603050405020304" pitchFamily="18" charset="0"/>
                <a:cs typeface="B Mitra"/>
              </a:rPr>
              <a:t> </a:t>
            </a:r>
            <a:r>
              <a:rPr lang="fa-IR" sz="3200" b="1" spc="75" dirty="0">
                <a:solidFill>
                  <a:srgbClr val="5A5A5A"/>
                </a:solidFill>
                <a:effectLst/>
                <a:latin typeface="Tahoma" panose="020B0604030504040204" pitchFamily="34" charset="0"/>
                <a:ea typeface="Times New Roman" panose="02020603050405020304" pitchFamily="18" charset="0"/>
                <a:cs typeface="B Mitra"/>
              </a:rPr>
              <a:t>و</a:t>
            </a:r>
            <a:r>
              <a:rPr lang="fa-IR" sz="3200" b="1" spc="75" dirty="0">
                <a:solidFill>
                  <a:srgbClr val="5A5A5A"/>
                </a:solidFill>
                <a:effectLst/>
                <a:latin typeface="Calibri" panose="020F0502020204030204" pitchFamily="34" charset="0"/>
                <a:ea typeface="Times New Roman" panose="02020603050405020304" pitchFamily="18" charset="0"/>
                <a:cs typeface="B Mitra"/>
              </a:rPr>
              <a:t> </a:t>
            </a:r>
            <a:r>
              <a:rPr lang="fa-IR" sz="3200" b="1" spc="75" dirty="0">
                <a:solidFill>
                  <a:srgbClr val="5A5A5A"/>
                </a:solidFill>
                <a:effectLst/>
                <a:latin typeface="Tahoma" panose="020B0604030504040204" pitchFamily="34" charset="0"/>
                <a:ea typeface="Times New Roman" panose="02020603050405020304" pitchFamily="18" charset="0"/>
                <a:cs typeface="B Mitra"/>
              </a:rPr>
              <a:t>رنگ</a:t>
            </a:r>
            <a:r>
              <a:rPr lang="fa-IR" sz="3200" b="1" spc="75" dirty="0">
                <a:solidFill>
                  <a:srgbClr val="5A5A5A"/>
                </a:solidFill>
                <a:effectLst/>
                <a:latin typeface="Calibri" panose="020F0502020204030204" pitchFamily="34" charset="0"/>
                <a:ea typeface="Times New Roman" panose="02020603050405020304" pitchFamily="18" charset="0"/>
                <a:cs typeface="B Mitra"/>
              </a:rPr>
              <a:t> </a:t>
            </a:r>
            <a:r>
              <a:rPr lang="fa-IR" sz="3200" b="1" spc="75" dirty="0">
                <a:solidFill>
                  <a:srgbClr val="5A5A5A"/>
                </a:solidFill>
                <a:effectLst/>
                <a:latin typeface="Tahoma" panose="020B0604030504040204" pitchFamily="34" charset="0"/>
                <a:ea typeface="Times New Roman" panose="02020603050405020304" pitchFamily="18" charset="0"/>
                <a:cs typeface="B Mitra"/>
              </a:rPr>
              <a:t>آمیزی</a:t>
            </a:r>
            <a:r>
              <a:rPr lang="fa-IR" sz="3200" b="1" spc="75" dirty="0">
                <a:solidFill>
                  <a:srgbClr val="5A5A5A"/>
                </a:solidFill>
                <a:effectLst/>
                <a:latin typeface="Calibri" panose="020F0502020204030204" pitchFamily="34" charset="0"/>
                <a:ea typeface="Times New Roman" panose="02020603050405020304" pitchFamily="18" charset="0"/>
                <a:cs typeface="B Mitra"/>
              </a:rPr>
              <a:t> </a:t>
            </a:r>
            <a:r>
              <a:rPr lang="fa-IR" sz="3200" b="1" spc="75" dirty="0">
                <a:solidFill>
                  <a:srgbClr val="5A5A5A"/>
                </a:solidFill>
                <a:effectLst/>
                <a:latin typeface="Tahoma" panose="020B0604030504040204" pitchFamily="34" charset="0"/>
                <a:ea typeface="Times New Roman" panose="02020603050405020304" pitchFamily="18" charset="0"/>
                <a:cs typeface="B Mitra"/>
              </a:rPr>
              <a:t>گرم</a:t>
            </a:r>
            <a:br>
              <a:rPr lang="en-US" sz="1800" spc="75" dirty="0">
                <a:solidFill>
                  <a:srgbClr val="5A5A5A"/>
                </a:solidFill>
                <a:effectLst/>
                <a:latin typeface="Calibri" panose="020F0502020204030204" pitchFamily="34" charset="0"/>
                <a:ea typeface="Times New Roman" panose="02020603050405020304" pitchFamily="18"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B9E498B9-489F-0E11-7D30-2CB696230908}"/>
              </a:ext>
            </a:extLst>
          </p:cNvPr>
          <p:cNvSpPr>
            <a:spLocks noGrp="1"/>
          </p:cNvSpPr>
          <p:nvPr>
            <p:ph idx="1"/>
          </p:nvPr>
        </p:nvSpPr>
        <p:spPr/>
        <p:txBody>
          <a:bodyPr>
            <a:normAutofit/>
          </a:bodyPr>
          <a:lstStyle/>
          <a:p>
            <a:pPr marL="0" marR="0" algn="just" rtl="1">
              <a:lnSpc>
                <a:spcPct val="107000"/>
              </a:lnSpc>
              <a:spcAft>
                <a:spcPts val="800"/>
              </a:spcAft>
            </a:pPr>
            <a:r>
              <a:rPr lang="fa-IR" sz="2400" spc="75" dirty="0">
                <a:solidFill>
                  <a:srgbClr val="5A5A5A"/>
                </a:solidFill>
                <a:effectLst/>
                <a:latin typeface="Calibri" panose="020F0502020204030204" pitchFamily="34" charset="0"/>
                <a:ea typeface="Times New Roman" panose="02020603050405020304" pitchFamily="18" charset="0"/>
                <a:cs typeface="B Mitra"/>
              </a:rPr>
              <a:t>-</a:t>
            </a:r>
            <a:r>
              <a:rPr lang="fa-IR" sz="2400" spc="75" dirty="0">
                <a:solidFill>
                  <a:srgbClr val="0070C0"/>
                </a:solidFill>
                <a:effectLst/>
                <a:latin typeface="Tahoma" panose="020B0604030504040204" pitchFamily="34" charset="0"/>
                <a:ea typeface="Times New Roman" panose="02020603050405020304" pitchFamily="18" charset="0"/>
                <a:cs typeface="B Mitra"/>
              </a:rPr>
              <a:t>اگر</a:t>
            </a:r>
            <a:r>
              <a:rPr lang="fa-IR" sz="2400" spc="75" dirty="0">
                <a:solidFill>
                  <a:srgbClr val="0070C0"/>
                </a:solidFill>
                <a:effectLst/>
                <a:latin typeface="Calibri" panose="020F0502020204030204" pitchFamily="34" charset="0"/>
                <a:ea typeface="Times New Roman" panose="02020603050405020304" pitchFamily="18" charset="0"/>
                <a:cs typeface="B Mitra"/>
              </a:rPr>
              <a:t> </a:t>
            </a:r>
            <a:r>
              <a:rPr lang="fa-IR" sz="2400" spc="75" dirty="0">
                <a:solidFill>
                  <a:srgbClr val="0070C0"/>
                </a:solidFill>
                <a:effectLst/>
                <a:latin typeface="Tahoma" panose="020B0604030504040204" pitchFamily="34" charset="0"/>
                <a:ea typeface="Times New Roman" panose="02020603050405020304" pitchFamily="18" charset="0"/>
                <a:cs typeface="B Mitra"/>
              </a:rPr>
              <a:t>حجم</a:t>
            </a:r>
            <a:r>
              <a:rPr lang="fa-IR" sz="2400" spc="75" dirty="0">
                <a:solidFill>
                  <a:srgbClr val="0070C0"/>
                </a:solidFill>
                <a:effectLst/>
                <a:latin typeface="Calibri" panose="020F0502020204030204" pitchFamily="34" charset="0"/>
                <a:ea typeface="Times New Roman" panose="02020603050405020304" pitchFamily="18" charset="0"/>
                <a:cs typeface="B Mitra"/>
              </a:rPr>
              <a:t> </a:t>
            </a:r>
            <a:r>
              <a:rPr lang="fa-IR" sz="2400" spc="75" dirty="0">
                <a:solidFill>
                  <a:srgbClr val="0070C0"/>
                </a:solidFill>
                <a:effectLst/>
                <a:latin typeface="Tahoma" panose="020B0604030504040204" pitchFamily="34" charset="0"/>
                <a:ea typeface="Times New Roman" panose="02020603050405020304" pitchFamily="18" charset="0"/>
                <a:cs typeface="B Mitra"/>
              </a:rPr>
              <a:t>نمونه</a:t>
            </a:r>
            <a:r>
              <a:rPr lang="fa-IR" sz="2400" spc="75" dirty="0">
                <a:solidFill>
                  <a:srgbClr val="0070C0"/>
                </a:solidFill>
                <a:effectLst/>
                <a:latin typeface="Calibri" panose="020F0502020204030204" pitchFamily="34" charset="0"/>
                <a:ea typeface="Times New Roman" panose="02020603050405020304" pitchFamily="18" charset="0"/>
                <a:cs typeface="B Mitra"/>
              </a:rPr>
              <a:t> </a:t>
            </a:r>
            <a:r>
              <a:rPr lang="fa-IR" sz="2400" spc="75" dirty="0">
                <a:solidFill>
                  <a:srgbClr val="0070C0"/>
                </a:solidFill>
                <a:effectLst/>
                <a:latin typeface="Tahoma" panose="020B0604030504040204" pitchFamily="34" charset="0"/>
                <a:ea typeface="Times New Roman" panose="02020603050405020304" pitchFamily="18" charset="0"/>
                <a:cs typeface="B Mitra"/>
              </a:rPr>
              <a:t>بیشتر</a:t>
            </a:r>
            <a:r>
              <a:rPr lang="fa-IR" sz="2400" spc="75" dirty="0">
                <a:solidFill>
                  <a:srgbClr val="0070C0"/>
                </a:solidFill>
                <a:effectLst/>
                <a:latin typeface="Calibri" panose="020F0502020204030204" pitchFamily="34" charset="0"/>
                <a:ea typeface="Times New Roman" panose="02020603050405020304" pitchFamily="18" charset="0"/>
                <a:cs typeface="B Mitra"/>
              </a:rPr>
              <a:t> </a:t>
            </a:r>
            <a:r>
              <a:rPr lang="fa-IR" sz="2400" spc="75" dirty="0">
                <a:solidFill>
                  <a:srgbClr val="0070C0"/>
                </a:solidFill>
                <a:effectLst/>
                <a:latin typeface="Tahoma" panose="020B0604030504040204" pitchFamily="34" charset="0"/>
                <a:ea typeface="Times New Roman" panose="02020603050405020304" pitchFamily="18" charset="0"/>
                <a:cs typeface="B Mitra"/>
              </a:rPr>
              <a:t>باشدابتدا</a:t>
            </a:r>
            <a:r>
              <a:rPr lang="fa-IR" sz="2400" spc="75" dirty="0">
                <a:solidFill>
                  <a:srgbClr val="0070C0"/>
                </a:solidFill>
                <a:effectLst/>
                <a:latin typeface="Calibri" panose="020F0502020204030204" pitchFamily="34" charset="0"/>
                <a:ea typeface="Times New Roman" panose="02020603050405020304" pitchFamily="18" charset="0"/>
                <a:cs typeface="B Mitra"/>
              </a:rPr>
              <a:t> </a:t>
            </a:r>
            <a:r>
              <a:rPr lang="fa-IR" sz="2400" spc="75" dirty="0">
                <a:solidFill>
                  <a:srgbClr val="0070C0"/>
                </a:solidFill>
                <a:effectLst/>
                <a:latin typeface="Tahoma" panose="020B0604030504040204" pitchFamily="34" charset="0"/>
                <a:ea typeface="Times New Roman" panose="02020603050405020304" pitchFamily="18" charset="0"/>
                <a:cs typeface="B Mitra"/>
              </a:rPr>
              <a:t>تلقیح</a:t>
            </a:r>
            <a:r>
              <a:rPr lang="fa-IR" sz="2400" spc="75" dirty="0">
                <a:solidFill>
                  <a:srgbClr val="0070C0"/>
                </a:solidFill>
                <a:effectLst/>
                <a:latin typeface="Calibri" panose="020F0502020204030204" pitchFamily="34" charset="0"/>
                <a:ea typeface="Times New Roman" panose="02020603050405020304" pitchFamily="18" charset="0"/>
                <a:cs typeface="B Mitra"/>
              </a:rPr>
              <a:t> </a:t>
            </a:r>
            <a:r>
              <a:rPr lang="fa-IR" sz="2400" spc="75" dirty="0">
                <a:solidFill>
                  <a:srgbClr val="0070C0"/>
                </a:solidFill>
                <a:effectLst/>
                <a:latin typeface="Tahoma" panose="020B0604030504040204" pitchFamily="34" charset="0"/>
                <a:ea typeface="Times New Roman" panose="02020603050405020304" pitchFamily="18" charset="0"/>
                <a:cs typeface="B Mitra"/>
              </a:rPr>
              <a:t>به</a:t>
            </a:r>
            <a:r>
              <a:rPr lang="fa-IR" sz="2400" spc="75" dirty="0">
                <a:solidFill>
                  <a:srgbClr val="0070C0"/>
                </a:solidFill>
                <a:effectLst/>
                <a:latin typeface="Calibri" panose="020F0502020204030204" pitchFamily="34" charset="0"/>
                <a:ea typeface="Times New Roman" panose="02020603050405020304" pitchFamily="18" charset="0"/>
                <a:cs typeface="B Mitra"/>
              </a:rPr>
              <a:t> </a:t>
            </a:r>
            <a:r>
              <a:rPr lang="fa-IR" sz="2400" spc="75" dirty="0">
                <a:solidFill>
                  <a:srgbClr val="0070C0"/>
                </a:solidFill>
                <a:effectLst/>
                <a:latin typeface="Tahoma" panose="020B0604030504040204" pitchFamily="34" charset="0"/>
                <a:ea typeface="Times New Roman" panose="02020603050405020304" pitchFamily="18" charset="0"/>
                <a:cs typeface="B Mitra"/>
              </a:rPr>
              <a:t>بطری های</a:t>
            </a:r>
            <a:r>
              <a:rPr lang="fa-IR" sz="2400" spc="75" dirty="0">
                <a:solidFill>
                  <a:srgbClr val="0070C0"/>
                </a:solidFill>
                <a:effectLst/>
                <a:latin typeface="Calibri" panose="020F0502020204030204" pitchFamily="34" charset="0"/>
                <a:ea typeface="Times New Roman" panose="02020603050405020304" pitchFamily="18" charset="0"/>
                <a:cs typeface="B Mitra"/>
              </a:rPr>
              <a:t> </a:t>
            </a:r>
            <a:r>
              <a:rPr lang="fa-IR" sz="2400" spc="75" dirty="0">
                <a:solidFill>
                  <a:srgbClr val="0070C0"/>
                </a:solidFill>
                <a:effectLst/>
                <a:latin typeface="Tahoma" panose="020B0604030504040204" pitchFamily="34" charset="0"/>
                <a:ea typeface="Times New Roman" panose="02020603050405020304" pitchFamily="18" charset="0"/>
                <a:cs typeface="B Mitra"/>
              </a:rPr>
              <a:t>کشت</a:t>
            </a:r>
            <a:r>
              <a:rPr lang="fa-IR" sz="2400" spc="75" dirty="0">
                <a:solidFill>
                  <a:srgbClr val="0070C0"/>
                </a:solidFill>
                <a:effectLst/>
                <a:latin typeface="Calibri" panose="020F0502020204030204" pitchFamily="34" charset="0"/>
                <a:ea typeface="Times New Roman" panose="02020603050405020304" pitchFamily="18" charset="0"/>
                <a:cs typeface="B Mitra"/>
              </a:rPr>
              <a:t> </a:t>
            </a:r>
            <a:r>
              <a:rPr lang="fa-IR" sz="2400" spc="75" dirty="0">
                <a:solidFill>
                  <a:srgbClr val="0070C0"/>
                </a:solidFill>
                <a:effectLst/>
                <a:latin typeface="Tahoma" panose="020B0604030504040204" pitchFamily="34" charset="0"/>
                <a:ea typeface="Times New Roman" panose="02020603050405020304" pitchFamily="18" charset="0"/>
                <a:cs typeface="B Mitra"/>
              </a:rPr>
              <a:t>خون</a:t>
            </a:r>
            <a:r>
              <a:rPr lang="fa-IR" sz="2400" spc="75" dirty="0">
                <a:solidFill>
                  <a:srgbClr val="0070C0"/>
                </a:solidFill>
                <a:effectLst/>
                <a:latin typeface="Calibri" panose="020F0502020204030204" pitchFamily="34" charset="0"/>
                <a:ea typeface="Times New Roman" panose="02020603050405020304" pitchFamily="18" charset="0"/>
                <a:cs typeface="B Mitra"/>
              </a:rPr>
              <a:t> </a:t>
            </a:r>
            <a:r>
              <a:rPr lang="fa-IR" sz="2400" spc="75" dirty="0">
                <a:solidFill>
                  <a:srgbClr val="0070C0"/>
                </a:solidFill>
                <a:effectLst/>
                <a:latin typeface="Tahoma" panose="020B0604030504040204" pitchFamily="34" charset="0"/>
                <a:ea typeface="Times New Roman" panose="02020603050405020304" pitchFamily="18" charset="0"/>
                <a:cs typeface="B Mitra"/>
              </a:rPr>
              <a:t>توصیه</a:t>
            </a:r>
            <a:r>
              <a:rPr lang="fa-IR" sz="2400" spc="75" dirty="0">
                <a:solidFill>
                  <a:srgbClr val="0070C0"/>
                </a:solidFill>
                <a:effectLst/>
                <a:latin typeface="Calibri" panose="020F0502020204030204" pitchFamily="34" charset="0"/>
                <a:ea typeface="Times New Roman" panose="02020603050405020304" pitchFamily="18" charset="0"/>
                <a:cs typeface="B Mitra"/>
              </a:rPr>
              <a:t> </a:t>
            </a:r>
            <a:r>
              <a:rPr lang="fa-IR" sz="2400" spc="75" dirty="0">
                <a:solidFill>
                  <a:srgbClr val="0070C0"/>
                </a:solidFill>
                <a:effectLst/>
                <a:latin typeface="Tahoma" panose="020B0604030504040204" pitchFamily="34" charset="0"/>
                <a:ea typeface="Times New Roman" panose="02020603050405020304" pitchFamily="18" charset="0"/>
                <a:cs typeface="B Mitra"/>
              </a:rPr>
              <a:t>میشود</a:t>
            </a:r>
            <a:endParaRPr lang="en-US" sz="2400" spc="75" dirty="0">
              <a:solidFill>
                <a:srgbClr val="0070C0"/>
              </a:solidFill>
              <a:effectLst/>
              <a:latin typeface="Calibri" panose="020F0502020204030204" pitchFamily="34" charset="0"/>
              <a:ea typeface="Times New Roman" panose="02020603050405020304" pitchFamily="18" charset="0"/>
              <a:cs typeface="Arial" panose="020B0604020202020204" pitchFamily="34" charset="0"/>
            </a:endParaRPr>
          </a:p>
          <a:p>
            <a:pPr marL="0" marR="0" algn="just" rtl="1">
              <a:lnSpc>
                <a:spcPct val="107000"/>
              </a:lnSpc>
              <a:spcAft>
                <a:spcPts val="800"/>
              </a:spcAft>
            </a:pPr>
            <a:r>
              <a:rPr lang="fa-IR" sz="2400" spc="75" dirty="0">
                <a:solidFill>
                  <a:srgbClr val="5A5A5A"/>
                </a:solidFill>
                <a:effectLst/>
                <a:latin typeface="Calibri" panose="020F0502020204030204" pitchFamily="34" charset="0"/>
                <a:ea typeface="Times New Roman" panose="02020603050405020304" pitchFamily="18" charset="0"/>
                <a:cs typeface="B Mitra"/>
              </a:rPr>
              <a:t>2</a:t>
            </a:r>
            <a:r>
              <a:rPr lang="fa-IR" sz="2400" spc="75" dirty="0">
                <a:solidFill>
                  <a:srgbClr val="000000"/>
                </a:solidFill>
                <a:effectLst/>
                <a:latin typeface="Calibri" panose="020F0502020204030204" pitchFamily="34" charset="0"/>
                <a:ea typeface="Times New Roman" panose="02020603050405020304" pitchFamily="18" charset="0"/>
                <a:cs typeface="B Mitra"/>
              </a:rPr>
              <a:t>- </a:t>
            </a:r>
            <a:r>
              <a:rPr lang="fa-IR" sz="2400" spc="75" dirty="0">
                <a:solidFill>
                  <a:srgbClr val="0070C0"/>
                </a:solidFill>
                <a:effectLst/>
                <a:latin typeface="Tahoma" panose="020B0604030504040204" pitchFamily="34" charset="0"/>
                <a:ea typeface="Times New Roman" panose="02020603050405020304" pitchFamily="18" charset="0"/>
                <a:cs typeface="B Mitra"/>
              </a:rPr>
              <a:t>پس</a:t>
            </a:r>
            <a:r>
              <a:rPr lang="fa-IR" sz="2400" spc="75" dirty="0">
                <a:solidFill>
                  <a:srgbClr val="0070C0"/>
                </a:solidFill>
                <a:effectLst/>
                <a:latin typeface="Calibri" panose="020F0502020204030204" pitchFamily="34" charset="0"/>
                <a:ea typeface="Times New Roman" panose="02020603050405020304" pitchFamily="18" charset="0"/>
                <a:cs typeface="B Mitra"/>
              </a:rPr>
              <a:t> </a:t>
            </a:r>
            <a:r>
              <a:rPr lang="fa-IR" sz="2400" spc="75" dirty="0">
                <a:solidFill>
                  <a:srgbClr val="0070C0"/>
                </a:solidFill>
                <a:effectLst/>
                <a:latin typeface="Tahoma" panose="020B0604030504040204" pitchFamily="34" charset="0"/>
                <a:ea typeface="Times New Roman" panose="02020603050405020304" pitchFamily="18" charset="0"/>
                <a:cs typeface="B Mitra"/>
              </a:rPr>
              <a:t>از</a:t>
            </a:r>
            <a:r>
              <a:rPr lang="fa-IR" sz="2400" spc="75" dirty="0">
                <a:solidFill>
                  <a:srgbClr val="0070C0"/>
                </a:solidFill>
                <a:effectLst/>
                <a:latin typeface="Calibri" panose="020F0502020204030204" pitchFamily="34" charset="0"/>
                <a:ea typeface="Times New Roman" panose="02020603050405020304" pitchFamily="18" charset="0"/>
                <a:cs typeface="B Mitra"/>
              </a:rPr>
              <a:t> </a:t>
            </a:r>
            <a:r>
              <a:rPr lang="fa-IR" sz="2400" spc="75" dirty="0">
                <a:solidFill>
                  <a:srgbClr val="0070C0"/>
                </a:solidFill>
                <a:effectLst/>
                <a:latin typeface="Tahoma" panose="020B0604030504040204" pitchFamily="34" charset="0"/>
                <a:ea typeface="Times New Roman" panose="02020603050405020304" pitchFamily="18" charset="0"/>
                <a:cs typeface="B Mitra"/>
              </a:rPr>
              <a:t>تلقیح</a:t>
            </a:r>
            <a:r>
              <a:rPr lang="fa-IR" sz="2400" spc="75" dirty="0">
                <a:solidFill>
                  <a:srgbClr val="0070C0"/>
                </a:solidFill>
                <a:effectLst/>
                <a:latin typeface="Calibri" panose="020F0502020204030204" pitchFamily="34" charset="0"/>
                <a:ea typeface="Times New Roman" panose="02020603050405020304" pitchFamily="18" charset="0"/>
                <a:cs typeface="B Mitra"/>
              </a:rPr>
              <a:t> </a:t>
            </a:r>
            <a:r>
              <a:rPr lang="fa-IR" sz="2400" spc="75" dirty="0">
                <a:solidFill>
                  <a:srgbClr val="0070C0"/>
                </a:solidFill>
                <a:effectLst/>
                <a:latin typeface="Tahoma" panose="020B0604030504040204" pitchFamily="34" charset="0"/>
                <a:ea typeface="Times New Roman" panose="02020603050405020304" pitchFamily="18" charset="0"/>
                <a:cs typeface="B Mitra"/>
              </a:rPr>
              <a:t>اگر</a:t>
            </a:r>
            <a:r>
              <a:rPr lang="fa-IR" sz="2400" spc="75" dirty="0">
                <a:solidFill>
                  <a:srgbClr val="0070C0"/>
                </a:solidFill>
                <a:effectLst/>
                <a:latin typeface="Calibri" panose="020F0502020204030204" pitchFamily="34" charset="0"/>
                <a:ea typeface="Times New Roman" panose="02020603050405020304" pitchFamily="18" charset="0"/>
                <a:cs typeface="B Mitra"/>
              </a:rPr>
              <a:t> </a:t>
            </a:r>
            <a:r>
              <a:rPr lang="fa-IR" sz="2400" spc="75" dirty="0">
                <a:solidFill>
                  <a:srgbClr val="0070C0"/>
                </a:solidFill>
                <a:effectLst/>
                <a:latin typeface="Tahoma" panose="020B0604030504040204" pitchFamily="34" charset="0"/>
                <a:ea typeface="Times New Roman" panose="02020603050405020304" pitchFamily="18" charset="0"/>
                <a:cs typeface="B Mitra"/>
              </a:rPr>
              <a:t>حجم</a:t>
            </a:r>
            <a:r>
              <a:rPr lang="fa-IR" sz="2400" spc="75" dirty="0">
                <a:solidFill>
                  <a:srgbClr val="0070C0"/>
                </a:solidFill>
                <a:effectLst/>
                <a:latin typeface="Calibri" panose="020F0502020204030204" pitchFamily="34" charset="0"/>
                <a:ea typeface="Times New Roman" panose="02020603050405020304" pitchFamily="18" charset="0"/>
                <a:cs typeface="B Mitra"/>
              </a:rPr>
              <a:t> </a:t>
            </a:r>
            <a:r>
              <a:rPr lang="fa-IR" sz="2400" spc="75" dirty="0">
                <a:solidFill>
                  <a:srgbClr val="0070C0"/>
                </a:solidFill>
                <a:effectLst/>
                <a:latin typeface="Tahoma" panose="020B0604030504040204" pitchFamily="34" charset="0"/>
                <a:ea typeface="Times New Roman" panose="02020603050405020304" pitchFamily="18" charset="0"/>
                <a:cs typeface="B Mitra"/>
              </a:rPr>
              <a:t>باقیمانده</a:t>
            </a:r>
            <a:r>
              <a:rPr lang="fa-IR" sz="2400" spc="75" dirty="0">
                <a:solidFill>
                  <a:srgbClr val="0070C0"/>
                </a:solidFill>
                <a:effectLst/>
                <a:latin typeface="Calibri" panose="020F0502020204030204" pitchFamily="34" charset="0"/>
                <a:ea typeface="Times New Roman" panose="02020603050405020304" pitchFamily="18" charset="0"/>
                <a:cs typeface="B Mitra"/>
              </a:rPr>
              <a:t> </a:t>
            </a:r>
            <a:r>
              <a:rPr lang="fa-IR" sz="2400" spc="75" dirty="0">
                <a:solidFill>
                  <a:srgbClr val="0070C0"/>
                </a:solidFill>
                <a:effectLst/>
                <a:latin typeface="Tahoma" panose="020B0604030504040204" pitchFamily="34" charset="0"/>
                <a:ea typeface="Times New Roman" panose="02020603050405020304" pitchFamily="18" charset="0"/>
                <a:cs typeface="B Mitra"/>
              </a:rPr>
              <a:t>بیش</a:t>
            </a:r>
            <a:r>
              <a:rPr lang="fa-IR" sz="2400" spc="75" dirty="0">
                <a:solidFill>
                  <a:srgbClr val="0070C0"/>
                </a:solidFill>
                <a:effectLst/>
                <a:latin typeface="Calibri" panose="020F0502020204030204" pitchFamily="34" charset="0"/>
                <a:ea typeface="Times New Roman" panose="02020603050405020304" pitchFamily="18" charset="0"/>
                <a:cs typeface="B Mitra"/>
              </a:rPr>
              <a:t> </a:t>
            </a:r>
            <a:r>
              <a:rPr lang="fa-IR" sz="2400" spc="75" dirty="0">
                <a:solidFill>
                  <a:srgbClr val="0070C0"/>
                </a:solidFill>
                <a:effectLst/>
                <a:latin typeface="Tahoma" panose="020B0604030504040204" pitchFamily="34" charset="0"/>
                <a:ea typeface="Times New Roman" panose="02020603050405020304" pitchFamily="18" charset="0"/>
                <a:cs typeface="B Mitra"/>
              </a:rPr>
              <a:t>از</a:t>
            </a:r>
            <a:r>
              <a:rPr lang="fa-IR" sz="2400" spc="75" dirty="0">
                <a:solidFill>
                  <a:srgbClr val="0070C0"/>
                </a:solidFill>
                <a:effectLst/>
                <a:latin typeface="Calibri" panose="020F0502020204030204" pitchFamily="34" charset="0"/>
                <a:ea typeface="Times New Roman" panose="02020603050405020304" pitchFamily="18" charset="0"/>
                <a:cs typeface="B Mitra"/>
              </a:rPr>
              <a:t> 5 </a:t>
            </a:r>
            <a:r>
              <a:rPr lang="fa-IR" sz="2400" spc="75" dirty="0">
                <a:solidFill>
                  <a:srgbClr val="0070C0"/>
                </a:solidFill>
                <a:effectLst/>
                <a:latin typeface="Tahoma" panose="020B0604030504040204" pitchFamily="34" charset="0"/>
                <a:ea typeface="Times New Roman" panose="02020603050405020304" pitchFamily="18" charset="0"/>
                <a:cs typeface="B Mitra"/>
              </a:rPr>
              <a:t>میلی</a:t>
            </a:r>
            <a:r>
              <a:rPr lang="fa-IR" sz="2400" spc="75" dirty="0">
                <a:solidFill>
                  <a:srgbClr val="0070C0"/>
                </a:solidFill>
                <a:effectLst/>
                <a:latin typeface="Calibri" panose="020F0502020204030204" pitchFamily="34" charset="0"/>
                <a:ea typeface="Times New Roman" panose="02020603050405020304" pitchFamily="18" charset="0"/>
                <a:cs typeface="B Mitra"/>
              </a:rPr>
              <a:t> </a:t>
            </a:r>
            <a:r>
              <a:rPr lang="fa-IR" sz="2400" spc="75" dirty="0">
                <a:solidFill>
                  <a:srgbClr val="0070C0"/>
                </a:solidFill>
                <a:effectLst/>
                <a:latin typeface="Tahoma" panose="020B0604030504040204" pitchFamily="34" charset="0"/>
                <a:ea typeface="Times New Roman" panose="02020603050405020304" pitchFamily="18" charset="0"/>
                <a:cs typeface="B Mitra"/>
              </a:rPr>
              <a:t>لیتر</a:t>
            </a:r>
            <a:r>
              <a:rPr lang="fa-IR" sz="2400" spc="75" dirty="0">
                <a:solidFill>
                  <a:srgbClr val="0070C0"/>
                </a:solidFill>
                <a:effectLst/>
                <a:latin typeface="Calibri" panose="020F0502020204030204" pitchFamily="34" charset="0"/>
                <a:ea typeface="Times New Roman" panose="02020603050405020304" pitchFamily="18" charset="0"/>
                <a:cs typeface="B Mitra"/>
              </a:rPr>
              <a:t> </a:t>
            </a:r>
            <a:r>
              <a:rPr lang="fa-IR" sz="2400" spc="75" dirty="0">
                <a:solidFill>
                  <a:srgbClr val="0070C0"/>
                </a:solidFill>
                <a:effectLst/>
                <a:latin typeface="Tahoma" panose="020B0604030504040204" pitchFamily="34" charset="0"/>
                <a:ea typeface="Times New Roman" panose="02020603050405020304" pitchFamily="18" charset="0"/>
                <a:cs typeface="B Mitra"/>
              </a:rPr>
              <a:t>باشد</a:t>
            </a:r>
            <a:r>
              <a:rPr lang="fa-IR" sz="2400" spc="75" dirty="0">
                <a:solidFill>
                  <a:srgbClr val="0070C0"/>
                </a:solidFill>
                <a:effectLst/>
                <a:latin typeface="Calibri" panose="020F0502020204030204" pitchFamily="34" charset="0"/>
                <a:ea typeface="Times New Roman" panose="02020603050405020304" pitchFamily="18" charset="0"/>
                <a:cs typeface="B Mitra"/>
              </a:rPr>
              <a:t> </a:t>
            </a:r>
            <a:r>
              <a:rPr lang="fa-IR" sz="2400" spc="75" dirty="0">
                <a:solidFill>
                  <a:srgbClr val="0070C0"/>
                </a:solidFill>
                <a:effectLst/>
                <a:latin typeface="Tahoma" panose="020B0604030504040204" pitchFamily="34" charset="0"/>
                <a:ea typeface="Times New Roman" panose="02020603050405020304" pitchFamily="18" charset="0"/>
                <a:cs typeface="B Mitra"/>
              </a:rPr>
              <a:t>آنر</a:t>
            </a:r>
            <a:r>
              <a:rPr lang="fa-IR" sz="2400" spc="75" dirty="0">
                <a:solidFill>
                  <a:srgbClr val="0070C0"/>
                </a:solidFill>
                <a:effectLst/>
                <a:latin typeface="Calibri" panose="020F0502020204030204" pitchFamily="34" charset="0"/>
                <a:ea typeface="Times New Roman" panose="02020603050405020304" pitchFamily="18" charset="0"/>
                <a:cs typeface="B Mitra"/>
              </a:rPr>
              <a:t> </a:t>
            </a:r>
            <a:r>
              <a:rPr lang="fa-IR" sz="2400" spc="75" dirty="0">
                <a:solidFill>
                  <a:srgbClr val="000000"/>
                </a:solidFill>
                <a:effectLst/>
                <a:latin typeface="Tahoma" panose="020B0604030504040204" pitchFamily="34" charset="0"/>
                <a:ea typeface="Times New Roman" panose="02020603050405020304" pitchFamily="18" charset="0"/>
                <a:cs typeface="B Mitra"/>
              </a:rPr>
              <a:t>با</a:t>
            </a:r>
            <a:r>
              <a:rPr lang="fa-IR" sz="2400" spc="75" dirty="0">
                <a:solidFill>
                  <a:srgbClr val="000000"/>
                </a:solidFill>
                <a:effectLst/>
                <a:latin typeface="Calibri" panose="020F0502020204030204" pitchFamily="34" charset="0"/>
                <a:ea typeface="Times New Roman" panose="02020603050405020304" pitchFamily="18" charset="0"/>
                <a:cs typeface="B Mitra"/>
              </a:rPr>
              <a:t> </a:t>
            </a:r>
            <a:r>
              <a:rPr lang="fa-IR" sz="2400" spc="75" dirty="0">
                <a:solidFill>
                  <a:srgbClr val="000000"/>
                </a:solidFill>
                <a:effectLst/>
                <a:latin typeface="Tahoma" panose="020B0604030504040204" pitchFamily="34" charset="0"/>
                <a:ea typeface="Times New Roman" panose="02020603050405020304" pitchFamily="18" charset="0"/>
                <a:cs typeface="B Mitra"/>
              </a:rPr>
              <a:t>دور</a:t>
            </a:r>
            <a:r>
              <a:rPr lang="en-US" sz="2400" spc="75" dirty="0">
                <a:solidFill>
                  <a:srgbClr val="000000"/>
                </a:solidFill>
                <a:effectLst/>
                <a:latin typeface="Calibri" panose="020F0502020204030204" pitchFamily="34" charset="0"/>
                <a:ea typeface="Times New Roman" panose="02020603050405020304" pitchFamily="18" charset="0"/>
                <a:cs typeface="B Mitra"/>
              </a:rPr>
              <a:t>rpm</a:t>
            </a:r>
            <a:r>
              <a:rPr lang="fa-IR" sz="2400" spc="75" dirty="0">
                <a:solidFill>
                  <a:srgbClr val="000000"/>
                </a:solidFill>
                <a:effectLst/>
                <a:latin typeface="Calibri" panose="020F0502020204030204" pitchFamily="34" charset="0"/>
                <a:ea typeface="Times New Roman" panose="02020603050405020304" pitchFamily="18" charset="0"/>
                <a:cs typeface="B Mitra"/>
              </a:rPr>
              <a:t> 3000-2000 </a:t>
            </a:r>
            <a:r>
              <a:rPr lang="fa-IR" sz="2400" spc="75" dirty="0">
                <a:solidFill>
                  <a:srgbClr val="000000"/>
                </a:solidFill>
                <a:effectLst/>
                <a:latin typeface="Tahoma" panose="020B0604030504040204" pitchFamily="34" charset="0"/>
                <a:ea typeface="Times New Roman" panose="02020603050405020304" pitchFamily="18" charset="0"/>
                <a:cs typeface="B Mitra"/>
              </a:rPr>
              <a:t>بمدت</a:t>
            </a:r>
            <a:r>
              <a:rPr lang="fa-IR" sz="2400" spc="75" dirty="0">
                <a:solidFill>
                  <a:srgbClr val="000000"/>
                </a:solidFill>
                <a:effectLst/>
                <a:latin typeface="Calibri" panose="020F0502020204030204" pitchFamily="34" charset="0"/>
                <a:ea typeface="Times New Roman" panose="02020603050405020304" pitchFamily="18" charset="0"/>
                <a:cs typeface="B Mitra"/>
              </a:rPr>
              <a:t>  15 </a:t>
            </a:r>
            <a:r>
              <a:rPr lang="fa-IR" sz="2400" spc="75" dirty="0">
                <a:solidFill>
                  <a:srgbClr val="000000"/>
                </a:solidFill>
                <a:effectLst/>
                <a:latin typeface="Tahoma" panose="020B0604030504040204" pitchFamily="34" charset="0"/>
                <a:ea typeface="Times New Roman" panose="02020603050405020304" pitchFamily="18" charset="0"/>
                <a:cs typeface="B Mitra"/>
              </a:rPr>
              <a:t>دقیقه</a:t>
            </a:r>
            <a:r>
              <a:rPr lang="fa-IR" sz="2400" spc="75" dirty="0">
                <a:solidFill>
                  <a:srgbClr val="000000"/>
                </a:solidFill>
                <a:effectLst/>
                <a:latin typeface="Calibri" panose="020F0502020204030204" pitchFamily="34" charset="0"/>
                <a:ea typeface="Times New Roman" panose="02020603050405020304" pitchFamily="18" charset="0"/>
                <a:cs typeface="B Mitra"/>
              </a:rPr>
              <a:t> </a:t>
            </a:r>
            <a:r>
              <a:rPr lang="fa-IR" sz="2400" spc="75" dirty="0">
                <a:solidFill>
                  <a:srgbClr val="000000"/>
                </a:solidFill>
                <a:effectLst/>
                <a:latin typeface="Tahoma" panose="020B0604030504040204" pitchFamily="34" charset="0"/>
                <a:ea typeface="Times New Roman" panose="02020603050405020304" pitchFamily="18" charset="0"/>
                <a:cs typeface="B Mitra"/>
              </a:rPr>
              <a:t>سانتریفیوژکرده</a:t>
            </a:r>
            <a:r>
              <a:rPr lang="fa-IR" sz="2400" spc="75" dirty="0">
                <a:solidFill>
                  <a:srgbClr val="000000"/>
                </a:solidFill>
                <a:effectLst/>
                <a:latin typeface="Calibri" panose="020F0502020204030204" pitchFamily="34" charset="0"/>
                <a:ea typeface="Times New Roman" panose="02020603050405020304" pitchFamily="18" charset="0"/>
                <a:cs typeface="B Mitra"/>
              </a:rPr>
              <a:t> </a:t>
            </a:r>
            <a:r>
              <a:rPr lang="fa-IR" sz="2400" spc="75" dirty="0">
                <a:solidFill>
                  <a:srgbClr val="000000"/>
                </a:solidFill>
                <a:effectLst/>
                <a:latin typeface="Tahoma" panose="020B0604030504040204" pitchFamily="34" charset="0"/>
                <a:ea typeface="Times New Roman" panose="02020603050405020304" pitchFamily="18" charset="0"/>
                <a:cs typeface="B Mitra"/>
              </a:rPr>
              <a:t>سپس</a:t>
            </a:r>
            <a:r>
              <a:rPr lang="fa-IR" sz="2400" spc="75" dirty="0">
                <a:solidFill>
                  <a:srgbClr val="000000"/>
                </a:solidFill>
                <a:effectLst/>
                <a:latin typeface="Calibri" panose="020F0502020204030204" pitchFamily="34" charset="0"/>
                <a:ea typeface="Times New Roman" panose="02020603050405020304" pitchFamily="18" charset="0"/>
                <a:cs typeface="B Mitra"/>
              </a:rPr>
              <a:t> </a:t>
            </a:r>
            <a:r>
              <a:rPr lang="fa-IR" sz="2400" spc="75" dirty="0">
                <a:solidFill>
                  <a:srgbClr val="000000"/>
                </a:solidFill>
                <a:effectLst/>
                <a:latin typeface="Tahoma" panose="020B0604030504040204" pitchFamily="34" charset="0"/>
                <a:ea typeface="Times New Roman" panose="02020603050405020304" pitchFamily="18" charset="0"/>
                <a:cs typeface="B Mitra"/>
              </a:rPr>
              <a:t>مایع</a:t>
            </a:r>
            <a:r>
              <a:rPr lang="fa-IR" sz="2400" spc="75" dirty="0">
                <a:solidFill>
                  <a:srgbClr val="000000"/>
                </a:solidFill>
                <a:effectLst/>
                <a:latin typeface="Calibri" panose="020F0502020204030204" pitchFamily="34" charset="0"/>
                <a:ea typeface="Times New Roman" panose="02020603050405020304" pitchFamily="18" charset="0"/>
                <a:cs typeface="B Mitra"/>
              </a:rPr>
              <a:t> </a:t>
            </a:r>
            <a:r>
              <a:rPr lang="fa-IR" sz="2400" spc="75" dirty="0">
                <a:solidFill>
                  <a:srgbClr val="000000"/>
                </a:solidFill>
                <a:effectLst/>
                <a:latin typeface="Tahoma" panose="020B0604030504040204" pitchFamily="34" charset="0"/>
                <a:ea typeface="Times New Roman" panose="02020603050405020304" pitchFamily="18" charset="0"/>
                <a:cs typeface="B Mitra"/>
              </a:rPr>
              <a:t>رويی</a:t>
            </a:r>
            <a:r>
              <a:rPr lang="fa-IR" sz="2400" spc="75" dirty="0">
                <a:solidFill>
                  <a:srgbClr val="000000"/>
                </a:solidFill>
                <a:effectLst/>
                <a:latin typeface="Calibri" panose="020F0502020204030204" pitchFamily="34" charset="0"/>
                <a:ea typeface="Times New Roman" panose="02020603050405020304" pitchFamily="18" charset="0"/>
                <a:cs typeface="B Mitra"/>
              </a:rPr>
              <a:t> </a:t>
            </a:r>
            <a:r>
              <a:rPr lang="fa-IR" sz="2400" spc="75" dirty="0">
                <a:solidFill>
                  <a:srgbClr val="000000"/>
                </a:solidFill>
                <a:effectLst/>
                <a:latin typeface="Tahoma" panose="020B0604030504040204" pitchFamily="34" charset="0"/>
                <a:ea typeface="Times New Roman" panose="02020603050405020304" pitchFamily="18" charset="0"/>
                <a:cs typeface="B Mitra"/>
              </a:rPr>
              <a:t>را</a:t>
            </a:r>
            <a:r>
              <a:rPr lang="fa-IR" sz="2400" spc="75" dirty="0">
                <a:solidFill>
                  <a:srgbClr val="000000"/>
                </a:solidFill>
                <a:effectLst/>
                <a:latin typeface="Calibri" panose="020F0502020204030204" pitchFamily="34" charset="0"/>
                <a:ea typeface="Times New Roman" panose="02020603050405020304" pitchFamily="18" charset="0"/>
                <a:cs typeface="B Mitra"/>
              </a:rPr>
              <a:t> </a:t>
            </a:r>
            <a:r>
              <a:rPr lang="fa-IR" sz="2400" spc="75" dirty="0">
                <a:solidFill>
                  <a:srgbClr val="000000"/>
                </a:solidFill>
                <a:effectLst/>
                <a:latin typeface="Tahoma" panose="020B0604030504040204" pitchFamily="34" charset="0"/>
                <a:ea typeface="Times New Roman" panose="02020603050405020304" pitchFamily="18" charset="0"/>
                <a:cs typeface="B Mitra"/>
              </a:rPr>
              <a:t>در</a:t>
            </a:r>
            <a:r>
              <a:rPr lang="fa-IR" sz="2400" spc="75" dirty="0">
                <a:solidFill>
                  <a:srgbClr val="000000"/>
                </a:solidFill>
                <a:effectLst/>
                <a:latin typeface="Calibri" panose="020F0502020204030204" pitchFamily="34" charset="0"/>
                <a:ea typeface="Times New Roman" panose="02020603050405020304" pitchFamily="18" charset="0"/>
                <a:cs typeface="B Mitra"/>
              </a:rPr>
              <a:t> </a:t>
            </a:r>
            <a:r>
              <a:rPr lang="fa-IR" sz="2400" spc="75" dirty="0">
                <a:solidFill>
                  <a:srgbClr val="000000"/>
                </a:solidFill>
                <a:effectLst/>
                <a:latin typeface="Tahoma" panose="020B0604030504040204" pitchFamily="34" charset="0"/>
                <a:ea typeface="Times New Roman" panose="02020603050405020304" pitchFamily="18" charset="0"/>
                <a:cs typeface="B Mitra"/>
              </a:rPr>
              <a:t>یک</a:t>
            </a:r>
            <a:r>
              <a:rPr lang="fa-IR" sz="2400" spc="75" dirty="0">
                <a:solidFill>
                  <a:srgbClr val="000000"/>
                </a:solidFill>
                <a:effectLst/>
                <a:latin typeface="Calibri" panose="020F0502020204030204" pitchFamily="34" charset="0"/>
                <a:ea typeface="Times New Roman" panose="02020603050405020304" pitchFamily="18" charset="0"/>
                <a:cs typeface="B Mitra"/>
              </a:rPr>
              <a:t> </a:t>
            </a:r>
            <a:r>
              <a:rPr lang="fa-IR" sz="2400" spc="75" dirty="0">
                <a:solidFill>
                  <a:srgbClr val="000000"/>
                </a:solidFill>
                <a:effectLst/>
                <a:latin typeface="Tahoma" panose="020B0604030504040204" pitchFamily="34" charset="0"/>
                <a:ea typeface="Times New Roman" panose="02020603050405020304" pitchFamily="18" charset="0"/>
                <a:cs typeface="B Mitra"/>
              </a:rPr>
              <a:t>لوله</a:t>
            </a:r>
            <a:r>
              <a:rPr lang="fa-IR" sz="2400" spc="75" dirty="0">
                <a:solidFill>
                  <a:srgbClr val="000000"/>
                </a:solidFill>
                <a:effectLst/>
                <a:latin typeface="Calibri" panose="020F0502020204030204" pitchFamily="34" charset="0"/>
                <a:ea typeface="Times New Roman" panose="02020603050405020304" pitchFamily="18" charset="0"/>
                <a:cs typeface="B Mitra"/>
              </a:rPr>
              <a:t> </a:t>
            </a:r>
            <a:r>
              <a:rPr lang="fa-IR" sz="2400" spc="75" dirty="0">
                <a:solidFill>
                  <a:srgbClr val="000000"/>
                </a:solidFill>
                <a:effectLst/>
                <a:latin typeface="Tahoma" panose="020B0604030504040204" pitchFamily="34" charset="0"/>
                <a:ea typeface="Times New Roman" panose="02020603050405020304" pitchFamily="18" charset="0"/>
                <a:cs typeface="B Mitra"/>
              </a:rPr>
              <a:t>دیگر</a:t>
            </a:r>
            <a:r>
              <a:rPr lang="fa-IR" sz="2400" spc="75" dirty="0">
                <a:solidFill>
                  <a:srgbClr val="000000"/>
                </a:solidFill>
                <a:effectLst/>
                <a:latin typeface="Calibri" panose="020F0502020204030204" pitchFamily="34" charset="0"/>
                <a:ea typeface="Times New Roman" panose="02020603050405020304" pitchFamily="18" charset="0"/>
                <a:cs typeface="B Mitra"/>
              </a:rPr>
              <a:t> </a:t>
            </a:r>
            <a:r>
              <a:rPr lang="fa-IR" sz="2400" spc="75" dirty="0">
                <a:solidFill>
                  <a:srgbClr val="000000"/>
                </a:solidFill>
                <a:effectLst/>
                <a:latin typeface="Tahoma" panose="020B0604030504040204" pitchFamily="34" charset="0"/>
                <a:ea typeface="Times New Roman" panose="02020603050405020304" pitchFamily="18" charset="0"/>
                <a:cs typeface="B Mitra"/>
              </a:rPr>
              <a:t>ریخته</a:t>
            </a:r>
            <a:r>
              <a:rPr lang="fa-IR" sz="2400" spc="75" dirty="0">
                <a:solidFill>
                  <a:srgbClr val="000000"/>
                </a:solidFill>
                <a:effectLst/>
                <a:latin typeface="Calibri" panose="020F0502020204030204" pitchFamily="34" charset="0"/>
                <a:ea typeface="Times New Roman" panose="02020603050405020304" pitchFamily="18" charset="0"/>
                <a:cs typeface="B Mitra"/>
              </a:rPr>
              <a:t> </a:t>
            </a:r>
            <a:r>
              <a:rPr lang="fa-IR" sz="2400" spc="75" dirty="0">
                <a:solidFill>
                  <a:srgbClr val="000000"/>
                </a:solidFill>
                <a:effectLst/>
                <a:latin typeface="Tahoma" panose="020B0604030504040204" pitchFamily="34" charset="0"/>
                <a:ea typeface="Times New Roman" panose="02020603050405020304" pitchFamily="18" charset="0"/>
                <a:cs typeface="B Mitra"/>
              </a:rPr>
              <a:t>و</a:t>
            </a:r>
            <a:r>
              <a:rPr lang="fa-IR" sz="2400" spc="75" dirty="0">
                <a:solidFill>
                  <a:srgbClr val="000000"/>
                </a:solidFill>
                <a:effectLst/>
                <a:latin typeface="Calibri" panose="020F0502020204030204" pitchFamily="34" charset="0"/>
                <a:ea typeface="Times New Roman" panose="02020603050405020304" pitchFamily="18" charset="0"/>
                <a:cs typeface="B Mitra"/>
              </a:rPr>
              <a:t> </a:t>
            </a:r>
            <a:r>
              <a:rPr lang="fa-IR" sz="2400" spc="75" dirty="0">
                <a:solidFill>
                  <a:srgbClr val="000000"/>
                </a:solidFill>
                <a:effectLst/>
                <a:latin typeface="Tahoma" panose="020B0604030504040204" pitchFamily="34" charset="0"/>
                <a:ea typeface="Times New Roman" panose="02020603050405020304" pitchFamily="18" charset="0"/>
                <a:cs typeface="B Mitra"/>
              </a:rPr>
              <a:t>رسوب</a:t>
            </a:r>
            <a:r>
              <a:rPr lang="fa-IR" sz="2400" spc="75" dirty="0">
                <a:solidFill>
                  <a:srgbClr val="000000"/>
                </a:solidFill>
                <a:effectLst/>
                <a:latin typeface="Calibri" panose="020F0502020204030204" pitchFamily="34" charset="0"/>
                <a:ea typeface="Times New Roman" panose="02020603050405020304" pitchFamily="18" charset="0"/>
                <a:cs typeface="B Mitra"/>
              </a:rPr>
              <a:t> </a:t>
            </a:r>
            <a:r>
              <a:rPr lang="fa-IR" sz="2400" spc="75" dirty="0">
                <a:solidFill>
                  <a:srgbClr val="000000"/>
                </a:solidFill>
                <a:effectLst/>
                <a:latin typeface="Tahoma" panose="020B0604030504040204" pitchFamily="34" charset="0"/>
                <a:ea typeface="Times New Roman" panose="02020603050405020304" pitchFamily="18" charset="0"/>
                <a:cs typeface="B Mitra"/>
              </a:rPr>
              <a:t>آنر</a:t>
            </a:r>
            <a:r>
              <a:rPr lang="fa-IR" sz="2400" spc="75" dirty="0">
                <a:solidFill>
                  <a:srgbClr val="000000"/>
                </a:solidFill>
                <a:effectLst/>
                <a:latin typeface="Calibri" panose="020F0502020204030204" pitchFamily="34" charset="0"/>
                <a:ea typeface="Times New Roman" panose="02020603050405020304" pitchFamily="18" charset="0"/>
                <a:cs typeface="B Mitra"/>
              </a:rPr>
              <a:t>ا </a:t>
            </a:r>
            <a:r>
              <a:rPr lang="fa-IR" sz="2400" spc="75" dirty="0">
                <a:solidFill>
                  <a:srgbClr val="000000"/>
                </a:solidFill>
                <a:effectLst/>
                <a:latin typeface="Tahoma" panose="020B0604030504040204" pitchFamily="34" charset="0"/>
                <a:ea typeface="Times New Roman" panose="02020603050405020304" pitchFamily="18" charset="0"/>
                <a:cs typeface="B Mitra"/>
              </a:rPr>
              <a:t>ورتکس</a:t>
            </a:r>
            <a:r>
              <a:rPr lang="fa-IR" sz="2400" spc="75" dirty="0">
                <a:solidFill>
                  <a:srgbClr val="000000"/>
                </a:solidFill>
                <a:effectLst/>
                <a:latin typeface="Calibri" panose="020F0502020204030204" pitchFamily="34" charset="0"/>
                <a:ea typeface="Times New Roman" panose="02020603050405020304" pitchFamily="18" charset="0"/>
                <a:cs typeface="B Mitra"/>
              </a:rPr>
              <a:t> </a:t>
            </a:r>
            <a:r>
              <a:rPr lang="fa-IR" sz="2400" spc="75" dirty="0">
                <a:solidFill>
                  <a:srgbClr val="000000"/>
                </a:solidFill>
                <a:effectLst/>
                <a:latin typeface="Tahoma" panose="020B0604030504040204" pitchFamily="34" charset="0"/>
                <a:ea typeface="Times New Roman" panose="02020603050405020304" pitchFamily="18" charset="0"/>
                <a:cs typeface="B Mitra"/>
              </a:rPr>
              <a:t>کنید</a:t>
            </a:r>
            <a:r>
              <a:rPr lang="fa-IR" sz="2400" spc="75" dirty="0">
                <a:solidFill>
                  <a:srgbClr val="00B0F0"/>
                </a:solidFill>
                <a:effectLst/>
                <a:latin typeface="Tahoma" panose="020B0604030504040204" pitchFamily="34" charset="0"/>
                <a:ea typeface="Times New Roman" panose="02020603050405020304" pitchFamily="18" charset="0"/>
                <a:cs typeface="B Mitra"/>
              </a:rPr>
              <a:t>.</a:t>
            </a:r>
          </a:p>
          <a:p>
            <a:pPr marL="0" marR="0" algn="just" rtl="1">
              <a:lnSpc>
                <a:spcPct val="107000"/>
              </a:lnSpc>
              <a:spcAft>
                <a:spcPts val="800"/>
              </a:spcAft>
            </a:pPr>
            <a:r>
              <a:rPr lang="fa-IR" sz="2400" spc="75" dirty="0">
                <a:solidFill>
                  <a:srgbClr val="000000"/>
                </a:solidFill>
                <a:effectLst/>
                <a:latin typeface="Tahoma" panose="020B0604030504040204" pitchFamily="34" charset="0"/>
                <a:ea typeface="Times New Roman" panose="02020603050405020304" pitchFamily="18" charset="0"/>
                <a:cs typeface="B Mitra"/>
              </a:rPr>
              <a:t>با</a:t>
            </a:r>
            <a:r>
              <a:rPr lang="fa-IR" sz="2400" spc="75" dirty="0">
                <a:solidFill>
                  <a:srgbClr val="000000"/>
                </a:solidFill>
                <a:effectLst/>
                <a:latin typeface="Calibri" panose="020F0502020204030204" pitchFamily="34" charset="0"/>
                <a:ea typeface="Times New Roman" panose="02020603050405020304" pitchFamily="18" charset="0"/>
                <a:cs typeface="B Mitra"/>
              </a:rPr>
              <a:t> </a:t>
            </a:r>
            <a:r>
              <a:rPr lang="fa-IR" sz="2400" spc="75" dirty="0">
                <a:solidFill>
                  <a:srgbClr val="0070C0"/>
                </a:solidFill>
                <a:effectLst/>
                <a:latin typeface="Tahoma" panose="020B0604030504040204" pitchFamily="34" charset="0"/>
                <a:ea typeface="Times New Roman" panose="02020603050405020304" pitchFamily="18" charset="0"/>
                <a:cs typeface="B Mitra"/>
              </a:rPr>
              <a:t>استفاده</a:t>
            </a:r>
            <a:r>
              <a:rPr lang="fa-IR" sz="2400" spc="75" dirty="0">
                <a:solidFill>
                  <a:srgbClr val="0070C0"/>
                </a:solidFill>
                <a:effectLst/>
                <a:latin typeface="Calibri" panose="020F0502020204030204" pitchFamily="34" charset="0"/>
                <a:ea typeface="Times New Roman" panose="02020603050405020304" pitchFamily="18" charset="0"/>
                <a:cs typeface="B Mitra"/>
              </a:rPr>
              <a:t> </a:t>
            </a:r>
            <a:r>
              <a:rPr lang="fa-IR" sz="2400" spc="75" dirty="0">
                <a:solidFill>
                  <a:srgbClr val="0070C0"/>
                </a:solidFill>
                <a:effectLst/>
                <a:latin typeface="Tahoma" panose="020B0604030504040204" pitchFamily="34" charset="0"/>
                <a:ea typeface="Times New Roman" panose="02020603050405020304" pitchFamily="18" charset="0"/>
                <a:cs typeface="B Mitra"/>
              </a:rPr>
              <a:t>از</a:t>
            </a:r>
            <a:r>
              <a:rPr lang="fa-IR" sz="2400" spc="75" dirty="0">
                <a:solidFill>
                  <a:srgbClr val="0070C0"/>
                </a:solidFill>
                <a:effectLst/>
                <a:latin typeface="Calibri" panose="020F0502020204030204" pitchFamily="34" charset="0"/>
                <a:ea typeface="Times New Roman" panose="02020603050405020304" pitchFamily="18" charset="0"/>
                <a:cs typeface="B Mitra"/>
              </a:rPr>
              <a:t> </a:t>
            </a:r>
            <a:r>
              <a:rPr lang="fa-IR" sz="2400" spc="75" dirty="0">
                <a:solidFill>
                  <a:srgbClr val="0070C0"/>
                </a:solidFill>
                <a:effectLst/>
                <a:latin typeface="Tahoma" panose="020B0604030504040204" pitchFamily="34" charset="0"/>
                <a:ea typeface="Times New Roman" panose="02020603050405020304" pitchFamily="18" charset="0"/>
                <a:cs typeface="B Mitra"/>
              </a:rPr>
              <a:t>یک</a:t>
            </a:r>
            <a:r>
              <a:rPr lang="fa-IR" sz="2400" spc="75" dirty="0">
                <a:solidFill>
                  <a:srgbClr val="0070C0"/>
                </a:solidFill>
                <a:effectLst/>
                <a:latin typeface="Calibri" panose="020F0502020204030204" pitchFamily="34" charset="0"/>
                <a:ea typeface="Times New Roman" panose="02020603050405020304" pitchFamily="18" charset="0"/>
                <a:cs typeface="B Mitra"/>
              </a:rPr>
              <a:t> </a:t>
            </a:r>
            <a:r>
              <a:rPr lang="fa-IR" sz="2400" spc="75" dirty="0">
                <a:solidFill>
                  <a:srgbClr val="0070C0"/>
                </a:solidFill>
                <a:effectLst/>
                <a:latin typeface="Tahoma" panose="020B0604030504040204" pitchFamily="34" charset="0"/>
                <a:ea typeface="Times New Roman" panose="02020603050405020304" pitchFamily="18" charset="0"/>
                <a:cs typeface="B Mitra"/>
              </a:rPr>
              <a:t>پی</a:t>
            </a:r>
            <a:r>
              <a:rPr lang="fa-IR" sz="2400" spc="75" dirty="0">
                <a:solidFill>
                  <a:srgbClr val="0070C0"/>
                </a:solidFill>
                <a:effectLst/>
                <a:latin typeface="Calibri" panose="020F0502020204030204" pitchFamily="34" charset="0"/>
                <a:ea typeface="Times New Roman" panose="02020603050405020304" pitchFamily="18" charset="0"/>
                <a:cs typeface="B Mitra"/>
              </a:rPr>
              <a:t> </a:t>
            </a:r>
            <a:r>
              <a:rPr lang="fa-IR" sz="2400" spc="75" dirty="0">
                <a:solidFill>
                  <a:srgbClr val="0070C0"/>
                </a:solidFill>
                <a:effectLst/>
                <a:latin typeface="Tahoma" panose="020B0604030504040204" pitchFamily="34" charset="0"/>
                <a:ea typeface="Times New Roman" panose="02020603050405020304" pitchFamily="18" charset="0"/>
                <a:cs typeface="B Mitra"/>
              </a:rPr>
              <a:t>پت</a:t>
            </a:r>
            <a:r>
              <a:rPr lang="fa-IR" sz="2400" spc="75" dirty="0">
                <a:solidFill>
                  <a:srgbClr val="0070C0"/>
                </a:solidFill>
                <a:effectLst/>
                <a:latin typeface="Calibri" panose="020F0502020204030204" pitchFamily="34" charset="0"/>
                <a:ea typeface="Times New Roman" panose="02020603050405020304" pitchFamily="18" charset="0"/>
                <a:cs typeface="B Mitra"/>
              </a:rPr>
              <a:t> </a:t>
            </a:r>
            <a:r>
              <a:rPr lang="fa-IR" sz="2400" spc="75" dirty="0">
                <a:solidFill>
                  <a:srgbClr val="0070C0"/>
                </a:solidFill>
                <a:effectLst/>
                <a:latin typeface="Tahoma" panose="020B0604030504040204" pitchFamily="34" charset="0"/>
                <a:ea typeface="Times New Roman" panose="02020603050405020304" pitchFamily="18" charset="0"/>
                <a:cs typeface="B Mitra"/>
              </a:rPr>
              <a:t>پاستور</a:t>
            </a:r>
            <a:r>
              <a:rPr lang="fa-IR" sz="2400" spc="75" dirty="0">
                <a:solidFill>
                  <a:srgbClr val="0070C0"/>
                </a:solidFill>
                <a:effectLst/>
                <a:latin typeface="Calibri" panose="020F0502020204030204" pitchFamily="34" charset="0"/>
                <a:ea typeface="Times New Roman" panose="02020603050405020304" pitchFamily="18" charset="0"/>
                <a:cs typeface="B Mitra"/>
              </a:rPr>
              <a:t> </a:t>
            </a:r>
            <a:r>
              <a:rPr lang="fa-IR" sz="2400" spc="75" dirty="0">
                <a:solidFill>
                  <a:srgbClr val="0070C0"/>
                </a:solidFill>
                <a:effectLst/>
                <a:latin typeface="Tahoma" panose="020B0604030504040204" pitchFamily="34" charset="0"/>
                <a:ea typeface="Times New Roman" panose="02020603050405020304" pitchFamily="18" charset="0"/>
                <a:cs typeface="B Mitra"/>
              </a:rPr>
              <a:t>استریل</a:t>
            </a:r>
            <a:r>
              <a:rPr lang="fa-IR" sz="2400" spc="75" dirty="0">
                <a:solidFill>
                  <a:srgbClr val="0070C0"/>
                </a:solidFill>
                <a:effectLst/>
                <a:latin typeface="Calibri" panose="020F0502020204030204" pitchFamily="34" charset="0"/>
                <a:ea typeface="Times New Roman" panose="02020603050405020304" pitchFamily="18" charset="0"/>
                <a:cs typeface="B Mitra"/>
              </a:rPr>
              <a:t>  </a:t>
            </a:r>
            <a:r>
              <a:rPr lang="fa-IR" sz="2400" spc="75" dirty="0">
                <a:solidFill>
                  <a:srgbClr val="0070C0"/>
                </a:solidFill>
                <a:effectLst/>
                <a:latin typeface="Tahoma" panose="020B0604030504040204" pitchFamily="34" charset="0"/>
                <a:ea typeface="Times New Roman" panose="02020603050405020304" pitchFamily="18" charset="0"/>
                <a:cs typeface="B Mitra"/>
              </a:rPr>
              <a:t>یک</a:t>
            </a:r>
            <a:r>
              <a:rPr lang="fa-IR" sz="2400" spc="75" dirty="0">
                <a:solidFill>
                  <a:srgbClr val="0070C0"/>
                </a:solidFill>
                <a:effectLst/>
                <a:latin typeface="Calibri" panose="020F0502020204030204" pitchFamily="34" charset="0"/>
                <a:ea typeface="Times New Roman" panose="02020603050405020304" pitchFamily="18" charset="0"/>
                <a:cs typeface="B Mitra"/>
              </a:rPr>
              <a:t> </a:t>
            </a:r>
            <a:r>
              <a:rPr lang="fa-IR" sz="2400" spc="75" dirty="0">
                <a:solidFill>
                  <a:srgbClr val="0070C0"/>
                </a:solidFill>
                <a:effectLst/>
                <a:latin typeface="Tahoma" panose="020B0604030504040204" pitchFamily="34" charset="0"/>
                <a:ea typeface="Times New Roman" panose="02020603050405020304" pitchFamily="18" charset="0"/>
                <a:cs typeface="B Mitra"/>
              </a:rPr>
              <a:t>قطره</a:t>
            </a:r>
            <a:r>
              <a:rPr lang="fa-IR" sz="2400" spc="75" dirty="0">
                <a:solidFill>
                  <a:srgbClr val="0070C0"/>
                </a:solidFill>
                <a:effectLst/>
                <a:latin typeface="Calibri" panose="020F0502020204030204" pitchFamily="34" charset="0"/>
                <a:ea typeface="Times New Roman" panose="02020603050405020304" pitchFamily="18" charset="0"/>
                <a:cs typeface="B Mitra"/>
              </a:rPr>
              <a:t> </a:t>
            </a:r>
            <a:r>
              <a:rPr lang="fa-IR" sz="2400" spc="75" dirty="0">
                <a:solidFill>
                  <a:srgbClr val="0070C0"/>
                </a:solidFill>
                <a:effectLst/>
                <a:latin typeface="Tahoma" panose="020B0604030504040204" pitchFamily="34" charset="0"/>
                <a:ea typeface="Times New Roman" panose="02020603050405020304" pitchFamily="18" charset="0"/>
                <a:cs typeface="B Mitra"/>
              </a:rPr>
              <a:t>از  رسوب </a:t>
            </a:r>
            <a:r>
              <a:rPr lang="fa-IR" sz="2400" spc="75" dirty="0">
                <a:solidFill>
                  <a:srgbClr val="0070C0"/>
                </a:solidFill>
                <a:effectLst/>
                <a:latin typeface="Calibri" panose="020F0502020204030204" pitchFamily="34" charset="0"/>
                <a:ea typeface="Times New Roman" panose="02020603050405020304" pitchFamily="18" charset="0"/>
                <a:cs typeface="B Mitra"/>
              </a:rPr>
              <a:t> </a:t>
            </a:r>
            <a:r>
              <a:rPr lang="fa-IR" sz="2400" spc="75" dirty="0">
                <a:solidFill>
                  <a:srgbClr val="0070C0"/>
                </a:solidFill>
                <a:effectLst/>
                <a:latin typeface="Tahoma" panose="020B0604030504040204" pitchFamily="34" charset="0"/>
                <a:ea typeface="Times New Roman" panose="02020603050405020304" pitchFamily="18" charset="0"/>
                <a:cs typeface="B Mitra"/>
              </a:rPr>
              <a:t>را</a:t>
            </a:r>
            <a:r>
              <a:rPr lang="fa-IR" sz="2400" spc="75" dirty="0">
                <a:solidFill>
                  <a:srgbClr val="0070C0"/>
                </a:solidFill>
                <a:effectLst/>
                <a:latin typeface="Calibri" panose="020F0502020204030204" pitchFamily="34" charset="0"/>
                <a:ea typeface="Times New Roman" panose="02020603050405020304" pitchFamily="18" charset="0"/>
                <a:cs typeface="B Mitra"/>
              </a:rPr>
              <a:t> </a:t>
            </a:r>
            <a:r>
              <a:rPr lang="fa-IR" sz="2400" spc="75" dirty="0">
                <a:solidFill>
                  <a:srgbClr val="0070C0"/>
                </a:solidFill>
                <a:effectLst/>
                <a:latin typeface="Tahoma" panose="020B0604030504040204" pitchFamily="34" charset="0"/>
                <a:ea typeface="Times New Roman" panose="02020603050405020304" pitchFamily="18" charset="0"/>
                <a:cs typeface="B Mitra"/>
              </a:rPr>
              <a:t>در</a:t>
            </a:r>
            <a:r>
              <a:rPr lang="fa-IR" sz="2400" spc="75" dirty="0">
                <a:solidFill>
                  <a:srgbClr val="0070C0"/>
                </a:solidFill>
                <a:effectLst/>
                <a:latin typeface="Calibri" panose="020F0502020204030204" pitchFamily="34" charset="0"/>
                <a:ea typeface="Times New Roman" panose="02020603050405020304" pitchFamily="18" charset="0"/>
                <a:cs typeface="B Mitra"/>
              </a:rPr>
              <a:t> </a:t>
            </a:r>
            <a:r>
              <a:rPr lang="fa-IR" sz="2400" spc="75" dirty="0">
                <a:solidFill>
                  <a:srgbClr val="0070C0"/>
                </a:solidFill>
                <a:effectLst/>
                <a:latin typeface="Tahoma" panose="020B0604030504040204" pitchFamily="34" charset="0"/>
                <a:ea typeface="Times New Roman" panose="02020603050405020304" pitchFamily="18" charset="0"/>
                <a:cs typeface="B Mitra"/>
              </a:rPr>
              <a:t>هرکدام</a:t>
            </a:r>
            <a:r>
              <a:rPr lang="fa-IR" sz="2400" spc="75" dirty="0">
                <a:solidFill>
                  <a:srgbClr val="0070C0"/>
                </a:solidFill>
                <a:effectLst/>
                <a:latin typeface="Calibri" panose="020F0502020204030204" pitchFamily="34" charset="0"/>
                <a:ea typeface="Times New Roman" panose="02020603050405020304" pitchFamily="18" charset="0"/>
                <a:cs typeface="B Mitra"/>
              </a:rPr>
              <a:t> </a:t>
            </a:r>
            <a:r>
              <a:rPr lang="fa-IR" sz="2400" spc="75" dirty="0">
                <a:solidFill>
                  <a:srgbClr val="0070C0"/>
                </a:solidFill>
                <a:effectLst/>
                <a:latin typeface="Tahoma" panose="020B0604030504040204" pitchFamily="34" charset="0"/>
                <a:ea typeface="Times New Roman" panose="02020603050405020304" pitchFamily="18" charset="0"/>
                <a:cs typeface="B Mitra"/>
              </a:rPr>
              <a:t>از</a:t>
            </a:r>
            <a:r>
              <a:rPr lang="fa-IR" sz="2400" spc="75" dirty="0">
                <a:solidFill>
                  <a:srgbClr val="0070C0"/>
                </a:solidFill>
                <a:effectLst/>
                <a:latin typeface="Calibri" panose="020F0502020204030204" pitchFamily="34" charset="0"/>
                <a:ea typeface="Times New Roman" panose="02020603050405020304" pitchFamily="18" charset="0"/>
                <a:cs typeface="B Mitra"/>
              </a:rPr>
              <a:t> </a:t>
            </a:r>
            <a:r>
              <a:rPr lang="fa-IR" sz="2400" spc="75" dirty="0">
                <a:solidFill>
                  <a:srgbClr val="0070C0"/>
                </a:solidFill>
                <a:effectLst/>
                <a:latin typeface="Tahoma" panose="020B0604030504040204" pitchFamily="34" charset="0"/>
                <a:ea typeface="Times New Roman" panose="02020603050405020304" pitchFamily="18" charset="0"/>
                <a:cs typeface="B Mitra"/>
              </a:rPr>
              <a:t>محیط</a:t>
            </a:r>
            <a:r>
              <a:rPr lang="fa-IR" sz="2400" spc="75" dirty="0">
                <a:solidFill>
                  <a:srgbClr val="0070C0"/>
                </a:solidFill>
                <a:effectLst/>
                <a:latin typeface="Calibri" panose="020F0502020204030204" pitchFamily="34" charset="0"/>
                <a:ea typeface="Times New Roman" panose="02020603050405020304" pitchFamily="18" charset="0"/>
                <a:cs typeface="B Mitra"/>
              </a:rPr>
              <a:t> </a:t>
            </a:r>
            <a:r>
              <a:rPr lang="fa-IR" sz="2400" spc="75" dirty="0">
                <a:solidFill>
                  <a:srgbClr val="0070C0"/>
                </a:solidFill>
                <a:effectLst/>
                <a:latin typeface="Tahoma" panose="020B0604030504040204" pitchFamily="34" charset="0"/>
                <a:ea typeface="Times New Roman" panose="02020603050405020304" pitchFamily="18" charset="0"/>
                <a:cs typeface="B Mitra"/>
              </a:rPr>
              <a:t>های</a:t>
            </a:r>
            <a:r>
              <a:rPr lang="fa-IR" sz="2400" spc="75" dirty="0">
                <a:solidFill>
                  <a:srgbClr val="0070C0"/>
                </a:solidFill>
                <a:effectLst/>
                <a:latin typeface="Calibri" panose="020F0502020204030204" pitchFamily="34" charset="0"/>
                <a:ea typeface="Times New Roman" panose="02020603050405020304" pitchFamily="18" charset="0"/>
                <a:cs typeface="B Mitra"/>
              </a:rPr>
              <a:t> </a:t>
            </a:r>
            <a:r>
              <a:rPr lang="fa-IR" sz="2400" spc="75" dirty="0">
                <a:solidFill>
                  <a:srgbClr val="0070C0"/>
                </a:solidFill>
                <a:effectLst/>
                <a:latin typeface="Tahoma" panose="020B0604030504040204" pitchFamily="34" charset="0"/>
                <a:ea typeface="Times New Roman" panose="02020603050405020304" pitchFamily="18" charset="0"/>
                <a:cs typeface="B Mitra"/>
              </a:rPr>
              <a:t>کشت</a:t>
            </a:r>
            <a:r>
              <a:rPr lang="fa-IR" sz="2400" spc="75" dirty="0">
                <a:solidFill>
                  <a:srgbClr val="0070C0"/>
                </a:solidFill>
                <a:effectLst/>
                <a:latin typeface="Calibri" panose="020F0502020204030204" pitchFamily="34" charset="0"/>
                <a:ea typeface="Times New Roman" panose="02020603050405020304" pitchFamily="18" charset="0"/>
                <a:cs typeface="B Mitra"/>
              </a:rPr>
              <a:t> </a:t>
            </a:r>
            <a:r>
              <a:rPr lang="fa-IR" sz="2400" spc="75" dirty="0">
                <a:solidFill>
                  <a:srgbClr val="0070C0"/>
                </a:solidFill>
                <a:effectLst/>
                <a:latin typeface="Tahoma" panose="020B0604030504040204" pitchFamily="34" charset="0"/>
                <a:ea typeface="Times New Roman" panose="02020603050405020304" pitchFamily="18" charset="0"/>
                <a:cs typeface="B Mitra"/>
              </a:rPr>
              <a:t>های</a:t>
            </a:r>
            <a:r>
              <a:rPr lang="fa-IR" sz="2400" spc="75" dirty="0">
                <a:solidFill>
                  <a:srgbClr val="0070C0"/>
                </a:solidFill>
                <a:effectLst/>
                <a:latin typeface="Calibri" panose="020F0502020204030204" pitchFamily="34" charset="0"/>
                <a:ea typeface="Times New Roman" panose="02020603050405020304" pitchFamily="18" charset="0"/>
                <a:cs typeface="B Mitra"/>
              </a:rPr>
              <a:t>  </a:t>
            </a:r>
            <a:r>
              <a:rPr lang="fa-IR" sz="2400" spc="75" dirty="0">
                <a:solidFill>
                  <a:srgbClr val="0070C0"/>
                </a:solidFill>
                <a:effectLst/>
                <a:latin typeface="Tahoma" panose="020B0604030504040204" pitchFamily="34" charset="0"/>
                <a:ea typeface="Times New Roman" panose="02020603050405020304" pitchFamily="18" charset="0"/>
                <a:cs typeface="B Mitra"/>
              </a:rPr>
              <a:t>بلاد</a:t>
            </a:r>
            <a:r>
              <a:rPr lang="fa-IR" sz="2400" spc="75" dirty="0">
                <a:solidFill>
                  <a:srgbClr val="0070C0"/>
                </a:solidFill>
                <a:effectLst/>
                <a:latin typeface="Calibri" panose="020F0502020204030204" pitchFamily="34" charset="0"/>
                <a:ea typeface="Times New Roman" panose="02020603050405020304" pitchFamily="18" charset="0"/>
                <a:cs typeface="B Mitra"/>
              </a:rPr>
              <a:t> </a:t>
            </a:r>
            <a:r>
              <a:rPr lang="fa-IR" sz="2400" spc="75" dirty="0">
                <a:solidFill>
                  <a:srgbClr val="0070C0"/>
                </a:solidFill>
                <a:effectLst/>
                <a:latin typeface="Tahoma" panose="020B0604030504040204" pitchFamily="34" charset="0"/>
                <a:ea typeface="Times New Roman" panose="02020603050405020304" pitchFamily="18" charset="0"/>
                <a:cs typeface="B Mitra"/>
              </a:rPr>
              <a:t>آگار</a:t>
            </a:r>
            <a:r>
              <a:rPr lang="fa-IR" sz="2400" spc="75" dirty="0">
                <a:solidFill>
                  <a:srgbClr val="0070C0"/>
                </a:solidFill>
                <a:effectLst/>
                <a:latin typeface="Calibri" panose="020F0502020204030204" pitchFamily="34" charset="0"/>
                <a:ea typeface="Times New Roman" panose="02020603050405020304" pitchFamily="18" charset="0"/>
                <a:cs typeface="B Mitra"/>
              </a:rPr>
              <a:t> </a:t>
            </a:r>
            <a:r>
              <a:rPr lang="fa-IR" sz="2400" spc="75" dirty="0">
                <a:solidFill>
                  <a:srgbClr val="0070C0"/>
                </a:solidFill>
                <a:effectLst/>
                <a:latin typeface="Tahoma" panose="020B0604030504040204" pitchFamily="34" charset="0"/>
                <a:ea typeface="Times New Roman" panose="02020603050405020304" pitchFamily="18" charset="0"/>
                <a:cs typeface="B Mitra"/>
              </a:rPr>
              <a:t>،</a:t>
            </a:r>
            <a:r>
              <a:rPr lang="fa-IR" sz="2400" spc="75" dirty="0">
                <a:solidFill>
                  <a:srgbClr val="0070C0"/>
                </a:solidFill>
                <a:effectLst/>
                <a:latin typeface="Calibri" panose="020F0502020204030204" pitchFamily="34" charset="0"/>
                <a:ea typeface="Times New Roman" panose="02020603050405020304" pitchFamily="18" charset="0"/>
                <a:cs typeface="B Mitra"/>
              </a:rPr>
              <a:t> </a:t>
            </a:r>
            <a:r>
              <a:rPr lang="fa-IR" sz="2400" spc="75" dirty="0">
                <a:solidFill>
                  <a:srgbClr val="0070C0"/>
                </a:solidFill>
                <a:effectLst/>
                <a:latin typeface="Tahoma" panose="020B0604030504040204" pitchFamily="34" charset="0"/>
                <a:ea typeface="Times New Roman" panose="02020603050405020304" pitchFamily="18" charset="0"/>
                <a:cs typeface="B Mitra"/>
              </a:rPr>
              <a:t>شکلات</a:t>
            </a:r>
            <a:r>
              <a:rPr lang="fa-IR" sz="2400" spc="75" dirty="0">
                <a:solidFill>
                  <a:srgbClr val="0070C0"/>
                </a:solidFill>
                <a:effectLst/>
                <a:latin typeface="Calibri" panose="020F0502020204030204" pitchFamily="34" charset="0"/>
                <a:ea typeface="Times New Roman" panose="02020603050405020304" pitchFamily="18" charset="0"/>
                <a:cs typeface="B Mitra"/>
              </a:rPr>
              <a:t> </a:t>
            </a:r>
            <a:r>
              <a:rPr lang="fa-IR" sz="2400" spc="75" dirty="0">
                <a:solidFill>
                  <a:srgbClr val="0070C0"/>
                </a:solidFill>
                <a:effectLst/>
                <a:latin typeface="Tahoma" panose="020B0604030504040204" pitchFamily="34" charset="0"/>
                <a:ea typeface="Times New Roman" panose="02020603050405020304" pitchFamily="18" charset="0"/>
                <a:cs typeface="B Mitra"/>
              </a:rPr>
              <a:t>آگار</a:t>
            </a:r>
            <a:r>
              <a:rPr lang="fa-IR" sz="2400" spc="75" dirty="0">
                <a:solidFill>
                  <a:srgbClr val="0070C0"/>
                </a:solidFill>
                <a:effectLst/>
                <a:latin typeface="Calibri" panose="020F0502020204030204" pitchFamily="34" charset="0"/>
                <a:ea typeface="Times New Roman" panose="02020603050405020304" pitchFamily="18" charset="0"/>
                <a:cs typeface="B Mitra"/>
              </a:rPr>
              <a:t> </a:t>
            </a:r>
            <a:r>
              <a:rPr lang="fa-IR" sz="2400" spc="75" dirty="0">
                <a:solidFill>
                  <a:srgbClr val="0070C0"/>
                </a:solidFill>
                <a:effectLst/>
                <a:latin typeface="Tahoma" panose="020B0604030504040204" pitchFamily="34" charset="0"/>
                <a:ea typeface="Times New Roman" panose="02020603050405020304" pitchFamily="18" charset="0"/>
                <a:cs typeface="B Mitra"/>
              </a:rPr>
              <a:t>و</a:t>
            </a:r>
            <a:r>
              <a:rPr lang="fa-IR" sz="2400" spc="75" dirty="0">
                <a:solidFill>
                  <a:srgbClr val="0070C0"/>
                </a:solidFill>
                <a:effectLst/>
                <a:latin typeface="Calibri" panose="020F0502020204030204" pitchFamily="34" charset="0"/>
                <a:ea typeface="Times New Roman" panose="02020603050405020304" pitchFamily="18" charset="0"/>
                <a:cs typeface="B Mitra"/>
              </a:rPr>
              <a:t>  </a:t>
            </a:r>
            <a:r>
              <a:rPr lang="fa-IR" sz="2400" spc="75" dirty="0">
                <a:solidFill>
                  <a:srgbClr val="0070C0"/>
                </a:solidFill>
                <a:effectLst/>
                <a:latin typeface="Tahoma" panose="020B0604030504040204" pitchFamily="34" charset="0"/>
                <a:ea typeface="Times New Roman" panose="02020603050405020304" pitchFamily="18" charset="0"/>
                <a:cs typeface="B Mitra"/>
              </a:rPr>
              <a:t>مکانکی</a:t>
            </a:r>
            <a:r>
              <a:rPr lang="fa-IR" sz="2400" spc="75" dirty="0">
                <a:solidFill>
                  <a:srgbClr val="0070C0"/>
                </a:solidFill>
                <a:effectLst/>
                <a:latin typeface="Calibri" panose="020F0502020204030204" pitchFamily="34" charset="0"/>
                <a:ea typeface="Times New Roman" panose="02020603050405020304" pitchFamily="18" charset="0"/>
                <a:cs typeface="B Mitra"/>
              </a:rPr>
              <a:t> </a:t>
            </a:r>
            <a:r>
              <a:rPr lang="fa-IR" sz="2400" spc="75" dirty="0">
                <a:solidFill>
                  <a:srgbClr val="0070C0"/>
                </a:solidFill>
                <a:effectLst/>
                <a:latin typeface="Tahoma" panose="020B0604030504040204" pitchFamily="34" charset="0"/>
                <a:ea typeface="Times New Roman" panose="02020603050405020304" pitchFamily="18" charset="0"/>
                <a:cs typeface="B Mitra"/>
              </a:rPr>
              <a:t>آگار</a:t>
            </a:r>
            <a:r>
              <a:rPr lang="fa-IR" sz="2400" spc="75" dirty="0">
                <a:solidFill>
                  <a:srgbClr val="0070C0"/>
                </a:solidFill>
                <a:effectLst/>
                <a:latin typeface="Calibri" panose="020F0502020204030204" pitchFamily="34" charset="0"/>
                <a:ea typeface="Times New Roman" panose="02020603050405020304" pitchFamily="18" charset="0"/>
                <a:cs typeface="B Mitra"/>
              </a:rPr>
              <a:t>  </a:t>
            </a:r>
            <a:r>
              <a:rPr lang="fa-IR" sz="2400" spc="75" dirty="0">
                <a:solidFill>
                  <a:srgbClr val="0070C0"/>
                </a:solidFill>
                <a:effectLst/>
                <a:latin typeface="Tahoma" panose="020B0604030504040204" pitchFamily="34" charset="0"/>
                <a:ea typeface="Times New Roman" panose="02020603050405020304" pitchFamily="18" charset="0"/>
                <a:cs typeface="B Mitra"/>
              </a:rPr>
              <a:t>کشت</a:t>
            </a:r>
            <a:r>
              <a:rPr lang="fa-IR" sz="2400" spc="75" dirty="0">
                <a:solidFill>
                  <a:srgbClr val="0070C0"/>
                </a:solidFill>
                <a:effectLst/>
                <a:latin typeface="Calibri" panose="020F0502020204030204" pitchFamily="34" charset="0"/>
                <a:ea typeface="Times New Roman" panose="02020603050405020304" pitchFamily="18" charset="0"/>
                <a:cs typeface="B Mitra"/>
              </a:rPr>
              <a:t> </a:t>
            </a:r>
            <a:r>
              <a:rPr lang="fa-IR" sz="2400" spc="75" dirty="0">
                <a:solidFill>
                  <a:srgbClr val="0070C0"/>
                </a:solidFill>
                <a:effectLst/>
                <a:latin typeface="Tahoma" panose="020B0604030504040204" pitchFamily="34" charset="0"/>
                <a:ea typeface="Times New Roman" panose="02020603050405020304" pitchFamily="18" charset="0"/>
                <a:cs typeface="B Mitra"/>
              </a:rPr>
              <a:t>دهید</a:t>
            </a:r>
            <a:r>
              <a:rPr lang="fa-IR" sz="2400" spc="75" dirty="0">
                <a:solidFill>
                  <a:srgbClr val="0070C0"/>
                </a:solidFill>
                <a:effectLst/>
                <a:latin typeface="Calibri" panose="020F0502020204030204" pitchFamily="34" charset="0"/>
                <a:ea typeface="Times New Roman" panose="02020603050405020304" pitchFamily="18" charset="0"/>
                <a:cs typeface="B Mitra"/>
              </a:rPr>
              <a:t> </a:t>
            </a:r>
            <a:r>
              <a:rPr lang="fa-IR" sz="2400" spc="75" dirty="0">
                <a:solidFill>
                  <a:srgbClr val="0070C0"/>
                </a:solidFill>
                <a:effectLst/>
                <a:latin typeface="Tahoma" panose="020B0604030504040204" pitchFamily="34" charset="0"/>
                <a:ea typeface="Times New Roman" panose="02020603050405020304" pitchFamily="18" charset="0"/>
                <a:cs typeface="B Mitra"/>
              </a:rPr>
              <a:t>برای</a:t>
            </a:r>
            <a:r>
              <a:rPr lang="fa-IR" sz="2400" spc="75" dirty="0">
                <a:solidFill>
                  <a:srgbClr val="0070C0"/>
                </a:solidFill>
                <a:effectLst/>
                <a:latin typeface="Calibri" panose="020F0502020204030204" pitchFamily="34" charset="0"/>
                <a:ea typeface="Times New Roman" panose="02020603050405020304" pitchFamily="18" charset="0"/>
                <a:cs typeface="B Mitra"/>
              </a:rPr>
              <a:t> </a:t>
            </a:r>
            <a:r>
              <a:rPr lang="fa-IR" sz="2400" spc="75" dirty="0">
                <a:solidFill>
                  <a:srgbClr val="0070C0"/>
                </a:solidFill>
                <a:effectLst/>
                <a:latin typeface="Tahoma" panose="020B0604030504040204" pitchFamily="34" charset="0"/>
                <a:ea typeface="Times New Roman" panose="02020603050405020304" pitchFamily="18" charset="0"/>
                <a:cs typeface="B Mitra"/>
              </a:rPr>
              <a:t>کشت</a:t>
            </a:r>
            <a:r>
              <a:rPr lang="fa-IR" sz="2400" spc="75" dirty="0">
                <a:solidFill>
                  <a:srgbClr val="0070C0"/>
                </a:solidFill>
                <a:effectLst/>
                <a:latin typeface="Calibri" panose="020F0502020204030204" pitchFamily="34" charset="0"/>
                <a:ea typeface="Times New Roman" panose="02020603050405020304" pitchFamily="18" charset="0"/>
                <a:cs typeface="B Mitra"/>
              </a:rPr>
              <a:t> </a:t>
            </a:r>
            <a:r>
              <a:rPr lang="fa-IR" sz="2400" spc="75" dirty="0">
                <a:solidFill>
                  <a:srgbClr val="0070C0"/>
                </a:solidFill>
                <a:effectLst/>
                <a:latin typeface="Tahoma" panose="020B0604030504040204" pitchFamily="34" charset="0"/>
                <a:ea typeface="Times New Roman" panose="02020603050405020304" pitchFamily="18" charset="0"/>
                <a:cs typeface="B Mitra"/>
              </a:rPr>
              <a:t>دادن</a:t>
            </a:r>
            <a:r>
              <a:rPr lang="fa-IR" sz="2400" spc="75" dirty="0">
                <a:solidFill>
                  <a:srgbClr val="0070C0"/>
                </a:solidFill>
                <a:effectLst/>
                <a:latin typeface="Calibri" panose="020F0502020204030204" pitchFamily="34" charset="0"/>
                <a:ea typeface="Times New Roman" panose="02020603050405020304" pitchFamily="18" charset="0"/>
                <a:cs typeface="B Mitra"/>
              </a:rPr>
              <a:t> </a:t>
            </a:r>
            <a:r>
              <a:rPr lang="fa-IR" sz="2400" spc="75" dirty="0">
                <a:solidFill>
                  <a:srgbClr val="0070C0"/>
                </a:solidFill>
                <a:effectLst/>
                <a:latin typeface="Tahoma" panose="020B0604030504040204" pitchFamily="34" charset="0"/>
                <a:ea typeface="Times New Roman" panose="02020603050405020304" pitchFamily="18" charset="0"/>
                <a:cs typeface="B Mitra"/>
              </a:rPr>
              <a:t>در</a:t>
            </a:r>
            <a:r>
              <a:rPr lang="fa-IR" sz="2400" spc="75" dirty="0">
                <a:solidFill>
                  <a:srgbClr val="0070C0"/>
                </a:solidFill>
                <a:effectLst/>
                <a:latin typeface="Calibri" panose="020F0502020204030204" pitchFamily="34" charset="0"/>
                <a:ea typeface="Times New Roman" panose="02020603050405020304" pitchFamily="18" charset="0"/>
                <a:cs typeface="B Mitra"/>
              </a:rPr>
              <a:t> </a:t>
            </a:r>
            <a:r>
              <a:rPr lang="fa-IR" sz="2400" spc="75" dirty="0">
                <a:solidFill>
                  <a:srgbClr val="0070C0"/>
                </a:solidFill>
                <a:effectLst/>
                <a:latin typeface="Tahoma" panose="020B0604030504040204" pitchFamily="34" charset="0"/>
                <a:ea typeface="Times New Roman" panose="02020603050405020304" pitchFamily="18" charset="0"/>
                <a:cs typeface="B Mitra"/>
              </a:rPr>
              <a:t>محیط</a:t>
            </a:r>
            <a:r>
              <a:rPr lang="fa-IR" sz="2400" spc="75" dirty="0">
                <a:solidFill>
                  <a:srgbClr val="0070C0"/>
                </a:solidFill>
                <a:effectLst/>
                <a:latin typeface="Calibri" panose="020F0502020204030204" pitchFamily="34" charset="0"/>
                <a:ea typeface="Times New Roman" panose="02020603050405020304" pitchFamily="18" charset="0"/>
                <a:cs typeface="B Mitra"/>
              </a:rPr>
              <a:t> </a:t>
            </a:r>
            <a:r>
              <a:rPr lang="fa-IR" sz="2400" spc="75" dirty="0">
                <a:solidFill>
                  <a:srgbClr val="0070C0"/>
                </a:solidFill>
                <a:effectLst/>
                <a:latin typeface="Tahoma" panose="020B0604030504040204" pitchFamily="34" charset="0"/>
                <a:ea typeface="Times New Roman" panose="02020603050405020304" pitchFamily="18" charset="0"/>
                <a:cs typeface="B Mitra"/>
              </a:rPr>
              <a:t>تایو</a:t>
            </a:r>
            <a:r>
              <a:rPr lang="fa-IR" sz="2400" spc="75" dirty="0">
                <a:solidFill>
                  <a:srgbClr val="0070C0"/>
                </a:solidFill>
                <a:effectLst/>
                <a:latin typeface="Calibri" panose="020F0502020204030204" pitchFamily="34" charset="0"/>
                <a:ea typeface="Times New Roman" panose="02020603050405020304" pitchFamily="18" charset="0"/>
                <a:cs typeface="B Mitra"/>
              </a:rPr>
              <a:t> </a:t>
            </a:r>
            <a:r>
              <a:rPr lang="fa-IR" sz="2400" spc="75" dirty="0">
                <a:solidFill>
                  <a:srgbClr val="0070C0"/>
                </a:solidFill>
                <a:effectLst/>
                <a:latin typeface="Tahoma" panose="020B0604030504040204" pitchFamily="34" charset="0"/>
                <a:ea typeface="Times New Roman" panose="02020603050405020304" pitchFamily="18" charset="0"/>
                <a:cs typeface="B Mitra"/>
              </a:rPr>
              <a:t>گلیکولات</a:t>
            </a:r>
            <a:r>
              <a:rPr lang="fa-IR" sz="2400" spc="75" dirty="0">
                <a:solidFill>
                  <a:srgbClr val="0070C0"/>
                </a:solidFill>
                <a:effectLst/>
                <a:latin typeface="Calibri" panose="020F0502020204030204" pitchFamily="34" charset="0"/>
                <a:ea typeface="Times New Roman" panose="02020603050405020304" pitchFamily="18" charset="0"/>
                <a:cs typeface="B Mitra"/>
              </a:rPr>
              <a:t> 10-5 </a:t>
            </a:r>
            <a:r>
              <a:rPr lang="fa-IR" sz="2400" spc="75" dirty="0">
                <a:solidFill>
                  <a:srgbClr val="0070C0"/>
                </a:solidFill>
                <a:effectLst/>
                <a:latin typeface="Tahoma" panose="020B0604030504040204" pitchFamily="34" charset="0"/>
                <a:ea typeface="Times New Roman" panose="02020603050405020304" pitchFamily="18" charset="0"/>
                <a:cs typeface="B Mitra"/>
              </a:rPr>
              <a:t>قطره به آن</a:t>
            </a:r>
            <a:r>
              <a:rPr lang="fa-IR" sz="2400" spc="75" dirty="0">
                <a:solidFill>
                  <a:srgbClr val="0070C0"/>
                </a:solidFill>
                <a:effectLst/>
                <a:latin typeface="Calibri" panose="020F0502020204030204" pitchFamily="34" charset="0"/>
                <a:ea typeface="Times New Roman" panose="02020603050405020304" pitchFamily="18" charset="0"/>
                <a:cs typeface="B Mitra"/>
              </a:rPr>
              <a:t> </a:t>
            </a:r>
            <a:r>
              <a:rPr lang="fa-IR" sz="2400" spc="75" dirty="0">
                <a:solidFill>
                  <a:srgbClr val="0070C0"/>
                </a:solidFill>
                <a:effectLst/>
                <a:latin typeface="Tahoma" panose="020B0604030504040204" pitchFamily="34" charset="0"/>
                <a:ea typeface="Times New Roman" panose="02020603050405020304" pitchFamily="18" charset="0"/>
                <a:cs typeface="B Mitra"/>
              </a:rPr>
              <a:t>تلقیح</a:t>
            </a:r>
            <a:r>
              <a:rPr lang="fa-IR" sz="2400" spc="75" dirty="0">
                <a:solidFill>
                  <a:srgbClr val="0070C0"/>
                </a:solidFill>
                <a:effectLst/>
                <a:latin typeface="Calibri" panose="020F0502020204030204" pitchFamily="34" charset="0"/>
                <a:ea typeface="Times New Roman" panose="02020603050405020304" pitchFamily="18" charset="0"/>
                <a:cs typeface="B Mitra"/>
              </a:rPr>
              <a:t> </a:t>
            </a:r>
            <a:r>
              <a:rPr lang="fa-IR" sz="2400" spc="75" dirty="0">
                <a:solidFill>
                  <a:srgbClr val="0070C0"/>
                </a:solidFill>
                <a:effectLst/>
                <a:latin typeface="Tahoma" panose="020B0604030504040204" pitchFamily="34" charset="0"/>
                <a:ea typeface="Times New Roman" panose="02020603050405020304" pitchFamily="18" charset="0"/>
                <a:cs typeface="B Mitra"/>
              </a:rPr>
              <a:t>کنید.</a:t>
            </a:r>
            <a:r>
              <a:rPr lang="fa-IR" sz="2400" spc="75" dirty="0">
                <a:solidFill>
                  <a:srgbClr val="0070C0"/>
                </a:solidFill>
                <a:effectLst/>
                <a:latin typeface="Calibri" panose="020F0502020204030204" pitchFamily="34" charset="0"/>
                <a:ea typeface="Times New Roman" panose="02020603050405020304" pitchFamily="18" charset="0"/>
                <a:cs typeface="B Mitra"/>
              </a:rPr>
              <a:t> </a:t>
            </a:r>
            <a:r>
              <a:rPr lang="fa-IR" sz="2400" spc="75" dirty="0">
                <a:solidFill>
                  <a:srgbClr val="0070C0"/>
                </a:solidFill>
                <a:effectLst/>
                <a:latin typeface="Tahoma" panose="020B0604030504040204" pitchFamily="34" charset="0"/>
                <a:ea typeface="Times New Roman" panose="02020603050405020304" pitchFamily="18" charset="0"/>
                <a:cs typeface="B Mitra"/>
              </a:rPr>
              <a:t>اگر نمونه</a:t>
            </a:r>
            <a:r>
              <a:rPr lang="fa-IR" sz="2400" spc="75" dirty="0">
                <a:solidFill>
                  <a:srgbClr val="0070C0"/>
                </a:solidFill>
                <a:effectLst/>
                <a:latin typeface="Calibri" panose="020F0502020204030204" pitchFamily="34" charset="0"/>
                <a:ea typeface="Times New Roman" panose="02020603050405020304" pitchFamily="18" charset="0"/>
                <a:cs typeface="B Mitra"/>
              </a:rPr>
              <a:t> </a:t>
            </a:r>
            <a:r>
              <a:rPr lang="fa-IR" sz="2400" spc="75" dirty="0">
                <a:solidFill>
                  <a:srgbClr val="0070C0"/>
                </a:solidFill>
                <a:effectLst/>
                <a:latin typeface="Tahoma" panose="020B0604030504040204" pitchFamily="34" charset="0"/>
                <a:ea typeface="Times New Roman" panose="02020603050405020304" pitchFamily="18" charset="0"/>
                <a:cs typeface="B Mitra"/>
              </a:rPr>
              <a:t>سواب</a:t>
            </a:r>
            <a:r>
              <a:rPr lang="fa-IR" sz="2400" spc="75" dirty="0">
                <a:solidFill>
                  <a:srgbClr val="0070C0"/>
                </a:solidFill>
                <a:effectLst/>
                <a:latin typeface="Calibri" panose="020F0502020204030204" pitchFamily="34" charset="0"/>
                <a:ea typeface="Times New Roman" panose="02020603050405020304" pitchFamily="18" charset="0"/>
                <a:cs typeface="B Mitra"/>
              </a:rPr>
              <a:t> </a:t>
            </a:r>
            <a:r>
              <a:rPr lang="fa-IR" sz="2400" spc="75" dirty="0">
                <a:solidFill>
                  <a:srgbClr val="0070C0"/>
                </a:solidFill>
                <a:effectLst/>
                <a:latin typeface="Tahoma" panose="020B0604030504040204" pitchFamily="34" charset="0"/>
                <a:ea typeface="Times New Roman" panose="02020603050405020304" pitchFamily="18" charset="0"/>
                <a:cs typeface="B Mitra"/>
              </a:rPr>
              <a:t>ارسال</a:t>
            </a:r>
            <a:r>
              <a:rPr lang="fa-IR" sz="2400" spc="75" dirty="0">
                <a:solidFill>
                  <a:srgbClr val="0070C0"/>
                </a:solidFill>
                <a:effectLst/>
                <a:latin typeface="Calibri" panose="020F0502020204030204" pitchFamily="34" charset="0"/>
                <a:ea typeface="Times New Roman" panose="02020603050405020304" pitchFamily="18" charset="0"/>
                <a:cs typeface="B Mitra"/>
              </a:rPr>
              <a:t> </a:t>
            </a:r>
            <a:r>
              <a:rPr lang="fa-IR" sz="2400" spc="75" dirty="0">
                <a:solidFill>
                  <a:srgbClr val="0070C0"/>
                </a:solidFill>
                <a:effectLst/>
                <a:latin typeface="Tahoma" panose="020B0604030504040204" pitchFamily="34" charset="0"/>
                <a:ea typeface="Times New Roman" panose="02020603050405020304" pitchFamily="18" charset="0"/>
                <a:cs typeface="B Mitra"/>
              </a:rPr>
              <a:t>شده</a:t>
            </a:r>
            <a:r>
              <a:rPr lang="fa-IR" sz="2400" spc="75" dirty="0">
                <a:solidFill>
                  <a:srgbClr val="0070C0"/>
                </a:solidFill>
                <a:effectLst/>
                <a:latin typeface="Calibri" panose="020F0502020204030204" pitchFamily="34" charset="0"/>
                <a:ea typeface="Times New Roman" panose="02020603050405020304" pitchFamily="18" charset="0"/>
                <a:cs typeface="B Mitra"/>
              </a:rPr>
              <a:t> </a:t>
            </a:r>
            <a:r>
              <a:rPr lang="fa-IR" sz="2400" spc="75" dirty="0">
                <a:solidFill>
                  <a:srgbClr val="0070C0"/>
                </a:solidFill>
                <a:effectLst/>
                <a:latin typeface="Tahoma" panose="020B0604030504040204" pitchFamily="34" charset="0"/>
                <a:ea typeface="Times New Roman" panose="02020603050405020304" pitchFamily="18" charset="0"/>
                <a:cs typeface="B Mitra"/>
              </a:rPr>
              <a:t>باشد</a:t>
            </a:r>
            <a:r>
              <a:rPr lang="fa-IR" sz="2400" spc="75" dirty="0">
                <a:solidFill>
                  <a:srgbClr val="0070C0"/>
                </a:solidFill>
                <a:effectLst/>
                <a:latin typeface="Calibri" panose="020F0502020204030204" pitchFamily="34" charset="0"/>
                <a:ea typeface="Times New Roman" panose="02020603050405020304" pitchFamily="18" charset="0"/>
                <a:cs typeface="B Mitra"/>
              </a:rPr>
              <a:t> </a:t>
            </a:r>
            <a:r>
              <a:rPr lang="fa-IR" sz="2400" spc="75" dirty="0">
                <a:solidFill>
                  <a:srgbClr val="0070C0"/>
                </a:solidFill>
                <a:effectLst/>
                <a:latin typeface="Tahoma" panose="020B0604030504040204" pitchFamily="34" charset="0"/>
                <a:ea typeface="Times New Roman" panose="02020603050405020304" pitchFamily="18" charset="0"/>
                <a:cs typeface="B Mitra"/>
              </a:rPr>
              <a:t>نیاز</a:t>
            </a:r>
            <a:r>
              <a:rPr lang="fa-IR" sz="2400" spc="75" dirty="0">
                <a:solidFill>
                  <a:srgbClr val="0070C0"/>
                </a:solidFill>
                <a:effectLst/>
                <a:latin typeface="Calibri" panose="020F0502020204030204" pitchFamily="34" charset="0"/>
                <a:ea typeface="Times New Roman" panose="02020603050405020304" pitchFamily="18" charset="0"/>
                <a:cs typeface="B Mitra"/>
              </a:rPr>
              <a:t> </a:t>
            </a:r>
            <a:r>
              <a:rPr lang="fa-IR" sz="2400" spc="75" dirty="0">
                <a:solidFill>
                  <a:srgbClr val="0070C0"/>
                </a:solidFill>
                <a:effectLst/>
                <a:latin typeface="Tahoma" panose="020B0604030504040204" pitchFamily="34" charset="0"/>
                <a:ea typeface="Times New Roman" panose="02020603050405020304" pitchFamily="18" charset="0"/>
                <a:cs typeface="B Mitra"/>
              </a:rPr>
              <a:t>به</a:t>
            </a:r>
            <a:r>
              <a:rPr lang="fa-IR" sz="2400" spc="75" dirty="0">
                <a:solidFill>
                  <a:srgbClr val="0070C0"/>
                </a:solidFill>
                <a:effectLst/>
                <a:latin typeface="Calibri" panose="020F0502020204030204" pitchFamily="34" charset="0"/>
                <a:ea typeface="Times New Roman" panose="02020603050405020304" pitchFamily="18" charset="0"/>
                <a:cs typeface="B Mitra"/>
              </a:rPr>
              <a:t> </a:t>
            </a:r>
            <a:r>
              <a:rPr lang="fa-IR" sz="2400" spc="75" dirty="0">
                <a:solidFill>
                  <a:srgbClr val="0070C0"/>
                </a:solidFill>
                <a:effectLst/>
                <a:latin typeface="Tahoma" panose="020B0604030504040204" pitchFamily="34" charset="0"/>
                <a:ea typeface="Times New Roman" panose="02020603050405020304" pitchFamily="18" charset="0"/>
                <a:cs typeface="B Mitra"/>
              </a:rPr>
              <a:t>کشت</a:t>
            </a:r>
            <a:r>
              <a:rPr lang="fa-IR" sz="2400" spc="75" dirty="0">
                <a:solidFill>
                  <a:srgbClr val="0070C0"/>
                </a:solidFill>
                <a:effectLst/>
                <a:latin typeface="Calibri" panose="020F0502020204030204" pitchFamily="34" charset="0"/>
                <a:ea typeface="Times New Roman" panose="02020603050405020304" pitchFamily="18" charset="0"/>
                <a:cs typeface="B Mitra"/>
              </a:rPr>
              <a:t> </a:t>
            </a:r>
            <a:r>
              <a:rPr lang="fa-IR" sz="2400" spc="75" dirty="0">
                <a:solidFill>
                  <a:srgbClr val="0070C0"/>
                </a:solidFill>
                <a:effectLst/>
                <a:latin typeface="Tahoma" panose="020B0604030504040204" pitchFamily="34" charset="0"/>
                <a:ea typeface="Times New Roman" panose="02020603050405020304" pitchFamily="18" charset="0"/>
                <a:cs typeface="B Mitra"/>
              </a:rPr>
              <a:t>در</a:t>
            </a:r>
            <a:r>
              <a:rPr lang="fa-IR" sz="2400" spc="75" dirty="0">
                <a:solidFill>
                  <a:srgbClr val="0070C0"/>
                </a:solidFill>
                <a:effectLst/>
                <a:latin typeface="Calibri" panose="020F0502020204030204" pitchFamily="34" charset="0"/>
                <a:ea typeface="Times New Roman" panose="02020603050405020304" pitchFamily="18" charset="0"/>
                <a:cs typeface="B Mitra"/>
              </a:rPr>
              <a:t> </a:t>
            </a:r>
            <a:r>
              <a:rPr lang="fa-IR" sz="2400" spc="75" dirty="0">
                <a:solidFill>
                  <a:srgbClr val="0070C0"/>
                </a:solidFill>
                <a:effectLst/>
                <a:latin typeface="Tahoma" panose="020B0604030504040204" pitchFamily="34" charset="0"/>
                <a:ea typeface="Times New Roman" panose="02020603050405020304" pitchFamily="18" charset="0"/>
                <a:cs typeface="B Mitra"/>
              </a:rPr>
              <a:t>محیط</a:t>
            </a:r>
            <a:r>
              <a:rPr lang="fa-IR" sz="2400" spc="75" dirty="0">
                <a:solidFill>
                  <a:srgbClr val="0070C0"/>
                </a:solidFill>
                <a:effectLst/>
                <a:latin typeface="Calibri" panose="020F0502020204030204" pitchFamily="34" charset="0"/>
                <a:ea typeface="Times New Roman" panose="02020603050405020304" pitchFamily="18" charset="0"/>
                <a:cs typeface="B Mitra"/>
              </a:rPr>
              <a:t> </a:t>
            </a:r>
            <a:r>
              <a:rPr lang="fa-IR" sz="2400" spc="75" dirty="0">
                <a:solidFill>
                  <a:srgbClr val="0070C0"/>
                </a:solidFill>
                <a:effectLst/>
                <a:latin typeface="Tahoma" panose="020B0604030504040204" pitchFamily="34" charset="0"/>
                <a:ea typeface="Times New Roman" panose="02020603050405020304" pitchFamily="18" charset="0"/>
                <a:cs typeface="B Mitra"/>
              </a:rPr>
              <a:t>تایو</a:t>
            </a:r>
            <a:r>
              <a:rPr lang="fa-IR" sz="2400" spc="75" dirty="0">
                <a:solidFill>
                  <a:srgbClr val="0070C0"/>
                </a:solidFill>
                <a:effectLst/>
                <a:latin typeface="Calibri" panose="020F0502020204030204" pitchFamily="34" charset="0"/>
                <a:ea typeface="Times New Roman" panose="02020603050405020304" pitchFamily="18" charset="0"/>
                <a:cs typeface="B Mitra"/>
              </a:rPr>
              <a:t> </a:t>
            </a:r>
            <a:r>
              <a:rPr lang="fa-IR" sz="2400" spc="75" dirty="0">
                <a:solidFill>
                  <a:srgbClr val="0070C0"/>
                </a:solidFill>
                <a:effectLst/>
                <a:latin typeface="Tahoma" panose="020B0604030504040204" pitchFamily="34" charset="0"/>
                <a:ea typeface="Times New Roman" panose="02020603050405020304" pitchFamily="18" charset="0"/>
                <a:cs typeface="B Mitra"/>
              </a:rPr>
              <a:t>نمی</a:t>
            </a:r>
            <a:r>
              <a:rPr lang="fa-IR" sz="2400" spc="75" dirty="0">
                <a:solidFill>
                  <a:srgbClr val="0070C0"/>
                </a:solidFill>
                <a:effectLst/>
                <a:latin typeface="Calibri" panose="020F0502020204030204" pitchFamily="34" charset="0"/>
                <a:ea typeface="Times New Roman" panose="02020603050405020304" pitchFamily="18" charset="0"/>
                <a:cs typeface="B Mitra"/>
              </a:rPr>
              <a:t> </a:t>
            </a:r>
            <a:r>
              <a:rPr lang="fa-IR" sz="2400" spc="75" dirty="0">
                <a:solidFill>
                  <a:srgbClr val="0070C0"/>
                </a:solidFill>
                <a:effectLst/>
                <a:latin typeface="Tahoma" panose="020B0604030504040204" pitchFamily="34" charset="0"/>
                <a:ea typeface="Times New Roman" panose="02020603050405020304" pitchFamily="18" charset="0"/>
                <a:cs typeface="B Mitra"/>
              </a:rPr>
              <a:t>باشد</a:t>
            </a:r>
            <a:r>
              <a:rPr lang="fa-IR" sz="2400" spc="75" dirty="0">
                <a:solidFill>
                  <a:srgbClr val="0070C0"/>
                </a:solidFill>
                <a:effectLst/>
                <a:latin typeface="Calibri" panose="020F0502020204030204" pitchFamily="34" charset="0"/>
                <a:ea typeface="Times New Roman" panose="02020603050405020304" pitchFamily="18" charset="0"/>
                <a:cs typeface="B Mitra"/>
              </a:rPr>
              <a:t>.</a:t>
            </a:r>
            <a:endParaRPr lang="en-US" sz="2400" spc="75" dirty="0">
              <a:solidFill>
                <a:srgbClr val="0070C0"/>
              </a:solidFill>
              <a:effectLst/>
              <a:latin typeface="Calibri" panose="020F0502020204030204" pitchFamily="34" charset="0"/>
              <a:ea typeface="Times New Roman" panose="02020603050405020304" pitchFamily="18" charset="0"/>
              <a:cs typeface="Arial" panose="020B0604020202020204" pitchFamily="34" charset="0"/>
            </a:endParaRPr>
          </a:p>
          <a:p>
            <a:pPr algn="just" rtl="1"/>
            <a:r>
              <a:rPr lang="fa-IR" sz="2400" dirty="0">
                <a:solidFill>
                  <a:srgbClr val="0070C0"/>
                </a:solidFill>
                <a:effectLst/>
                <a:latin typeface="Tahoma" panose="020B0604030504040204" pitchFamily="34" charset="0"/>
                <a:ea typeface="Calibri" panose="020F0502020204030204" pitchFamily="34" charset="0"/>
                <a:cs typeface="B Mitra"/>
              </a:rPr>
              <a:t>یک</a:t>
            </a:r>
            <a:r>
              <a:rPr lang="fa-IR" sz="2400" dirty="0">
                <a:solidFill>
                  <a:srgbClr val="0070C0"/>
                </a:solidFill>
                <a:effectLst/>
                <a:latin typeface="Calibri" panose="020F0502020204030204" pitchFamily="34" charset="0"/>
                <a:ea typeface="Calibri" panose="020F0502020204030204" pitchFamily="34" charset="0"/>
                <a:cs typeface="B Mitra"/>
              </a:rPr>
              <a:t> </a:t>
            </a:r>
            <a:r>
              <a:rPr lang="fa-IR" sz="2400" dirty="0">
                <a:solidFill>
                  <a:srgbClr val="0070C0"/>
                </a:solidFill>
                <a:effectLst/>
                <a:latin typeface="Tahoma" panose="020B0604030504040204" pitchFamily="34" charset="0"/>
                <a:ea typeface="Calibri" panose="020F0502020204030204" pitchFamily="34" charset="0"/>
                <a:cs typeface="B Mitra"/>
              </a:rPr>
              <a:t>قطره</a:t>
            </a:r>
            <a:r>
              <a:rPr lang="fa-IR" sz="2400" dirty="0">
                <a:solidFill>
                  <a:srgbClr val="0070C0"/>
                </a:solidFill>
                <a:effectLst/>
                <a:latin typeface="Calibri" panose="020F0502020204030204" pitchFamily="34" charset="0"/>
                <a:ea typeface="Calibri" panose="020F0502020204030204" pitchFamily="34" charset="0"/>
                <a:cs typeface="B Mitra"/>
              </a:rPr>
              <a:t> </a:t>
            </a:r>
            <a:r>
              <a:rPr lang="fa-IR" sz="2400" dirty="0">
                <a:solidFill>
                  <a:srgbClr val="0070C0"/>
                </a:solidFill>
                <a:effectLst/>
                <a:latin typeface="Tahoma" panose="020B0604030504040204" pitchFamily="34" charset="0"/>
                <a:ea typeface="Calibri" panose="020F0502020204030204" pitchFamily="34" charset="0"/>
                <a:cs typeface="B Mitra"/>
              </a:rPr>
              <a:t>از</a:t>
            </a:r>
            <a:r>
              <a:rPr lang="fa-IR" sz="2400" dirty="0">
                <a:solidFill>
                  <a:srgbClr val="0070C0"/>
                </a:solidFill>
                <a:effectLst/>
                <a:latin typeface="Calibri" panose="020F0502020204030204" pitchFamily="34" charset="0"/>
                <a:ea typeface="Calibri" panose="020F0502020204030204" pitchFamily="34" charset="0"/>
                <a:cs typeface="B Mitra"/>
              </a:rPr>
              <a:t> </a:t>
            </a:r>
            <a:r>
              <a:rPr lang="fa-IR" sz="2400" dirty="0">
                <a:solidFill>
                  <a:srgbClr val="0070C0"/>
                </a:solidFill>
                <a:effectLst/>
                <a:latin typeface="Tahoma" panose="020B0604030504040204" pitchFamily="34" charset="0"/>
                <a:ea typeface="Calibri" panose="020F0502020204030204" pitchFamily="34" charset="0"/>
                <a:cs typeface="B Mitra"/>
              </a:rPr>
              <a:t>رسوب</a:t>
            </a:r>
            <a:r>
              <a:rPr lang="fa-IR" sz="2400" dirty="0">
                <a:solidFill>
                  <a:srgbClr val="0070C0"/>
                </a:solidFill>
                <a:effectLst/>
                <a:latin typeface="Calibri" panose="020F0502020204030204" pitchFamily="34" charset="0"/>
                <a:ea typeface="Calibri" panose="020F0502020204030204" pitchFamily="34" charset="0"/>
                <a:cs typeface="B Mitra"/>
              </a:rPr>
              <a:t> </a:t>
            </a:r>
            <a:r>
              <a:rPr lang="fa-IR" sz="2400" dirty="0">
                <a:solidFill>
                  <a:srgbClr val="0070C0"/>
                </a:solidFill>
                <a:effectLst/>
                <a:latin typeface="Tahoma" panose="020B0604030504040204" pitchFamily="34" charset="0"/>
                <a:ea typeface="Calibri" panose="020F0502020204030204" pitchFamily="34" charset="0"/>
                <a:cs typeface="B Mitra"/>
              </a:rPr>
              <a:t>را</a:t>
            </a:r>
            <a:r>
              <a:rPr lang="fa-IR" sz="2400" dirty="0">
                <a:solidFill>
                  <a:srgbClr val="0070C0"/>
                </a:solidFill>
                <a:effectLst/>
                <a:latin typeface="Calibri" panose="020F0502020204030204" pitchFamily="34" charset="0"/>
                <a:ea typeface="Calibri" panose="020F0502020204030204" pitchFamily="34" charset="0"/>
                <a:cs typeface="B Mitra"/>
              </a:rPr>
              <a:t> </a:t>
            </a:r>
            <a:r>
              <a:rPr lang="fa-IR" sz="2400" dirty="0">
                <a:solidFill>
                  <a:srgbClr val="0070C0"/>
                </a:solidFill>
                <a:effectLst/>
                <a:latin typeface="Tahoma" panose="020B0604030504040204" pitchFamily="34" charset="0"/>
                <a:ea typeface="Calibri" panose="020F0502020204030204" pitchFamily="34" charset="0"/>
                <a:cs typeface="B Mitra"/>
              </a:rPr>
              <a:t>نیز</a:t>
            </a:r>
            <a:r>
              <a:rPr lang="fa-IR" sz="2400" dirty="0">
                <a:solidFill>
                  <a:srgbClr val="0070C0"/>
                </a:solidFill>
                <a:effectLst/>
                <a:latin typeface="Calibri" panose="020F0502020204030204" pitchFamily="34" charset="0"/>
                <a:ea typeface="Calibri" panose="020F0502020204030204" pitchFamily="34" charset="0"/>
                <a:cs typeface="B Mitra"/>
              </a:rPr>
              <a:t> </a:t>
            </a:r>
            <a:r>
              <a:rPr lang="fa-IR" sz="2400" dirty="0">
                <a:solidFill>
                  <a:srgbClr val="0070C0"/>
                </a:solidFill>
                <a:effectLst/>
                <a:latin typeface="Tahoma" panose="020B0604030504040204" pitchFamily="34" charset="0"/>
                <a:ea typeface="Calibri" panose="020F0502020204030204" pitchFamily="34" charset="0"/>
                <a:cs typeface="B Mitra"/>
              </a:rPr>
              <a:t>بر</a:t>
            </a:r>
            <a:r>
              <a:rPr lang="fa-IR" sz="2400" dirty="0">
                <a:solidFill>
                  <a:srgbClr val="0070C0"/>
                </a:solidFill>
                <a:effectLst/>
                <a:latin typeface="Calibri" panose="020F0502020204030204" pitchFamily="34" charset="0"/>
                <a:ea typeface="Calibri" panose="020F0502020204030204" pitchFamily="34" charset="0"/>
                <a:cs typeface="B Mitra"/>
              </a:rPr>
              <a:t> </a:t>
            </a:r>
            <a:r>
              <a:rPr lang="fa-IR" sz="2400" dirty="0">
                <a:solidFill>
                  <a:srgbClr val="0070C0"/>
                </a:solidFill>
                <a:effectLst/>
                <a:latin typeface="Tahoma" panose="020B0604030504040204" pitchFamily="34" charset="0"/>
                <a:ea typeface="Calibri" panose="020F0502020204030204" pitchFamily="34" charset="0"/>
                <a:cs typeface="B Mitra"/>
              </a:rPr>
              <a:t>روی</a:t>
            </a:r>
            <a:r>
              <a:rPr lang="fa-IR" sz="2400" dirty="0">
                <a:solidFill>
                  <a:srgbClr val="0070C0"/>
                </a:solidFill>
                <a:effectLst/>
                <a:latin typeface="Calibri" panose="020F0502020204030204" pitchFamily="34" charset="0"/>
                <a:ea typeface="Calibri" panose="020F0502020204030204" pitchFamily="34" charset="0"/>
                <a:cs typeface="B Mitra"/>
              </a:rPr>
              <a:t> </a:t>
            </a:r>
            <a:r>
              <a:rPr lang="fa-IR" sz="2400" dirty="0">
                <a:solidFill>
                  <a:srgbClr val="0070C0"/>
                </a:solidFill>
                <a:effectLst/>
                <a:latin typeface="Tahoma" panose="020B0604030504040204" pitchFamily="34" charset="0"/>
                <a:ea typeface="Calibri" panose="020F0502020204030204" pitchFamily="34" charset="0"/>
                <a:cs typeface="B Mitra"/>
              </a:rPr>
              <a:t>یک</a:t>
            </a:r>
            <a:r>
              <a:rPr lang="fa-IR" sz="2400" dirty="0">
                <a:solidFill>
                  <a:srgbClr val="0070C0"/>
                </a:solidFill>
                <a:effectLst/>
                <a:latin typeface="Calibri" panose="020F0502020204030204" pitchFamily="34" charset="0"/>
                <a:ea typeface="Calibri" panose="020F0502020204030204" pitchFamily="34" charset="0"/>
                <a:cs typeface="B Mitra"/>
              </a:rPr>
              <a:t> </a:t>
            </a:r>
            <a:r>
              <a:rPr lang="fa-IR" sz="2400" dirty="0">
                <a:solidFill>
                  <a:srgbClr val="0070C0"/>
                </a:solidFill>
                <a:effectLst/>
                <a:latin typeface="Tahoma" panose="020B0604030504040204" pitchFamily="34" charset="0"/>
                <a:ea typeface="Calibri" panose="020F0502020204030204" pitchFamily="34" charset="0"/>
                <a:cs typeface="B Mitra"/>
              </a:rPr>
              <a:t>لام</a:t>
            </a:r>
            <a:r>
              <a:rPr lang="fa-IR" sz="2400" dirty="0">
                <a:solidFill>
                  <a:srgbClr val="0070C0"/>
                </a:solidFill>
                <a:effectLst/>
                <a:latin typeface="Calibri" panose="020F0502020204030204" pitchFamily="34" charset="0"/>
                <a:ea typeface="Calibri" panose="020F0502020204030204" pitchFamily="34" charset="0"/>
                <a:cs typeface="B Mitra"/>
              </a:rPr>
              <a:t> </a:t>
            </a:r>
            <a:r>
              <a:rPr lang="fa-IR" sz="2400" dirty="0">
                <a:solidFill>
                  <a:srgbClr val="0070C0"/>
                </a:solidFill>
                <a:effectLst/>
                <a:latin typeface="Tahoma" panose="020B0604030504040204" pitchFamily="34" charset="0"/>
                <a:ea typeface="Calibri" panose="020F0502020204030204" pitchFamily="34" charset="0"/>
                <a:cs typeface="B Mitra"/>
              </a:rPr>
              <a:t>تمیز</a:t>
            </a:r>
            <a:r>
              <a:rPr lang="fa-IR" sz="2400" dirty="0">
                <a:solidFill>
                  <a:srgbClr val="0070C0"/>
                </a:solidFill>
                <a:effectLst/>
                <a:latin typeface="Calibri" panose="020F0502020204030204" pitchFamily="34" charset="0"/>
                <a:ea typeface="Calibri" panose="020F0502020204030204" pitchFamily="34" charset="0"/>
                <a:cs typeface="B Mitra"/>
              </a:rPr>
              <a:t> </a:t>
            </a:r>
            <a:r>
              <a:rPr lang="fa-IR" sz="2400" dirty="0">
                <a:solidFill>
                  <a:srgbClr val="0070C0"/>
                </a:solidFill>
                <a:effectLst/>
                <a:latin typeface="Tahoma" panose="020B0604030504040204" pitchFamily="34" charset="0"/>
                <a:ea typeface="Calibri" panose="020F0502020204030204" pitchFamily="34" charset="0"/>
                <a:cs typeface="B Mitra"/>
              </a:rPr>
              <a:t>ریخته</a:t>
            </a:r>
            <a:r>
              <a:rPr lang="fa-IR" sz="2400" dirty="0">
                <a:solidFill>
                  <a:srgbClr val="0070C0"/>
                </a:solidFill>
                <a:effectLst/>
                <a:latin typeface="Calibri" panose="020F0502020204030204" pitchFamily="34" charset="0"/>
                <a:ea typeface="Calibri" panose="020F0502020204030204" pitchFamily="34" charset="0"/>
                <a:cs typeface="B Mitra"/>
              </a:rPr>
              <a:t> </a:t>
            </a:r>
            <a:r>
              <a:rPr lang="fa-IR" sz="2400" dirty="0">
                <a:solidFill>
                  <a:srgbClr val="0070C0"/>
                </a:solidFill>
                <a:effectLst/>
                <a:latin typeface="Tahoma" panose="020B0604030504040204" pitchFamily="34" charset="0"/>
                <a:ea typeface="Calibri" panose="020F0502020204030204" pitchFamily="34" charset="0"/>
                <a:cs typeface="B Mitra"/>
              </a:rPr>
              <a:t>و</a:t>
            </a:r>
            <a:r>
              <a:rPr lang="fa-IR" sz="2400" dirty="0">
                <a:solidFill>
                  <a:srgbClr val="0070C0"/>
                </a:solidFill>
                <a:effectLst/>
                <a:latin typeface="Calibri" panose="020F0502020204030204" pitchFamily="34" charset="0"/>
                <a:ea typeface="Calibri" panose="020F0502020204030204" pitchFamily="34" charset="0"/>
                <a:cs typeface="B Mitra"/>
              </a:rPr>
              <a:t> </a:t>
            </a:r>
            <a:r>
              <a:rPr lang="fa-IR" sz="2400" dirty="0">
                <a:solidFill>
                  <a:srgbClr val="0070C0"/>
                </a:solidFill>
                <a:effectLst/>
                <a:latin typeface="Tahoma" panose="020B0604030504040204" pitchFamily="34" charset="0"/>
                <a:ea typeface="Calibri" panose="020F0502020204030204" pitchFamily="34" charset="0"/>
                <a:cs typeface="B Mitra"/>
              </a:rPr>
              <a:t>رنگ</a:t>
            </a:r>
            <a:r>
              <a:rPr lang="fa-IR" sz="2400" dirty="0">
                <a:solidFill>
                  <a:srgbClr val="0070C0"/>
                </a:solidFill>
                <a:effectLst/>
                <a:latin typeface="Calibri" panose="020F0502020204030204" pitchFamily="34" charset="0"/>
                <a:ea typeface="Calibri" panose="020F0502020204030204" pitchFamily="34" charset="0"/>
                <a:cs typeface="B Mitra"/>
              </a:rPr>
              <a:t> </a:t>
            </a:r>
            <a:r>
              <a:rPr lang="fa-IR" sz="2400" dirty="0">
                <a:solidFill>
                  <a:srgbClr val="0070C0"/>
                </a:solidFill>
                <a:effectLst/>
                <a:latin typeface="Tahoma" panose="020B0604030504040204" pitchFamily="34" charset="0"/>
                <a:ea typeface="Calibri" panose="020F0502020204030204" pitchFamily="34" charset="0"/>
                <a:cs typeface="B Mitra"/>
              </a:rPr>
              <a:t>آمیزی</a:t>
            </a:r>
            <a:r>
              <a:rPr lang="fa-IR" sz="2400" dirty="0">
                <a:solidFill>
                  <a:srgbClr val="0070C0"/>
                </a:solidFill>
                <a:effectLst/>
                <a:latin typeface="Calibri" panose="020F0502020204030204" pitchFamily="34" charset="0"/>
                <a:ea typeface="Calibri" panose="020F0502020204030204" pitchFamily="34" charset="0"/>
                <a:cs typeface="B Mitra"/>
              </a:rPr>
              <a:t> </a:t>
            </a:r>
            <a:r>
              <a:rPr lang="fa-IR" sz="2400" dirty="0">
                <a:solidFill>
                  <a:srgbClr val="0070C0"/>
                </a:solidFill>
                <a:effectLst/>
                <a:latin typeface="Tahoma" panose="020B0604030504040204" pitchFamily="34" charset="0"/>
                <a:ea typeface="Calibri" panose="020F0502020204030204" pitchFamily="34" charset="0"/>
                <a:cs typeface="B Mitra"/>
              </a:rPr>
              <a:t>گرم</a:t>
            </a:r>
            <a:r>
              <a:rPr lang="fa-IR" sz="2400" dirty="0">
                <a:solidFill>
                  <a:srgbClr val="0070C0"/>
                </a:solidFill>
                <a:effectLst/>
                <a:latin typeface="Calibri" panose="020F0502020204030204" pitchFamily="34" charset="0"/>
                <a:ea typeface="Calibri" panose="020F0502020204030204" pitchFamily="34" charset="0"/>
                <a:cs typeface="B Mitra"/>
              </a:rPr>
              <a:t> </a:t>
            </a:r>
            <a:r>
              <a:rPr lang="fa-IR" sz="2400" dirty="0">
                <a:solidFill>
                  <a:srgbClr val="0070C0"/>
                </a:solidFill>
                <a:effectLst/>
                <a:latin typeface="Tahoma" panose="020B0604030504040204" pitchFamily="34" charset="0"/>
                <a:ea typeface="Calibri" panose="020F0502020204030204" pitchFamily="34" charset="0"/>
                <a:cs typeface="B Mitra"/>
              </a:rPr>
              <a:t>انجام</a:t>
            </a:r>
            <a:r>
              <a:rPr lang="fa-IR" sz="2400" dirty="0">
                <a:solidFill>
                  <a:srgbClr val="0070C0"/>
                </a:solidFill>
                <a:effectLst/>
                <a:latin typeface="Calibri" panose="020F0502020204030204" pitchFamily="34" charset="0"/>
                <a:ea typeface="Calibri" panose="020F0502020204030204" pitchFamily="34" charset="0"/>
                <a:cs typeface="B Mitra"/>
              </a:rPr>
              <a:t> </a:t>
            </a:r>
            <a:r>
              <a:rPr lang="fa-IR" sz="2400" dirty="0">
                <a:solidFill>
                  <a:srgbClr val="0070C0"/>
                </a:solidFill>
                <a:effectLst/>
                <a:latin typeface="Tahoma" panose="020B0604030504040204" pitchFamily="34" charset="0"/>
                <a:ea typeface="Calibri" panose="020F0502020204030204" pitchFamily="34" charset="0"/>
                <a:cs typeface="B Mitra"/>
              </a:rPr>
              <a:t>دهید</a:t>
            </a:r>
            <a:endParaRPr lang="en-US" sz="2400" spc="75" dirty="0">
              <a:solidFill>
                <a:srgbClr val="0070C0"/>
              </a:solidFill>
              <a:effectLst/>
              <a:latin typeface="Calibri" panose="020F0502020204030204" pitchFamily="34" charset="0"/>
              <a:ea typeface="Times New Roman" panose="02020603050405020304" pitchFamily="18" charset="0"/>
              <a:cs typeface="Arial" panose="020B0604020202020204" pitchFamily="34" charset="0"/>
            </a:endParaRPr>
          </a:p>
          <a:p>
            <a:pPr algn="just" rtl="1"/>
            <a:endParaRPr lang="en-US" sz="2400" dirty="0"/>
          </a:p>
        </p:txBody>
      </p:sp>
    </p:spTree>
    <p:extLst>
      <p:ext uri="{BB962C8B-B14F-4D97-AF65-F5344CB8AC3E}">
        <p14:creationId xmlns:p14="http://schemas.microsoft.com/office/powerpoint/2010/main" val="235779729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BA533-CF45-F06A-5F03-EFDA7B3A7E2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E811B28-E681-81EE-FA63-BB0D8D6FC690}"/>
              </a:ext>
            </a:extLst>
          </p:cNvPr>
          <p:cNvSpPr>
            <a:spLocks noGrp="1"/>
          </p:cNvSpPr>
          <p:nvPr>
            <p:ph idx="1"/>
          </p:nvPr>
        </p:nvSpPr>
        <p:spPr/>
        <p:txBody>
          <a:bodyPr>
            <a:normAutofit/>
          </a:bodyPr>
          <a:lstStyle/>
          <a:p>
            <a:pPr marL="0" marR="0" algn="just" rtl="1">
              <a:lnSpc>
                <a:spcPct val="107000"/>
              </a:lnSpc>
              <a:spcAft>
                <a:spcPts val="800"/>
              </a:spcAft>
            </a:pPr>
            <a:r>
              <a:rPr lang="fa-IR" sz="2400" spc="75" dirty="0">
                <a:solidFill>
                  <a:srgbClr val="5A5A5A"/>
                </a:solidFill>
                <a:effectLst/>
                <a:latin typeface="Calibri" panose="020F0502020204030204" pitchFamily="34" charset="0"/>
                <a:ea typeface="Times New Roman" panose="02020603050405020304" pitchFamily="18" charset="0"/>
                <a:cs typeface="B Mitra"/>
              </a:rPr>
              <a:t>-</a:t>
            </a:r>
            <a:r>
              <a:rPr lang="fa-IR" sz="2400" spc="75" dirty="0">
                <a:solidFill>
                  <a:srgbClr val="FF0000"/>
                </a:solidFill>
                <a:effectLst/>
                <a:latin typeface="Tahoma" panose="020B0604030504040204" pitchFamily="34" charset="0"/>
                <a:ea typeface="Times New Roman" panose="02020603050405020304" pitchFamily="18" charset="0"/>
                <a:cs typeface="B Mitra"/>
              </a:rPr>
              <a:t>در</a:t>
            </a:r>
            <a:r>
              <a:rPr lang="fa-IR" sz="2400" spc="75" dirty="0">
                <a:solidFill>
                  <a:srgbClr val="FF0000"/>
                </a:solidFill>
                <a:effectLst/>
                <a:latin typeface="Calibri" panose="020F0502020204030204" pitchFamily="34" charset="0"/>
                <a:ea typeface="Times New Roman" panose="02020603050405020304" pitchFamily="18" charset="0"/>
                <a:cs typeface="B Mitra"/>
              </a:rPr>
              <a:t> </a:t>
            </a:r>
            <a:r>
              <a:rPr lang="fa-IR" sz="2400" spc="75" dirty="0">
                <a:solidFill>
                  <a:srgbClr val="FF0000"/>
                </a:solidFill>
                <a:effectLst/>
                <a:latin typeface="Tahoma" panose="020B0604030504040204" pitchFamily="34" charset="0"/>
                <a:ea typeface="Times New Roman" panose="02020603050405020304" pitchFamily="18" charset="0"/>
                <a:cs typeface="B Mitra"/>
              </a:rPr>
              <a:t>صورتیکه</a:t>
            </a:r>
            <a:r>
              <a:rPr lang="fa-IR" sz="2400" spc="75" dirty="0">
                <a:solidFill>
                  <a:srgbClr val="FF0000"/>
                </a:solidFill>
                <a:effectLst/>
                <a:latin typeface="Calibri" panose="020F0502020204030204" pitchFamily="34" charset="0"/>
                <a:ea typeface="Times New Roman" panose="02020603050405020304" pitchFamily="18" charset="0"/>
                <a:cs typeface="B Mitra"/>
              </a:rPr>
              <a:t> </a:t>
            </a:r>
            <a:r>
              <a:rPr lang="fa-IR" sz="2400" spc="75" dirty="0">
                <a:solidFill>
                  <a:srgbClr val="FF0000"/>
                </a:solidFill>
                <a:effectLst/>
                <a:latin typeface="Tahoma" panose="020B0604030504040204" pitchFamily="34" charset="0"/>
                <a:ea typeface="Times New Roman" panose="02020603050405020304" pitchFamily="18" charset="0"/>
                <a:cs typeface="B Mitra"/>
              </a:rPr>
              <a:t>حجم</a:t>
            </a:r>
            <a:r>
              <a:rPr lang="fa-IR" sz="2400" spc="75" dirty="0">
                <a:solidFill>
                  <a:srgbClr val="FF0000"/>
                </a:solidFill>
                <a:effectLst/>
                <a:latin typeface="Calibri" panose="020F0502020204030204" pitchFamily="34" charset="0"/>
                <a:ea typeface="Times New Roman" panose="02020603050405020304" pitchFamily="18" charset="0"/>
                <a:cs typeface="B Mitra"/>
              </a:rPr>
              <a:t> </a:t>
            </a:r>
            <a:r>
              <a:rPr lang="fa-IR" sz="2400" spc="75" dirty="0">
                <a:solidFill>
                  <a:srgbClr val="FF0000"/>
                </a:solidFill>
                <a:effectLst/>
                <a:latin typeface="Tahoma" panose="020B0604030504040204" pitchFamily="34" charset="0"/>
                <a:ea typeface="Times New Roman" panose="02020603050405020304" pitchFamily="18" charset="0"/>
                <a:cs typeface="B Mitra"/>
              </a:rPr>
              <a:t>باقیمانده</a:t>
            </a:r>
            <a:r>
              <a:rPr lang="fa-IR" sz="2400" spc="75" dirty="0">
                <a:solidFill>
                  <a:srgbClr val="FF0000"/>
                </a:solidFill>
                <a:effectLst/>
                <a:latin typeface="Calibri" panose="020F0502020204030204" pitchFamily="34" charset="0"/>
                <a:ea typeface="Times New Roman" panose="02020603050405020304" pitchFamily="18" charset="0"/>
                <a:cs typeface="B Mitra"/>
              </a:rPr>
              <a:t> </a:t>
            </a:r>
            <a:r>
              <a:rPr lang="fa-IR" sz="2400" spc="75" dirty="0">
                <a:solidFill>
                  <a:srgbClr val="FF0000"/>
                </a:solidFill>
                <a:effectLst/>
                <a:latin typeface="Tahoma" panose="020B0604030504040204" pitchFamily="34" charset="0"/>
                <a:ea typeface="Times New Roman" panose="02020603050405020304" pitchFamily="18" charset="0"/>
                <a:cs typeface="B Mitra"/>
              </a:rPr>
              <a:t>کمتر</a:t>
            </a:r>
            <a:r>
              <a:rPr lang="fa-IR" sz="2400" spc="75" dirty="0">
                <a:solidFill>
                  <a:srgbClr val="FF0000"/>
                </a:solidFill>
                <a:effectLst/>
                <a:latin typeface="Calibri" panose="020F0502020204030204" pitchFamily="34" charset="0"/>
                <a:ea typeface="Times New Roman" panose="02020603050405020304" pitchFamily="18" charset="0"/>
                <a:cs typeface="B Mitra"/>
              </a:rPr>
              <a:t> </a:t>
            </a:r>
            <a:r>
              <a:rPr lang="fa-IR" sz="2400" spc="75" dirty="0">
                <a:solidFill>
                  <a:srgbClr val="FF0000"/>
                </a:solidFill>
                <a:effectLst/>
                <a:latin typeface="Tahoma" panose="020B0604030504040204" pitchFamily="34" charset="0"/>
                <a:ea typeface="Times New Roman" panose="02020603050405020304" pitchFamily="18" charset="0"/>
                <a:cs typeface="B Mitra"/>
              </a:rPr>
              <a:t>از</a:t>
            </a:r>
            <a:r>
              <a:rPr lang="fa-IR" sz="2400" spc="75" dirty="0">
                <a:solidFill>
                  <a:srgbClr val="FF0000"/>
                </a:solidFill>
                <a:effectLst/>
                <a:latin typeface="Calibri" panose="020F0502020204030204" pitchFamily="34" charset="0"/>
                <a:ea typeface="Times New Roman" panose="02020603050405020304" pitchFamily="18" charset="0"/>
                <a:cs typeface="B Mitra"/>
              </a:rPr>
              <a:t> 5 </a:t>
            </a:r>
            <a:r>
              <a:rPr lang="fa-IR" sz="2400" spc="75" dirty="0">
                <a:solidFill>
                  <a:srgbClr val="FF0000"/>
                </a:solidFill>
                <a:effectLst/>
                <a:latin typeface="Tahoma" panose="020B0604030504040204" pitchFamily="34" charset="0"/>
                <a:ea typeface="Times New Roman" panose="02020603050405020304" pitchFamily="18" charset="0"/>
                <a:cs typeface="B Mitra"/>
              </a:rPr>
              <a:t>میلی</a:t>
            </a:r>
            <a:r>
              <a:rPr lang="fa-IR" sz="2400" spc="75" dirty="0">
                <a:solidFill>
                  <a:srgbClr val="FF0000"/>
                </a:solidFill>
                <a:effectLst/>
                <a:latin typeface="Calibri" panose="020F0502020204030204" pitchFamily="34" charset="0"/>
                <a:ea typeface="Times New Roman" panose="02020603050405020304" pitchFamily="18" charset="0"/>
                <a:cs typeface="B Mitra"/>
              </a:rPr>
              <a:t> </a:t>
            </a:r>
            <a:r>
              <a:rPr lang="fa-IR" sz="2400" spc="75" dirty="0">
                <a:solidFill>
                  <a:srgbClr val="FF0000"/>
                </a:solidFill>
                <a:effectLst/>
                <a:latin typeface="Tahoma" panose="020B0604030504040204" pitchFamily="34" charset="0"/>
                <a:ea typeface="Times New Roman" panose="02020603050405020304" pitchFamily="18" charset="0"/>
                <a:cs typeface="B Mitra"/>
              </a:rPr>
              <a:t>لیتر</a:t>
            </a:r>
            <a:r>
              <a:rPr lang="fa-IR" sz="2400" spc="75" dirty="0">
                <a:solidFill>
                  <a:srgbClr val="FF0000"/>
                </a:solidFill>
                <a:effectLst/>
                <a:latin typeface="Calibri" panose="020F0502020204030204" pitchFamily="34" charset="0"/>
                <a:ea typeface="Times New Roman" panose="02020603050405020304" pitchFamily="18" charset="0"/>
                <a:cs typeface="B Mitra"/>
              </a:rPr>
              <a:t> </a:t>
            </a:r>
            <a:r>
              <a:rPr lang="fa-IR" sz="2400" spc="75" dirty="0">
                <a:solidFill>
                  <a:srgbClr val="FF0000"/>
                </a:solidFill>
                <a:effectLst/>
                <a:latin typeface="Tahoma" panose="020B0604030504040204" pitchFamily="34" charset="0"/>
                <a:ea typeface="Times New Roman" panose="02020603050405020304" pitchFamily="18" charset="0"/>
                <a:cs typeface="B Mitra"/>
              </a:rPr>
              <a:t>باشد</a:t>
            </a:r>
            <a:r>
              <a:rPr lang="fa-IR" sz="2400" spc="75" dirty="0">
                <a:solidFill>
                  <a:srgbClr val="FF0000"/>
                </a:solidFill>
                <a:effectLst/>
                <a:latin typeface="Calibri" panose="020F0502020204030204" pitchFamily="34" charset="0"/>
                <a:ea typeface="Times New Roman" panose="02020603050405020304" pitchFamily="18" charset="0"/>
                <a:cs typeface="B Mitra"/>
              </a:rPr>
              <a:t> </a:t>
            </a:r>
            <a:r>
              <a:rPr lang="fa-IR" sz="2400" spc="75" dirty="0">
                <a:solidFill>
                  <a:srgbClr val="FF0000"/>
                </a:solidFill>
                <a:effectLst/>
                <a:latin typeface="Tahoma" panose="020B0604030504040204" pitchFamily="34" charset="0"/>
                <a:ea typeface="Times New Roman" panose="02020603050405020304" pitchFamily="18" charset="0"/>
                <a:cs typeface="B Mitra"/>
              </a:rPr>
              <a:t>نیاز</a:t>
            </a:r>
            <a:r>
              <a:rPr lang="fa-IR" sz="2400" spc="75" dirty="0">
                <a:solidFill>
                  <a:srgbClr val="FF0000"/>
                </a:solidFill>
                <a:effectLst/>
                <a:latin typeface="Calibri" panose="020F0502020204030204" pitchFamily="34" charset="0"/>
                <a:ea typeface="Times New Roman" panose="02020603050405020304" pitchFamily="18" charset="0"/>
                <a:cs typeface="B Mitra"/>
              </a:rPr>
              <a:t> </a:t>
            </a:r>
            <a:r>
              <a:rPr lang="fa-IR" sz="2400" spc="75" dirty="0">
                <a:solidFill>
                  <a:srgbClr val="FF0000"/>
                </a:solidFill>
                <a:effectLst/>
                <a:latin typeface="Tahoma" panose="020B0604030504040204" pitchFamily="34" charset="0"/>
                <a:ea typeface="Times New Roman" panose="02020603050405020304" pitchFamily="18" charset="0"/>
                <a:cs typeface="B Mitra"/>
              </a:rPr>
              <a:t>به</a:t>
            </a:r>
            <a:r>
              <a:rPr lang="fa-IR" sz="2400" spc="75" dirty="0">
                <a:solidFill>
                  <a:srgbClr val="FF0000"/>
                </a:solidFill>
                <a:effectLst/>
                <a:latin typeface="Calibri" panose="020F0502020204030204" pitchFamily="34" charset="0"/>
                <a:ea typeface="Times New Roman" panose="02020603050405020304" pitchFamily="18" charset="0"/>
                <a:cs typeface="B Mitra"/>
              </a:rPr>
              <a:t> </a:t>
            </a:r>
            <a:r>
              <a:rPr lang="fa-IR" sz="2400" spc="75" dirty="0">
                <a:solidFill>
                  <a:srgbClr val="FF0000"/>
                </a:solidFill>
                <a:effectLst/>
                <a:latin typeface="Tahoma" panose="020B0604030504040204" pitchFamily="34" charset="0"/>
                <a:ea typeface="Times New Roman" panose="02020603050405020304" pitchFamily="18" charset="0"/>
                <a:cs typeface="B Mitra"/>
              </a:rPr>
              <a:t>سانتریفیوژکردن</a:t>
            </a:r>
            <a:r>
              <a:rPr lang="fa-IR" sz="2400" spc="75" dirty="0">
                <a:solidFill>
                  <a:srgbClr val="FF0000"/>
                </a:solidFill>
                <a:effectLst/>
                <a:latin typeface="Calibri" panose="020F0502020204030204" pitchFamily="34" charset="0"/>
                <a:ea typeface="Times New Roman" panose="02020603050405020304" pitchFamily="18" charset="0"/>
                <a:cs typeface="B Mitra"/>
              </a:rPr>
              <a:t>  </a:t>
            </a:r>
            <a:r>
              <a:rPr lang="fa-IR" sz="2400" spc="75" dirty="0">
                <a:solidFill>
                  <a:srgbClr val="FF0000"/>
                </a:solidFill>
                <a:effectLst/>
                <a:latin typeface="Tahoma" panose="020B0604030504040204" pitchFamily="34" charset="0"/>
                <a:ea typeface="Times New Roman" panose="02020603050405020304" pitchFamily="18" charset="0"/>
                <a:cs typeface="B Mitra"/>
              </a:rPr>
              <a:t>نیست</a:t>
            </a:r>
            <a:r>
              <a:rPr lang="fa-IR" sz="2400" spc="75" dirty="0">
                <a:solidFill>
                  <a:srgbClr val="FF0000"/>
                </a:solidFill>
                <a:effectLst/>
                <a:latin typeface="Calibri" panose="020F0502020204030204" pitchFamily="34" charset="0"/>
                <a:ea typeface="Times New Roman" panose="02020603050405020304" pitchFamily="18" charset="0"/>
                <a:cs typeface="B Mitra"/>
              </a:rPr>
              <a:t> </a:t>
            </a:r>
            <a:r>
              <a:rPr lang="fa-IR" sz="2400" spc="75" dirty="0">
                <a:solidFill>
                  <a:srgbClr val="5A5A5A"/>
                </a:solidFill>
                <a:effectLst/>
                <a:latin typeface="Tahoma" panose="020B0604030504040204" pitchFamily="34" charset="0"/>
                <a:ea typeface="Times New Roman" panose="02020603050405020304" pitchFamily="18" charset="0"/>
                <a:cs typeface="B Mitra"/>
              </a:rPr>
              <a:t>و</a:t>
            </a:r>
            <a:r>
              <a:rPr lang="fa-IR" sz="2400" spc="75" dirty="0">
                <a:solidFill>
                  <a:srgbClr val="5A5A5A"/>
                </a:solidFill>
                <a:effectLst/>
                <a:latin typeface="Calibri" panose="020F0502020204030204" pitchFamily="34" charset="0"/>
                <a:ea typeface="Times New Roman" panose="02020603050405020304" pitchFamily="18" charset="0"/>
                <a:cs typeface="B Mitra"/>
              </a:rPr>
              <a:t> </a:t>
            </a:r>
            <a:r>
              <a:rPr lang="fa-IR" sz="2400" spc="75" dirty="0">
                <a:solidFill>
                  <a:srgbClr val="5A5A5A"/>
                </a:solidFill>
                <a:effectLst/>
                <a:latin typeface="Tahoma" panose="020B0604030504040204" pitchFamily="34" charset="0"/>
                <a:ea typeface="Times New Roman" panose="02020603050405020304" pitchFamily="18" charset="0"/>
                <a:cs typeface="B Mitra"/>
              </a:rPr>
              <a:t>بطور</a:t>
            </a:r>
            <a:r>
              <a:rPr lang="fa-IR" sz="2400" spc="75" dirty="0">
                <a:solidFill>
                  <a:srgbClr val="5A5A5A"/>
                </a:solidFill>
                <a:effectLst/>
                <a:latin typeface="Calibri" panose="020F0502020204030204" pitchFamily="34" charset="0"/>
                <a:ea typeface="Times New Roman" panose="02020603050405020304" pitchFamily="18" charset="0"/>
                <a:cs typeface="B Mitra"/>
              </a:rPr>
              <a:t> </a:t>
            </a:r>
            <a:r>
              <a:rPr lang="fa-IR" sz="2400" spc="75" dirty="0">
                <a:solidFill>
                  <a:srgbClr val="5A5A5A"/>
                </a:solidFill>
                <a:effectLst/>
                <a:latin typeface="Tahoma" panose="020B0604030504040204" pitchFamily="34" charset="0"/>
                <a:ea typeface="Times New Roman" panose="02020603050405020304" pitchFamily="18" charset="0"/>
                <a:cs typeface="B Mitra"/>
              </a:rPr>
              <a:t>مستقیم</a:t>
            </a:r>
            <a:r>
              <a:rPr lang="fa-IR" sz="2400" spc="75" dirty="0">
                <a:solidFill>
                  <a:srgbClr val="5A5A5A"/>
                </a:solidFill>
                <a:effectLst/>
                <a:latin typeface="Calibri" panose="020F0502020204030204" pitchFamily="34" charset="0"/>
                <a:ea typeface="Times New Roman" panose="02020603050405020304" pitchFamily="18" charset="0"/>
                <a:cs typeface="B Mitra"/>
              </a:rPr>
              <a:t>  </a:t>
            </a:r>
            <a:r>
              <a:rPr lang="fa-IR" sz="2400" spc="75" dirty="0">
                <a:solidFill>
                  <a:srgbClr val="5A5A5A"/>
                </a:solidFill>
                <a:effectLst/>
                <a:latin typeface="Tahoma" panose="020B0604030504040204" pitchFamily="34" charset="0"/>
                <a:ea typeface="Times New Roman" panose="02020603050405020304" pitchFamily="18" charset="0"/>
                <a:cs typeface="B Mitra"/>
              </a:rPr>
              <a:t>در</a:t>
            </a:r>
            <a:r>
              <a:rPr lang="fa-IR" sz="2400" spc="75" dirty="0">
                <a:solidFill>
                  <a:srgbClr val="5A5A5A"/>
                </a:solidFill>
                <a:effectLst/>
                <a:latin typeface="Calibri" panose="020F0502020204030204" pitchFamily="34" charset="0"/>
                <a:ea typeface="Times New Roman" panose="02020603050405020304" pitchFamily="18" charset="0"/>
                <a:cs typeface="B Mitra"/>
              </a:rPr>
              <a:t> </a:t>
            </a:r>
            <a:r>
              <a:rPr lang="fa-IR" sz="2400" spc="75" dirty="0">
                <a:solidFill>
                  <a:srgbClr val="5A5A5A"/>
                </a:solidFill>
                <a:effectLst/>
                <a:latin typeface="Tahoma" panose="020B0604030504040204" pitchFamily="34" charset="0"/>
                <a:ea typeface="Times New Roman" panose="02020603050405020304" pitchFamily="18" charset="0"/>
                <a:cs typeface="B Mitra"/>
              </a:rPr>
              <a:t>روی</a:t>
            </a:r>
            <a:r>
              <a:rPr lang="fa-IR" sz="2400" spc="75" dirty="0">
                <a:solidFill>
                  <a:srgbClr val="5A5A5A"/>
                </a:solidFill>
                <a:effectLst/>
                <a:latin typeface="Calibri" panose="020F0502020204030204" pitchFamily="34" charset="0"/>
                <a:ea typeface="Times New Roman" panose="02020603050405020304" pitchFamily="18" charset="0"/>
                <a:cs typeface="B Mitra"/>
              </a:rPr>
              <a:t> </a:t>
            </a:r>
            <a:r>
              <a:rPr lang="fa-IR" sz="2400" spc="75" dirty="0">
                <a:solidFill>
                  <a:srgbClr val="5A5A5A"/>
                </a:solidFill>
                <a:effectLst/>
                <a:latin typeface="Tahoma" panose="020B0604030504040204" pitchFamily="34" charset="0"/>
                <a:ea typeface="Times New Roman" panose="02020603050405020304" pitchFamily="18" charset="0"/>
                <a:cs typeface="B Mitra"/>
              </a:rPr>
              <a:t>محیط های</a:t>
            </a:r>
            <a:r>
              <a:rPr lang="fa-IR" sz="2400" spc="75" dirty="0">
                <a:solidFill>
                  <a:srgbClr val="5A5A5A"/>
                </a:solidFill>
                <a:effectLst/>
                <a:latin typeface="Calibri" panose="020F0502020204030204" pitchFamily="34" charset="0"/>
                <a:ea typeface="Times New Roman" panose="02020603050405020304" pitchFamily="18" charset="0"/>
                <a:cs typeface="B Mitra"/>
              </a:rPr>
              <a:t> </a:t>
            </a:r>
            <a:r>
              <a:rPr lang="fa-IR" sz="2400" spc="75" dirty="0">
                <a:solidFill>
                  <a:srgbClr val="5A5A5A"/>
                </a:solidFill>
                <a:effectLst/>
                <a:latin typeface="Tahoma" panose="020B0604030504040204" pitchFamily="34" charset="0"/>
                <a:ea typeface="Times New Roman" panose="02020603050405020304" pitchFamily="18" charset="0"/>
                <a:cs typeface="B Mitra"/>
              </a:rPr>
              <a:t>ذکر</a:t>
            </a:r>
            <a:r>
              <a:rPr lang="fa-IR" sz="2400" spc="75" dirty="0">
                <a:solidFill>
                  <a:srgbClr val="5A5A5A"/>
                </a:solidFill>
                <a:effectLst/>
                <a:latin typeface="Calibri" panose="020F0502020204030204" pitchFamily="34" charset="0"/>
                <a:ea typeface="Times New Roman" panose="02020603050405020304" pitchFamily="18" charset="0"/>
                <a:cs typeface="B Mitra"/>
              </a:rPr>
              <a:t> </a:t>
            </a:r>
            <a:r>
              <a:rPr lang="fa-IR" sz="2400" spc="75" dirty="0">
                <a:solidFill>
                  <a:srgbClr val="5A5A5A"/>
                </a:solidFill>
                <a:effectLst/>
                <a:latin typeface="Tahoma" panose="020B0604030504040204" pitchFamily="34" charset="0"/>
                <a:ea typeface="Times New Roman" panose="02020603050405020304" pitchFamily="18" charset="0"/>
                <a:cs typeface="B Mitra"/>
              </a:rPr>
              <a:t>شده</a:t>
            </a:r>
            <a:r>
              <a:rPr lang="fa-IR" sz="2400" spc="75" dirty="0">
                <a:solidFill>
                  <a:srgbClr val="5A5A5A"/>
                </a:solidFill>
                <a:effectLst/>
                <a:latin typeface="Calibri" panose="020F0502020204030204" pitchFamily="34" charset="0"/>
                <a:ea typeface="Times New Roman" panose="02020603050405020304" pitchFamily="18" charset="0"/>
                <a:cs typeface="B Mitra"/>
              </a:rPr>
              <a:t> </a:t>
            </a:r>
            <a:r>
              <a:rPr lang="fa-IR" sz="2400" spc="75" dirty="0">
                <a:solidFill>
                  <a:srgbClr val="5A5A5A"/>
                </a:solidFill>
                <a:effectLst/>
                <a:latin typeface="Tahoma" panose="020B0604030504040204" pitchFamily="34" charset="0"/>
                <a:ea typeface="Times New Roman" panose="02020603050405020304" pitchFamily="18" charset="0"/>
                <a:cs typeface="B Mitra"/>
              </a:rPr>
              <a:t>کشت</a:t>
            </a:r>
            <a:r>
              <a:rPr lang="fa-IR" sz="2400" spc="75" dirty="0">
                <a:solidFill>
                  <a:srgbClr val="5A5A5A"/>
                </a:solidFill>
                <a:effectLst/>
                <a:latin typeface="Calibri" panose="020F0502020204030204" pitchFamily="34" charset="0"/>
                <a:ea typeface="Times New Roman" panose="02020603050405020304" pitchFamily="18" charset="0"/>
                <a:cs typeface="B Mitra"/>
              </a:rPr>
              <a:t> </a:t>
            </a:r>
            <a:r>
              <a:rPr lang="fa-IR" sz="2400" spc="75" dirty="0">
                <a:solidFill>
                  <a:srgbClr val="5A5A5A"/>
                </a:solidFill>
                <a:effectLst/>
                <a:latin typeface="Tahoma" panose="020B0604030504040204" pitchFamily="34" charset="0"/>
                <a:ea typeface="Times New Roman" panose="02020603050405020304" pitchFamily="18" charset="0"/>
                <a:cs typeface="B Mitra"/>
              </a:rPr>
              <a:t>داده</a:t>
            </a:r>
            <a:r>
              <a:rPr lang="fa-IR" sz="2400" spc="75" dirty="0">
                <a:solidFill>
                  <a:srgbClr val="5A5A5A"/>
                </a:solidFill>
                <a:effectLst/>
                <a:latin typeface="Calibri" panose="020F0502020204030204" pitchFamily="34" charset="0"/>
                <a:ea typeface="Times New Roman" panose="02020603050405020304" pitchFamily="18" charset="0"/>
                <a:cs typeface="B Mitra"/>
              </a:rPr>
              <a:t> </a:t>
            </a:r>
            <a:r>
              <a:rPr lang="fa-IR" sz="2400" spc="75" dirty="0">
                <a:solidFill>
                  <a:srgbClr val="5A5A5A"/>
                </a:solidFill>
                <a:effectLst/>
                <a:latin typeface="Tahoma" panose="020B0604030504040204" pitchFamily="34" charset="0"/>
                <a:ea typeface="Times New Roman" panose="02020603050405020304" pitchFamily="18" charset="0"/>
                <a:cs typeface="B Mitra"/>
              </a:rPr>
              <a:t>شود</a:t>
            </a:r>
            <a:r>
              <a:rPr lang="fa-IR" sz="2400" spc="75" dirty="0">
                <a:solidFill>
                  <a:srgbClr val="5A5A5A"/>
                </a:solidFill>
                <a:effectLst/>
                <a:latin typeface="Calibri" panose="020F0502020204030204" pitchFamily="34" charset="0"/>
                <a:ea typeface="Times New Roman" panose="02020603050405020304" pitchFamily="18" charset="0"/>
                <a:cs typeface="B Mitra"/>
              </a:rPr>
              <a:t> </a:t>
            </a:r>
            <a:r>
              <a:rPr lang="fa-IR" sz="2400" spc="75" dirty="0">
                <a:solidFill>
                  <a:srgbClr val="5A5A5A"/>
                </a:solidFill>
                <a:effectLst/>
                <a:latin typeface="Tahoma" panose="020B0604030504040204" pitchFamily="34" charset="0"/>
                <a:ea typeface="Times New Roman" panose="02020603050405020304" pitchFamily="18" charset="0"/>
                <a:cs typeface="B Mitra"/>
              </a:rPr>
              <a:t>ودر</a:t>
            </a:r>
            <a:r>
              <a:rPr lang="fa-IR" sz="2400" spc="75" dirty="0">
                <a:solidFill>
                  <a:srgbClr val="5A5A5A"/>
                </a:solidFill>
                <a:effectLst/>
                <a:latin typeface="Calibri" panose="020F0502020204030204" pitchFamily="34" charset="0"/>
                <a:ea typeface="Times New Roman" panose="02020603050405020304" pitchFamily="18" charset="0"/>
                <a:cs typeface="B Mitra"/>
              </a:rPr>
              <a:t> </a:t>
            </a:r>
            <a:r>
              <a:rPr lang="fa-IR" sz="2400" spc="75" dirty="0">
                <a:solidFill>
                  <a:srgbClr val="5A5A5A"/>
                </a:solidFill>
                <a:effectLst/>
                <a:latin typeface="Tahoma" panose="020B0604030504040204" pitchFamily="34" charset="0"/>
                <a:ea typeface="Times New Roman" panose="02020603050405020304" pitchFamily="18" charset="0"/>
                <a:cs typeface="B Mitra"/>
              </a:rPr>
              <a:t>ضمن</a:t>
            </a:r>
            <a:r>
              <a:rPr lang="fa-IR" sz="2400" spc="75" dirty="0">
                <a:solidFill>
                  <a:srgbClr val="5A5A5A"/>
                </a:solidFill>
                <a:effectLst/>
                <a:latin typeface="Calibri" panose="020F0502020204030204" pitchFamily="34" charset="0"/>
                <a:ea typeface="Times New Roman" panose="02020603050405020304" pitchFamily="18" charset="0"/>
                <a:cs typeface="B Mitra"/>
              </a:rPr>
              <a:t> </a:t>
            </a:r>
            <a:r>
              <a:rPr lang="fa-IR" sz="2400" spc="75" dirty="0">
                <a:solidFill>
                  <a:srgbClr val="5A5A5A"/>
                </a:solidFill>
                <a:effectLst/>
                <a:latin typeface="Tahoma" panose="020B0604030504040204" pitchFamily="34" charset="0"/>
                <a:ea typeface="Times New Roman" panose="02020603050405020304" pitchFamily="18" charset="0"/>
                <a:cs typeface="B Mitra"/>
              </a:rPr>
              <a:t>چند</a:t>
            </a:r>
            <a:r>
              <a:rPr lang="fa-IR" sz="2400" spc="75" dirty="0">
                <a:solidFill>
                  <a:srgbClr val="5A5A5A"/>
                </a:solidFill>
                <a:effectLst/>
                <a:latin typeface="Calibri" panose="020F0502020204030204" pitchFamily="34" charset="0"/>
                <a:ea typeface="Times New Roman" panose="02020603050405020304" pitchFamily="18" charset="0"/>
                <a:cs typeface="B Mitra"/>
              </a:rPr>
              <a:t> </a:t>
            </a:r>
            <a:r>
              <a:rPr lang="fa-IR" sz="2400" spc="75" dirty="0">
                <a:solidFill>
                  <a:srgbClr val="5A5A5A"/>
                </a:solidFill>
                <a:effectLst/>
                <a:latin typeface="Tahoma" panose="020B0604030504040204" pitchFamily="34" charset="0"/>
                <a:ea typeface="Times New Roman" panose="02020603050405020304" pitchFamily="18" charset="0"/>
                <a:cs typeface="B Mitra"/>
              </a:rPr>
              <a:t>قطره</a:t>
            </a:r>
            <a:r>
              <a:rPr lang="fa-IR" sz="2400" spc="75" dirty="0">
                <a:solidFill>
                  <a:srgbClr val="5A5A5A"/>
                </a:solidFill>
                <a:effectLst/>
                <a:latin typeface="Calibri" panose="020F0502020204030204" pitchFamily="34" charset="0"/>
                <a:ea typeface="Times New Roman" panose="02020603050405020304" pitchFamily="18" charset="0"/>
                <a:cs typeface="B Mitra"/>
              </a:rPr>
              <a:t> </a:t>
            </a:r>
            <a:r>
              <a:rPr lang="fa-IR" sz="2400" spc="75" dirty="0">
                <a:solidFill>
                  <a:srgbClr val="5A5A5A"/>
                </a:solidFill>
                <a:effectLst/>
                <a:latin typeface="Tahoma" panose="020B0604030504040204" pitchFamily="34" charset="0"/>
                <a:ea typeface="Times New Roman" panose="02020603050405020304" pitchFamily="18" charset="0"/>
                <a:cs typeface="B Mitra"/>
              </a:rPr>
              <a:t>از</a:t>
            </a:r>
            <a:r>
              <a:rPr lang="fa-IR" sz="2400" spc="75" dirty="0">
                <a:solidFill>
                  <a:srgbClr val="5A5A5A"/>
                </a:solidFill>
                <a:effectLst/>
                <a:latin typeface="Calibri" panose="020F0502020204030204" pitchFamily="34" charset="0"/>
                <a:ea typeface="Times New Roman" panose="02020603050405020304" pitchFamily="18" charset="0"/>
                <a:cs typeface="B Mitra"/>
              </a:rPr>
              <a:t> </a:t>
            </a:r>
            <a:r>
              <a:rPr lang="fa-IR" sz="2400" spc="75" dirty="0">
                <a:solidFill>
                  <a:srgbClr val="5A5A5A"/>
                </a:solidFill>
                <a:effectLst/>
                <a:latin typeface="Tahoma" panose="020B0604030504040204" pitchFamily="34" charset="0"/>
                <a:ea typeface="Times New Roman" panose="02020603050405020304" pitchFamily="18" charset="0"/>
                <a:cs typeface="B Mitra"/>
              </a:rPr>
              <a:t>آن</a:t>
            </a:r>
            <a:r>
              <a:rPr lang="fa-IR" sz="2400" spc="75" dirty="0">
                <a:solidFill>
                  <a:srgbClr val="5A5A5A"/>
                </a:solidFill>
                <a:effectLst/>
                <a:latin typeface="Calibri" panose="020F0502020204030204" pitchFamily="34" charset="0"/>
                <a:ea typeface="Times New Roman" panose="02020603050405020304" pitchFamily="18" charset="0"/>
                <a:cs typeface="B Mitra"/>
              </a:rPr>
              <a:t> </a:t>
            </a:r>
            <a:r>
              <a:rPr lang="fa-IR" sz="2400" spc="75" dirty="0">
                <a:solidFill>
                  <a:srgbClr val="5A5A5A"/>
                </a:solidFill>
                <a:effectLst/>
                <a:latin typeface="Tahoma" panose="020B0604030504040204" pitchFamily="34" charset="0"/>
                <a:ea typeface="Times New Roman" panose="02020603050405020304" pitchFamily="18" charset="0"/>
                <a:cs typeface="B Mitra"/>
              </a:rPr>
              <a:t>را</a:t>
            </a:r>
            <a:r>
              <a:rPr lang="fa-IR" sz="2400" spc="75" dirty="0">
                <a:solidFill>
                  <a:srgbClr val="5A5A5A"/>
                </a:solidFill>
                <a:effectLst/>
                <a:latin typeface="Calibri" panose="020F0502020204030204" pitchFamily="34" charset="0"/>
                <a:ea typeface="Times New Roman" panose="02020603050405020304" pitchFamily="18" charset="0"/>
                <a:cs typeface="B Mitra"/>
              </a:rPr>
              <a:t> </a:t>
            </a:r>
            <a:r>
              <a:rPr lang="fa-IR" sz="2400" spc="75" dirty="0">
                <a:solidFill>
                  <a:srgbClr val="5A5A5A"/>
                </a:solidFill>
                <a:effectLst/>
                <a:latin typeface="Tahoma" panose="020B0604030504040204" pitchFamily="34" charset="0"/>
                <a:ea typeface="Times New Roman" panose="02020603050405020304" pitchFamily="18" charset="0"/>
                <a:cs typeface="B Mitra"/>
              </a:rPr>
              <a:t>در</a:t>
            </a:r>
            <a:r>
              <a:rPr lang="fa-IR" sz="2400" spc="75" dirty="0">
                <a:solidFill>
                  <a:srgbClr val="5A5A5A"/>
                </a:solidFill>
                <a:effectLst/>
                <a:latin typeface="Calibri" panose="020F0502020204030204" pitchFamily="34" charset="0"/>
                <a:ea typeface="Times New Roman" panose="02020603050405020304" pitchFamily="18" charset="0"/>
                <a:cs typeface="B Mitra"/>
              </a:rPr>
              <a:t> </a:t>
            </a:r>
            <a:r>
              <a:rPr lang="fa-IR" sz="2400" spc="75" dirty="0">
                <a:solidFill>
                  <a:srgbClr val="5A5A5A"/>
                </a:solidFill>
                <a:effectLst/>
                <a:latin typeface="Tahoma" panose="020B0604030504040204" pitchFamily="34" charset="0"/>
                <a:ea typeface="Times New Roman" panose="02020603050405020304" pitchFamily="18" charset="0"/>
                <a:cs typeface="B Mitra"/>
              </a:rPr>
              <a:t>روی</a:t>
            </a:r>
            <a:r>
              <a:rPr lang="fa-IR" sz="2400" spc="75" dirty="0">
                <a:solidFill>
                  <a:srgbClr val="5A5A5A"/>
                </a:solidFill>
                <a:effectLst/>
                <a:latin typeface="Calibri" panose="020F0502020204030204" pitchFamily="34" charset="0"/>
                <a:ea typeface="Times New Roman" panose="02020603050405020304" pitchFamily="18" charset="0"/>
                <a:cs typeface="B Mitra"/>
              </a:rPr>
              <a:t> </a:t>
            </a:r>
            <a:r>
              <a:rPr lang="fa-IR" sz="2400" spc="75" dirty="0">
                <a:solidFill>
                  <a:srgbClr val="5A5A5A"/>
                </a:solidFill>
                <a:effectLst/>
                <a:latin typeface="Tahoma" panose="020B0604030504040204" pitchFamily="34" charset="0"/>
                <a:ea typeface="Times New Roman" panose="02020603050405020304" pitchFamily="18" charset="0"/>
                <a:cs typeface="B Mitra"/>
              </a:rPr>
              <a:t>لام</a:t>
            </a:r>
            <a:r>
              <a:rPr lang="fa-IR" sz="2400" spc="75" dirty="0">
                <a:solidFill>
                  <a:srgbClr val="5A5A5A"/>
                </a:solidFill>
                <a:effectLst/>
                <a:latin typeface="Calibri" panose="020F0502020204030204" pitchFamily="34" charset="0"/>
                <a:ea typeface="Times New Roman" panose="02020603050405020304" pitchFamily="18" charset="0"/>
                <a:cs typeface="B Mitra"/>
              </a:rPr>
              <a:t> </a:t>
            </a:r>
            <a:r>
              <a:rPr lang="fa-IR" sz="2400" spc="75" dirty="0">
                <a:solidFill>
                  <a:srgbClr val="5A5A5A"/>
                </a:solidFill>
                <a:effectLst/>
                <a:latin typeface="Tahoma" panose="020B0604030504040204" pitchFamily="34" charset="0"/>
                <a:ea typeface="Times New Roman" panose="02020603050405020304" pitchFamily="18" charset="0"/>
                <a:cs typeface="B Mitra"/>
              </a:rPr>
              <a:t>ریخته</a:t>
            </a:r>
            <a:r>
              <a:rPr lang="fa-IR" sz="2400" spc="75" dirty="0">
                <a:solidFill>
                  <a:srgbClr val="5A5A5A"/>
                </a:solidFill>
                <a:effectLst/>
                <a:latin typeface="Calibri" panose="020F0502020204030204" pitchFamily="34" charset="0"/>
                <a:ea typeface="Times New Roman" panose="02020603050405020304" pitchFamily="18" charset="0"/>
                <a:cs typeface="B Mitra"/>
              </a:rPr>
              <a:t> </a:t>
            </a:r>
            <a:r>
              <a:rPr lang="fa-IR" sz="2400" spc="75" dirty="0">
                <a:solidFill>
                  <a:srgbClr val="5A5A5A"/>
                </a:solidFill>
                <a:effectLst/>
                <a:latin typeface="Tahoma" panose="020B0604030504040204" pitchFamily="34" charset="0"/>
                <a:ea typeface="Times New Roman" panose="02020603050405020304" pitchFamily="18" charset="0"/>
                <a:cs typeface="B Mitra"/>
              </a:rPr>
              <a:t>و</a:t>
            </a:r>
            <a:r>
              <a:rPr lang="fa-IR" sz="2400" spc="75" dirty="0">
                <a:solidFill>
                  <a:srgbClr val="5A5A5A"/>
                </a:solidFill>
                <a:effectLst/>
                <a:latin typeface="Calibri" panose="020F0502020204030204" pitchFamily="34" charset="0"/>
                <a:ea typeface="Times New Roman" panose="02020603050405020304" pitchFamily="18" charset="0"/>
                <a:cs typeface="B Mitra"/>
              </a:rPr>
              <a:t> </a:t>
            </a:r>
            <a:r>
              <a:rPr lang="fa-IR" sz="2400" spc="75" dirty="0">
                <a:solidFill>
                  <a:srgbClr val="5A5A5A"/>
                </a:solidFill>
                <a:effectLst/>
                <a:latin typeface="Tahoma" panose="020B0604030504040204" pitchFamily="34" charset="0"/>
                <a:ea typeface="Times New Roman" panose="02020603050405020304" pitchFamily="18" charset="0"/>
                <a:cs typeface="B Mitra"/>
              </a:rPr>
              <a:t>بدون</a:t>
            </a:r>
            <a:r>
              <a:rPr lang="fa-IR" sz="2400" spc="75" dirty="0">
                <a:solidFill>
                  <a:srgbClr val="5A5A5A"/>
                </a:solidFill>
                <a:effectLst/>
                <a:latin typeface="Calibri" panose="020F0502020204030204" pitchFamily="34" charset="0"/>
                <a:ea typeface="Times New Roman" panose="02020603050405020304" pitchFamily="18" charset="0"/>
                <a:cs typeface="B Mitra"/>
              </a:rPr>
              <a:t> </a:t>
            </a:r>
            <a:r>
              <a:rPr lang="fa-IR" sz="2400" spc="75" dirty="0">
                <a:solidFill>
                  <a:srgbClr val="5A5A5A"/>
                </a:solidFill>
                <a:effectLst/>
                <a:latin typeface="Tahoma" panose="020B0604030504040204" pitchFamily="34" charset="0"/>
                <a:ea typeface="Times New Roman" panose="02020603050405020304" pitchFamily="18" charset="0"/>
                <a:cs typeface="B Mitra"/>
              </a:rPr>
              <a:t>اینکه</a:t>
            </a:r>
            <a:r>
              <a:rPr lang="fa-IR" sz="2400" spc="75" dirty="0">
                <a:solidFill>
                  <a:srgbClr val="5A5A5A"/>
                </a:solidFill>
                <a:effectLst/>
                <a:latin typeface="Calibri" panose="020F0502020204030204" pitchFamily="34" charset="0"/>
                <a:ea typeface="Times New Roman" panose="02020603050405020304" pitchFamily="18" charset="0"/>
                <a:cs typeface="B Mitra"/>
              </a:rPr>
              <a:t> </a:t>
            </a:r>
            <a:r>
              <a:rPr lang="fa-IR" sz="2400" spc="75" dirty="0">
                <a:solidFill>
                  <a:srgbClr val="5A5A5A"/>
                </a:solidFill>
                <a:effectLst/>
                <a:latin typeface="Tahoma" panose="020B0604030504040204" pitchFamily="34" charset="0"/>
                <a:ea typeface="Times New Roman" panose="02020603050405020304" pitchFamily="18" charset="0"/>
                <a:cs typeface="B Mitra"/>
              </a:rPr>
              <a:t>پخش</a:t>
            </a:r>
            <a:r>
              <a:rPr lang="fa-IR" sz="2400" spc="75" dirty="0">
                <a:solidFill>
                  <a:srgbClr val="5A5A5A"/>
                </a:solidFill>
                <a:effectLst/>
                <a:latin typeface="Calibri" panose="020F0502020204030204" pitchFamily="34" charset="0"/>
                <a:ea typeface="Times New Roman" panose="02020603050405020304" pitchFamily="18" charset="0"/>
                <a:cs typeface="B Mitra"/>
              </a:rPr>
              <a:t> </a:t>
            </a:r>
            <a:r>
              <a:rPr lang="fa-IR" sz="2400" spc="75" dirty="0">
                <a:solidFill>
                  <a:srgbClr val="5A5A5A"/>
                </a:solidFill>
                <a:effectLst/>
                <a:latin typeface="Tahoma" panose="020B0604030504040204" pitchFamily="34" charset="0"/>
                <a:ea typeface="Times New Roman" panose="02020603050405020304" pitchFamily="18" charset="0"/>
                <a:cs typeface="B Mitra"/>
              </a:rPr>
              <a:t>کنید</a:t>
            </a:r>
            <a:r>
              <a:rPr lang="fa-IR" sz="2400" spc="75" dirty="0">
                <a:solidFill>
                  <a:srgbClr val="5A5A5A"/>
                </a:solidFill>
                <a:effectLst/>
                <a:latin typeface="Calibri" panose="020F0502020204030204" pitchFamily="34" charset="0"/>
                <a:ea typeface="Times New Roman" panose="02020603050405020304" pitchFamily="18" charset="0"/>
                <a:cs typeface="B Mitra"/>
              </a:rPr>
              <a:t> </a:t>
            </a:r>
            <a:r>
              <a:rPr lang="fa-IR" sz="2400" spc="75" dirty="0">
                <a:solidFill>
                  <a:srgbClr val="5A5A5A"/>
                </a:solidFill>
                <a:effectLst/>
                <a:latin typeface="Tahoma" panose="020B0604030504040204" pitchFamily="34" charset="0"/>
                <a:ea typeface="Times New Roman" panose="02020603050405020304" pitchFamily="18" charset="0"/>
                <a:cs typeface="B Mitra"/>
              </a:rPr>
              <a:t>رنگ</a:t>
            </a:r>
            <a:r>
              <a:rPr lang="fa-IR" sz="2400" spc="75" dirty="0">
                <a:solidFill>
                  <a:srgbClr val="5A5A5A"/>
                </a:solidFill>
                <a:effectLst/>
                <a:latin typeface="Calibri" panose="020F0502020204030204" pitchFamily="34" charset="0"/>
                <a:ea typeface="Times New Roman" panose="02020603050405020304" pitchFamily="18" charset="0"/>
                <a:cs typeface="B Mitra"/>
              </a:rPr>
              <a:t> </a:t>
            </a:r>
            <a:r>
              <a:rPr lang="fa-IR" sz="2400" spc="75" dirty="0">
                <a:solidFill>
                  <a:srgbClr val="5A5A5A"/>
                </a:solidFill>
                <a:effectLst/>
                <a:latin typeface="Tahoma" panose="020B0604030504040204" pitchFamily="34" charset="0"/>
                <a:ea typeface="Times New Roman" panose="02020603050405020304" pitchFamily="18" charset="0"/>
                <a:cs typeface="B Mitra"/>
              </a:rPr>
              <a:t>آمیزی</a:t>
            </a:r>
            <a:r>
              <a:rPr lang="fa-IR" sz="2400" spc="75" dirty="0">
                <a:solidFill>
                  <a:srgbClr val="5A5A5A"/>
                </a:solidFill>
                <a:effectLst/>
                <a:latin typeface="Calibri" panose="020F0502020204030204" pitchFamily="34" charset="0"/>
                <a:ea typeface="Times New Roman" panose="02020603050405020304" pitchFamily="18" charset="0"/>
                <a:cs typeface="B Mitra"/>
              </a:rPr>
              <a:t> </a:t>
            </a:r>
            <a:r>
              <a:rPr lang="fa-IR" sz="2400" spc="75" dirty="0">
                <a:solidFill>
                  <a:srgbClr val="5A5A5A"/>
                </a:solidFill>
                <a:effectLst/>
                <a:latin typeface="Tahoma" panose="020B0604030504040204" pitchFamily="34" charset="0"/>
                <a:ea typeface="Times New Roman" panose="02020603050405020304" pitchFamily="18" charset="0"/>
                <a:cs typeface="B Mitra"/>
              </a:rPr>
              <a:t>گرم</a:t>
            </a:r>
            <a:r>
              <a:rPr lang="fa-IR" sz="2400" spc="75" dirty="0">
                <a:solidFill>
                  <a:srgbClr val="5A5A5A"/>
                </a:solidFill>
                <a:effectLst/>
                <a:latin typeface="Calibri" panose="020F0502020204030204" pitchFamily="34" charset="0"/>
                <a:ea typeface="Times New Roman" panose="02020603050405020304" pitchFamily="18" charset="0"/>
                <a:cs typeface="B Mitra"/>
              </a:rPr>
              <a:t> </a:t>
            </a:r>
            <a:r>
              <a:rPr lang="fa-IR" sz="2400" spc="75" dirty="0">
                <a:solidFill>
                  <a:srgbClr val="5A5A5A"/>
                </a:solidFill>
                <a:effectLst/>
                <a:latin typeface="Tahoma" panose="020B0604030504040204" pitchFamily="34" charset="0"/>
                <a:ea typeface="Times New Roman" panose="02020603050405020304" pitchFamily="18" charset="0"/>
                <a:cs typeface="B Mitra"/>
              </a:rPr>
              <a:t>انجام</a:t>
            </a:r>
            <a:r>
              <a:rPr lang="fa-IR" sz="2400" spc="75" dirty="0">
                <a:solidFill>
                  <a:srgbClr val="5A5A5A"/>
                </a:solidFill>
                <a:effectLst/>
                <a:latin typeface="Calibri" panose="020F0502020204030204" pitchFamily="34" charset="0"/>
                <a:ea typeface="Times New Roman" panose="02020603050405020304" pitchFamily="18" charset="0"/>
                <a:cs typeface="B Mitra"/>
              </a:rPr>
              <a:t> </a:t>
            </a:r>
            <a:r>
              <a:rPr lang="fa-IR" sz="2400" spc="75" dirty="0">
                <a:solidFill>
                  <a:srgbClr val="5A5A5A"/>
                </a:solidFill>
                <a:effectLst/>
                <a:latin typeface="Tahoma" panose="020B0604030504040204" pitchFamily="34" charset="0"/>
                <a:ea typeface="Times New Roman" panose="02020603050405020304" pitchFamily="18" charset="0"/>
                <a:cs typeface="B Mitra"/>
              </a:rPr>
              <a:t>دهید.</a:t>
            </a:r>
            <a:endParaRPr lang="en-US" sz="2400" spc="75" dirty="0">
              <a:solidFill>
                <a:srgbClr val="5A5A5A"/>
              </a:solidFill>
              <a:effectLst/>
              <a:latin typeface="Calibri" panose="020F0502020204030204" pitchFamily="34" charset="0"/>
              <a:ea typeface="Times New Roman" panose="02020603050405020304" pitchFamily="18" charset="0"/>
              <a:cs typeface="Arial" panose="020B0604020202020204" pitchFamily="34" charset="0"/>
            </a:endParaRPr>
          </a:p>
          <a:p>
            <a:pPr marL="0" marR="0" algn="just" rtl="1">
              <a:lnSpc>
                <a:spcPct val="107000"/>
              </a:lnSpc>
              <a:spcAft>
                <a:spcPts val="800"/>
              </a:spcAft>
            </a:pPr>
            <a:r>
              <a:rPr lang="fa-IR" sz="2400" spc="75" dirty="0">
                <a:solidFill>
                  <a:srgbClr val="5A5A5A"/>
                </a:solidFill>
                <a:effectLst/>
                <a:latin typeface="Tahoma" panose="020B0604030504040204" pitchFamily="34" charset="0"/>
                <a:ea typeface="Times New Roman" panose="02020603050405020304" pitchFamily="18" charset="0"/>
                <a:cs typeface="B Mitra"/>
              </a:rPr>
              <a:t>توجه</a:t>
            </a:r>
            <a:r>
              <a:rPr lang="fa-IR" sz="2400" spc="75" dirty="0">
                <a:solidFill>
                  <a:srgbClr val="5A5A5A"/>
                </a:solidFill>
                <a:effectLst/>
                <a:latin typeface="Calibri" panose="020F0502020204030204" pitchFamily="34" charset="0"/>
                <a:ea typeface="Times New Roman" panose="02020603050405020304" pitchFamily="18" charset="0"/>
                <a:cs typeface="B Mitra"/>
              </a:rPr>
              <a:t> </a:t>
            </a:r>
            <a:r>
              <a:rPr lang="fa-IR" sz="2400" spc="75" dirty="0">
                <a:solidFill>
                  <a:srgbClr val="0070C0"/>
                </a:solidFill>
                <a:effectLst/>
                <a:latin typeface="Calibri" panose="020F0502020204030204" pitchFamily="34" charset="0"/>
                <a:ea typeface="Times New Roman" panose="02020603050405020304" pitchFamily="18" charset="0"/>
                <a:cs typeface="B Mitra"/>
              </a:rPr>
              <a:t>: </a:t>
            </a:r>
            <a:r>
              <a:rPr lang="fa-IR" sz="2400" spc="75" dirty="0">
                <a:solidFill>
                  <a:srgbClr val="0070C0"/>
                </a:solidFill>
                <a:effectLst/>
                <a:latin typeface="Tahoma" panose="020B0604030504040204" pitchFamily="34" charset="0"/>
                <a:ea typeface="Times New Roman" panose="02020603050405020304" pitchFamily="18" charset="0"/>
                <a:cs typeface="B Mitra"/>
              </a:rPr>
              <a:t>اگر</a:t>
            </a:r>
            <a:r>
              <a:rPr lang="fa-IR" sz="2400" spc="75" dirty="0">
                <a:solidFill>
                  <a:srgbClr val="0070C0"/>
                </a:solidFill>
                <a:effectLst/>
                <a:latin typeface="Calibri" panose="020F0502020204030204" pitchFamily="34" charset="0"/>
                <a:ea typeface="Times New Roman" panose="02020603050405020304" pitchFamily="18" charset="0"/>
                <a:cs typeface="B Mitra"/>
              </a:rPr>
              <a:t> </a:t>
            </a:r>
            <a:r>
              <a:rPr lang="fa-IR" sz="2400" spc="75" dirty="0">
                <a:solidFill>
                  <a:srgbClr val="0070C0"/>
                </a:solidFill>
                <a:effectLst/>
                <a:latin typeface="Tahoma" panose="020B0604030504040204" pitchFamily="34" charset="0"/>
                <a:ea typeface="Times New Roman" panose="02020603050405020304" pitchFamily="18" charset="0"/>
                <a:cs typeface="B Mitra"/>
              </a:rPr>
              <a:t>حجم</a:t>
            </a:r>
            <a:r>
              <a:rPr lang="fa-IR" sz="2400" spc="75" dirty="0">
                <a:solidFill>
                  <a:srgbClr val="0070C0"/>
                </a:solidFill>
                <a:effectLst/>
                <a:latin typeface="Calibri" panose="020F0502020204030204" pitchFamily="34" charset="0"/>
                <a:ea typeface="Times New Roman" panose="02020603050405020304" pitchFamily="18" charset="0"/>
                <a:cs typeface="B Mitra"/>
              </a:rPr>
              <a:t> </a:t>
            </a:r>
            <a:r>
              <a:rPr lang="fa-IR" sz="2400" spc="75" dirty="0">
                <a:solidFill>
                  <a:srgbClr val="0070C0"/>
                </a:solidFill>
                <a:effectLst/>
                <a:latin typeface="Tahoma" panose="020B0604030504040204" pitchFamily="34" charset="0"/>
                <a:ea typeface="Times New Roman" panose="02020603050405020304" pitchFamily="18" charset="0"/>
                <a:cs typeface="B Mitra"/>
              </a:rPr>
              <a:t>نمونه</a:t>
            </a:r>
            <a:r>
              <a:rPr lang="fa-IR" sz="2400" spc="75" dirty="0">
                <a:solidFill>
                  <a:srgbClr val="0070C0"/>
                </a:solidFill>
                <a:effectLst/>
                <a:latin typeface="Calibri" panose="020F0502020204030204" pitchFamily="34" charset="0"/>
                <a:ea typeface="Times New Roman" panose="02020603050405020304" pitchFamily="18" charset="0"/>
                <a:cs typeface="B Mitra"/>
              </a:rPr>
              <a:t> </a:t>
            </a:r>
            <a:r>
              <a:rPr lang="fa-IR" sz="2400" spc="75" dirty="0">
                <a:solidFill>
                  <a:srgbClr val="0070C0"/>
                </a:solidFill>
                <a:effectLst/>
                <a:latin typeface="Tahoma" panose="020B0604030504040204" pitchFamily="34" charset="0"/>
                <a:ea typeface="Times New Roman" panose="02020603050405020304" pitchFamily="18" charset="0"/>
                <a:cs typeface="B Mitra"/>
              </a:rPr>
              <a:t>خیلی</a:t>
            </a:r>
            <a:r>
              <a:rPr lang="fa-IR" sz="2400" spc="75" dirty="0">
                <a:solidFill>
                  <a:srgbClr val="0070C0"/>
                </a:solidFill>
                <a:effectLst/>
                <a:latin typeface="Calibri" panose="020F0502020204030204" pitchFamily="34" charset="0"/>
                <a:ea typeface="Times New Roman" panose="02020603050405020304" pitchFamily="18" charset="0"/>
                <a:cs typeface="B Mitra"/>
              </a:rPr>
              <a:t> </a:t>
            </a:r>
            <a:r>
              <a:rPr lang="fa-IR" sz="2400" spc="75" dirty="0">
                <a:solidFill>
                  <a:srgbClr val="0070C0"/>
                </a:solidFill>
                <a:effectLst/>
                <a:latin typeface="Tahoma" panose="020B0604030504040204" pitchFamily="34" charset="0"/>
                <a:ea typeface="Times New Roman" panose="02020603050405020304" pitchFamily="18" charset="0"/>
                <a:cs typeface="B Mitra"/>
              </a:rPr>
              <a:t>کم</a:t>
            </a:r>
            <a:r>
              <a:rPr lang="fa-IR" sz="2400" spc="75" dirty="0">
                <a:solidFill>
                  <a:srgbClr val="0070C0"/>
                </a:solidFill>
                <a:effectLst/>
                <a:latin typeface="Calibri" panose="020F0502020204030204" pitchFamily="34" charset="0"/>
                <a:ea typeface="Times New Roman" panose="02020603050405020304" pitchFamily="18" charset="0"/>
                <a:cs typeface="B Mitra"/>
              </a:rPr>
              <a:t> </a:t>
            </a:r>
            <a:r>
              <a:rPr lang="fa-IR" sz="2400" spc="75" dirty="0">
                <a:solidFill>
                  <a:srgbClr val="0070C0"/>
                </a:solidFill>
                <a:effectLst/>
                <a:latin typeface="Tahoma" panose="020B0604030504040204" pitchFamily="34" charset="0"/>
                <a:ea typeface="Times New Roman" panose="02020603050405020304" pitchFamily="18" charset="0"/>
                <a:cs typeface="B Mitra"/>
              </a:rPr>
              <a:t>باشد</a:t>
            </a:r>
            <a:r>
              <a:rPr lang="fa-IR" sz="2400" spc="75" dirty="0">
                <a:solidFill>
                  <a:srgbClr val="0070C0"/>
                </a:solidFill>
                <a:effectLst/>
                <a:latin typeface="Calibri" panose="020F0502020204030204" pitchFamily="34" charset="0"/>
                <a:ea typeface="Times New Roman" panose="02020603050405020304" pitchFamily="18" charset="0"/>
                <a:cs typeface="B Mitra"/>
              </a:rPr>
              <a:t> </a:t>
            </a:r>
            <a:r>
              <a:rPr lang="fa-IR" sz="2400" spc="75" dirty="0">
                <a:solidFill>
                  <a:srgbClr val="0070C0"/>
                </a:solidFill>
                <a:effectLst/>
                <a:latin typeface="Tahoma" panose="020B0604030504040204" pitchFamily="34" charset="0"/>
                <a:ea typeface="Times New Roman" panose="02020603050405020304" pitchFamily="18" charset="0"/>
                <a:cs typeface="B Mitra"/>
              </a:rPr>
              <a:t>فقط</a:t>
            </a:r>
            <a:r>
              <a:rPr lang="fa-IR" sz="2400" spc="75" dirty="0">
                <a:solidFill>
                  <a:srgbClr val="0070C0"/>
                </a:solidFill>
                <a:effectLst/>
                <a:latin typeface="Calibri" panose="020F0502020204030204" pitchFamily="34" charset="0"/>
                <a:ea typeface="Times New Roman" panose="02020603050405020304" pitchFamily="18" charset="0"/>
                <a:cs typeface="B Mitra"/>
              </a:rPr>
              <a:t> </a:t>
            </a:r>
            <a:r>
              <a:rPr lang="fa-IR" sz="2400" spc="75" dirty="0">
                <a:solidFill>
                  <a:srgbClr val="0070C0"/>
                </a:solidFill>
                <a:effectLst/>
                <a:latin typeface="Tahoma" panose="020B0604030504040204" pitchFamily="34" charset="0"/>
                <a:ea typeface="Times New Roman" panose="02020603050405020304" pitchFamily="18" charset="0"/>
                <a:cs typeface="B Mitra"/>
              </a:rPr>
              <a:t>در</a:t>
            </a:r>
            <a:r>
              <a:rPr lang="fa-IR" sz="2400" spc="75" dirty="0">
                <a:solidFill>
                  <a:srgbClr val="0070C0"/>
                </a:solidFill>
                <a:effectLst/>
                <a:latin typeface="Calibri" panose="020F0502020204030204" pitchFamily="34" charset="0"/>
                <a:ea typeface="Times New Roman" panose="02020603050405020304" pitchFamily="18" charset="0"/>
                <a:cs typeface="B Mitra"/>
              </a:rPr>
              <a:t> </a:t>
            </a:r>
            <a:r>
              <a:rPr lang="fa-IR" sz="2400" spc="75" dirty="0">
                <a:solidFill>
                  <a:srgbClr val="0070C0"/>
                </a:solidFill>
                <a:effectLst/>
                <a:latin typeface="Tahoma" panose="020B0604030504040204" pitchFamily="34" charset="0"/>
                <a:ea typeface="Times New Roman" panose="02020603050405020304" pitchFamily="18" charset="0"/>
                <a:cs typeface="B Mitra"/>
              </a:rPr>
              <a:t>شکلات آگار </a:t>
            </a:r>
            <a:r>
              <a:rPr lang="fa-IR" sz="2400" spc="75" dirty="0">
                <a:solidFill>
                  <a:srgbClr val="0070C0"/>
                </a:solidFill>
                <a:effectLst/>
                <a:latin typeface="Calibri" panose="020F0502020204030204" pitchFamily="34" charset="0"/>
                <a:ea typeface="Times New Roman" panose="02020603050405020304" pitchFamily="18" charset="0"/>
                <a:cs typeface="B Mitra"/>
              </a:rPr>
              <a:t> </a:t>
            </a:r>
            <a:r>
              <a:rPr lang="fa-IR" sz="2400" spc="75" dirty="0">
                <a:solidFill>
                  <a:srgbClr val="0070C0"/>
                </a:solidFill>
                <a:effectLst/>
                <a:latin typeface="Tahoma" panose="020B0604030504040204" pitchFamily="34" charset="0"/>
                <a:ea typeface="Times New Roman" panose="02020603050405020304" pitchFamily="18" charset="0"/>
                <a:cs typeface="B Mitra"/>
              </a:rPr>
              <a:t>و</a:t>
            </a:r>
            <a:r>
              <a:rPr lang="fa-IR" sz="2400" spc="75" dirty="0">
                <a:solidFill>
                  <a:srgbClr val="0070C0"/>
                </a:solidFill>
                <a:effectLst/>
                <a:latin typeface="Calibri" panose="020F0502020204030204" pitchFamily="34" charset="0"/>
                <a:ea typeface="Times New Roman" panose="02020603050405020304" pitchFamily="18" charset="0"/>
                <a:cs typeface="B Mitra"/>
              </a:rPr>
              <a:t> </a:t>
            </a:r>
            <a:r>
              <a:rPr lang="fa-IR" sz="2400" spc="75" dirty="0">
                <a:solidFill>
                  <a:srgbClr val="0070C0"/>
                </a:solidFill>
                <a:effectLst/>
                <a:latin typeface="Tahoma" panose="020B0604030504040204" pitchFamily="34" charset="0"/>
                <a:ea typeface="Times New Roman" panose="02020603050405020304" pitchFamily="18" charset="0"/>
                <a:cs typeface="B Mitra"/>
              </a:rPr>
              <a:t>تایوگلکولات</a:t>
            </a:r>
            <a:r>
              <a:rPr lang="fa-IR" sz="2400" spc="75" dirty="0">
                <a:solidFill>
                  <a:srgbClr val="0070C0"/>
                </a:solidFill>
                <a:effectLst/>
                <a:latin typeface="Calibri" panose="020F0502020204030204" pitchFamily="34" charset="0"/>
                <a:ea typeface="Times New Roman" panose="02020603050405020304" pitchFamily="18" charset="0"/>
                <a:cs typeface="B Mitra"/>
              </a:rPr>
              <a:t> </a:t>
            </a:r>
            <a:r>
              <a:rPr lang="fa-IR" sz="2400" spc="75" dirty="0">
                <a:solidFill>
                  <a:srgbClr val="0070C0"/>
                </a:solidFill>
                <a:effectLst/>
                <a:latin typeface="Tahoma" panose="020B0604030504040204" pitchFamily="34" charset="0"/>
                <a:ea typeface="Times New Roman" panose="02020603050405020304" pitchFamily="18" charset="0"/>
                <a:cs typeface="B Mitra"/>
              </a:rPr>
              <a:t>کشت</a:t>
            </a:r>
            <a:r>
              <a:rPr lang="fa-IR" sz="2400" spc="75" dirty="0">
                <a:solidFill>
                  <a:srgbClr val="0070C0"/>
                </a:solidFill>
                <a:effectLst/>
                <a:latin typeface="Calibri" panose="020F0502020204030204" pitchFamily="34" charset="0"/>
                <a:ea typeface="Times New Roman" panose="02020603050405020304" pitchFamily="18" charset="0"/>
                <a:cs typeface="B Mitra"/>
              </a:rPr>
              <a:t> </a:t>
            </a:r>
            <a:r>
              <a:rPr lang="fa-IR" sz="2400" spc="75" dirty="0">
                <a:solidFill>
                  <a:srgbClr val="0070C0"/>
                </a:solidFill>
                <a:effectLst/>
                <a:latin typeface="Tahoma" panose="020B0604030504040204" pitchFamily="34" charset="0"/>
                <a:ea typeface="Times New Roman" panose="02020603050405020304" pitchFamily="18" charset="0"/>
                <a:cs typeface="B Mitra"/>
              </a:rPr>
              <a:t>داده</a:t>
            </a:r>
            <a:r>
              <a:rPr lang="fa-IR" sz="2400" spc="75" dirty="0">
                <a:solidFill>
                  <a:srgbClr val="0070C0"/>
                </a:solidFill>
                <a:effectLst/>
                <a:latin typeface="Calibri" panose="020F0502020204030204" pitchFamily="34" charset="0"/>
                <a:ea typeface="Times New Roman" panose="02020603050405020304" pitchFamily="18" charset="0"/>
                <a:cs typeface="B Mitra"/>
              </a:rPr>
              <a:t> </a:t>
            </a:r>
            <a:r>
              <a:rPr lang="fa-IR" sz="2400" spc="75" dirty="0">
                <a:solidFill>
                  <a:srgbClr val="0070C0"/>
                </a:solidFill>
                <a:effectLst/>
                <a:latin typeface="Tahoma" panose="020B0604030504040204" pitchFamily="34" charset="0"/>
                <a:ea typeface="Times New Roman" panose="02020603050405020304" pitchFamily="18" charset="0"/>
                <a:cs typeface="B Mitra"/>
              </a:rPr>
              <a:t>و</a:t>
            </a:r>
            <a:r>
              <a:rPr lang="fa-IR" sz="2400" spc="75" dirty="0">
                <a:solidFill>
                  <a:srgbClr val="0070C0"/>
                </a:solidFill>
                <a:effectLst/>
                <a:latin typeface="Calibri" panose="020F0502020204030204" pitchFamily="34" charset="0"/>
                <a:ea typeface="Times New Roman" panose="02020603050405020304" pitchFamily="18" charset="0"/>
                <a:cs typeface="B Mitra"/>
              </a:rPr>
              <a:t> </a:t>
            </a:r>
            <a:r>
              <a:rPr lang="fa-IR" sz="2400" spc="75" dirty="0">
                <a:solidFill>
                  <a:srgbClr val="5A5A5A"/>
                </a:solidFill>
                <a:effectLst/>
                <a:latin typeface="Tahoma" panose="020B0604030504040204" pitchFamily="34" charset="0"/>
                <a:ea typeface="Times New Roman" panose="02020603050405020304" pitchFamily="18" charset="0"/>
                <a:cs typeface="B Mitra"/>
              </a:rPr>
              <a:t>یک</a:t>
            </a:r>
            <a:r>
              <a:rPr lang="fa-IR" sz="2400" spc="75" dirty="0">
                <a:solidFill>
                  <a:srgbClr val="5A5A5A"/>
                </a:solidFill>
                <a:effectLst/>
                <a:latin typeface="Calibri" panose="020F0502020204030204" pitchFamily="34" charset="0"/>
                <a:ea typeface="Times New Roman" panose="02020603050405020304" pitchFamily="18" charset="0"/>
                <a:cs typeface="B Mitra"/>
              </a:rPr>
              <a:t> </a:t>
            </a:r>
            <a:r>
              <a:rPr lang="fa-IR" sz="2400" spc="75" dirty="0">
                <a:solidFill>
                  <a:srgbClr val="5A5A5A"/>
                </a:solidFill>
                <a:effectLst/>
                <a:latin typeface="Tahoma" panose="020B0604030504040204" pitchFamily="34" charset="0"/>
                <a:ea typeface="Times New Roman" panose="02020603050405020304" pitchFamily="18" charset="0"/>
                <a:cs typeface="B Mitra"/>
              </a:rPr>
              <a:t>اسمیر</a:t>
            </a:r>
            <a:r>
              <a:rPr lang="fa-IR" sz="2400" spc="75" dirty="0">
                <a:solidFill>
                  <a:srgbClr val="5A5A5A"/>
                </a:solidFill>
                <a:effectLst/>
                <a:latin typeface="Calibri" panose="020F0502020204030204" pitchFamily="34" charset="0"/>
                <a:ea typeface="Times New Roman" panose="02020603050405020304" pitchFamily="18" charset="0"/>
                <a:cs typeface="B Mitra"/>
              </a:rPr>
              <a:t> </a:t>
            </a:r>
            <a:r>
              <a:rPr lang="fa-IR" sz="2400" spc="75" dirty="0">
                <a:solidFill>
                  <a:srgbClr val="5A5A5A"/>
                </a:solidFill>
                <a:effectLst/>
                <a:latin typeface="Tahoma" panose="020B0604030504040204" pitchFamily="34" charset="0"/>
                <a:ea typeface="Times New Roman" panose="02020603050405020304" pitchFamily="18" charset="0"/>
                <a:cs typeface="B Mitra"/>
              </a:rPr>
              <a:t>نیز</a:t>
            </a:r>
            <a:r>
              <a:rPr lang="fa-IR" sz="2400" spc="75" dirty="0">
                <a:solidFill>
                  <a:srgbClr val="5A5A5A"/>
                </a:solidFill>
                <a:effectLst/>
                <a:latin typeface="Calibri" panose="020F0502020204030204" pitchFamily="34" charset="0"/>
                <a:ea typeface="Times New Roman" panose="02020603050405020304" pitchFamily="18" charset="0"/>
                <a:cs typeface="B Mitra"/>
              </a:rPr>
              <a:t> </a:t>
            </a:r>
            <a:r>
              <a:rPr lang="fa-IR" sz="2400" spc="75" dirty="0">
                <a:solidFill>
                  <a:srgbClr val="5A5A5A"/>
                </a:solidFill>
                <a:effectLst/>
                <a:latin typeface="Tahoma" panose="020B0604030504040204" pitchFamily="34" charset="0"/>
                <a:ea typeface="Times New Roman" panose="02020603050405020304" pitchFamily="18" charset="0"/>
                <a:cs typeface="B Mitra"/>
              </a:rPr>
              <a:t>برای</a:t>
            </a:r>
            <a:r>
              <a:rPr lang="fa-IR" sz="2400" spc="75" dirty="0">
                <a:solidFill>
                  <a:srgbClr val="5A5A5A"/>
                </a:solidFill>
                <a:effectLst/>
                <a:latin typeface="Calibri" panose="020F0502020204030204" pitchFamily="34" charset="0"/>
                <a:ea typeface="Times New Roman" panose="02020603050405020304" pitchFamily="18" charset="0"/>
                <a:cs typeface="B Mitra"/>
              </a:rPr>
              <a:t> </a:t>
            </a:r>
            <a:r>
              <a:rPr lang="fa-IR" sz="2400" spc="75" dirty="0">
                <a:solidFill>
                  <a:srgbClr val="5A5A5A"/>
                </a:solidFill>
                <a:effectLst/>
                <a:latin typeface="Tahoma" panose="020B0604030504040204" pitchFamily="34" charset="0"/>
                <a:ea typeface="Times New Roman" panose="02020603050405020304" pitchFamily="18" charset="0"/>
                <a:cs typeface="B Mitra"/>
              </a:rPr>
              <a:t>رنگ</a:t>
            </a:r>
            <a:r>
              <a:rPr lang="fa-IR" sz="2400" spc="75" dirty="0">
                <a:solidFill>
                  <a:srgbClr val="5A5A5A"/>
                </a:solidFill>
                <a:effectLst/>
                <a:latin typeface="Calibri" panose="020F0502020204030204" pitchFamily="34" charset="0"/>
                <a:ea typeface="Times New Roman" panose="02020603050405020304" pitchFamily="18" charset="0"/>
                <a:cs typeface="B Mitra"/>
              </a:rPr>
              <a:t> </a:t>
            </a:r>
            <a:r>
              <a:rPr lang="fa-IR" sz="2400" spc="75" dirty="0">
                <a:solidFill>
                  <a:srgbClr val="5A5A5A"/>
                </a:solidFill>
                <a:effectLst/>
                <a:latin typeface="Tahoma" panose="020B0604030504040204" pitchFamily="34" charset="0"/>
                <a:ea typeface="Times New Roman" panose="02020603050405020304" pitchFamily="18" charset="0"/>
                <a:cs typeface="B Mitra"/>
              </a:rPr>
              <a:t>آمیزی</a:t>
            </a:r>
            <a:r>
              <a:rPr lang="fa-IR" sz="2400" spc="75" dirty="0">
                <a:solidFill>
                  <a:srgbClr val="5A5A5A"/>
                </a:solidFill>
                <a:effectLst/>
                <a:latin typeface="Calibri" panose="020F0502020204030204" pitchFamily="34" charset="0"/>
                <a:ea typeface="Times New Roman" panose="02020603050405020304" pitchFamily="18" charset="0"/>
                <a:cs typeface="B Mitra"/>
              </a:rPr>
              <a:t> </a:t>
            </a:r>
            <a:r>
              <a:rPr lang="fa-IR" sz="2400" spc="75" dirty="0">
                <a:solidFill>
                  <a:srgbClr val="5A5A5A"/>
                </a:solidFill>
                <a:effectLst/>
                <a:latin typeface="Tahoma" panose="020B0604030504040204" pitchFamily="34" charset="0"/>
                <a:ea typeface="Times New Roman" panose="02020603050405020304" pitchFamily="18" charset="0"/>
                <a:cs typeface="B Mitra"/>
              </a:rPr>
              <a:t>گرم</a:t>
            </a:r>
            <a:r>
              <a:rPr lang="fa-IR" sz="2400" spc="75" dirty="0">
                <a:solidFill>
                  <a:srgbClr val="5A5A5A"/>
                </a:solidFill>
                <a:effectLst/>
                <a:latin typeface="Calibri" panose="020F0502020204030204" pitchFamily="34" charset="0"/>
                <a:ea typeface="Times New Roman" panose="02020603050405020304" pitchFamily="18" charset="0"/>
                <a:cs typeface="B Mitra"/>
              </a:rPr>
              <a:t> </a:t>
            </a:r>
            <a:r>
              <a:rPr lang="fa-IR" sz="2400" spc="75" dirty="0">
                <a:solidFill>
                  <a:srgbClr val="5A5A5A"/>
                </a:solidFill>
                <a:effectLst/>
                <a:latin typeface="Tahoma" panose="020B0604030504040204" pitchFamily="34" charset="0"/>
                <a:ea typeface="Times New Roman" panose="02020603050405020304" pitchFamily="18" charset="0"/>
                <a:cs typeface="B Mitra"/>
              </a:rPr>
              <a:t>تهیه</a:t>
            </a:r>
            <a:r>
              <a:rPr lang="fa-IR" sz="2400" spc="75" dirty="0">
                <a:solidFill>
                  <a:srgbClr val="5A5A5A"/>
                </a:solidFill>
                <a:effectLst/>
                <a:latin typeface="Calibri" panose="020F0502020204030204" pitchFamily="34" charset="0"/>
                <a:ea typeface="Times New Roman" panose="02020603050405020304" pitchFamily="18" charset="0"/>
                <a:cs typeface="B Mitra"/>
              </a:rPr>
              <a:t> </a:t>
            </a:r>
            <a:r>
              <a:rPr lang="fa-IR" sz="2400" spc="75" dirty="0">
                <a:solidFill>
                  <a:srgbClr val="5A5A5A"/>
                </a:solidFill>
                <a:effectLst/>
                <a:latin typeface="Tahoma" panose="020B0604030504040204" pitchFamily="34" charset="0"/>
                <a:ea typeface="Times New Roman" panose="02020603050405020304" pitchFamily="18" charset="0"/>
                <a:cs typeface="B Mitra"/>
              </a:rPr>
              <a:t>کنید</a:t>
            </a:r>
            <a:r>
              <a:rPr lang="fa-IR" sz="2400" spc="75" dirty="0">
                <a:solidFill>
                  <a:srgbClr val="5A5A5A"/>
                </a:solidFill>
                <a:effectLst/>
                <a:latin typeface="Calibri" panose="020F0502020204030204" pitchFamily="34" charset="0"/>
                <a:ea typeface="Times New Roman" panose="02020603050405020304" pitchFamily="18" charset="0"/>
                <a:cs typeface="B Mitra"/>
              </a:rPr>
              <a:t>.</a:t>
            </a:r>
            <a:r>
              <a:rPr lang="fa-IR" sz="2400" spc="75" dirty="0">
                <a:solidFill>
                  <a:srgbClr val="5A5A5A"/>
                </a:solidFill>
                <a:effectLst/>
                <a:latin typeface="Tahoma" panose="020B0604030504040204" pitchFamily="34" charset="0"/>
                <a:ea typeface="Times New Roman" panose="02020603050405020304" pitchFamily="18" charset="0"/>
                <a:cs typeface="B Mitra"/>
              </a:rPr>
              <a:t>در</a:t>
            </a:r>
            <a:r>
              <a:rPr lang="fa-IR" sz="2400" spc="75" dirty="0">
                <a:solidFill>
                  <a:srgbClr val="5A5A5A"/>
                </a:solidFill>
                <a:effectLst/>
                <a:latin typeface="Calibri" panose="020F0502020204030204" pitchFamily="34" charset="0"/>
                <a:ea typeface="Times New Roman" panose="02020603050405020304" pitchFamily="18" charset="0"/>
                <a:cs typeface="B Mitra"/>
              </a:rPr>
              <a:t> </a:t>
            </a:r>
            <a:r>
              <a:rPr lang="fa-IR" sz="2400" spc="75" dirty="0">
                <a:solidFill>
                  <a:srgbClr val="5A5A5A"/>
                </a:solidFill>
                <a:effectLst/>
                <a:latin typeface="Tahoma" panose="020B0604030504040204" pitchFamily="34" charset="0"/>
                <a:ea typeface="Times New Roman" panose="02020603050405020304" pitchFamily="18" charset="0"/>
                <a:cs typeface="B Mitra"/>
              </a:rPr>
              <a:t>ضمن</a:t>
            </a:r>
            <a:r>
              <a:rPr lang="fa-IR" sz="2400" spc="75" dirty="0">
                <a:solidFill>
                  <a:srgbClr val="5A5A5A"/>
                </a:solidFill>
                <a:effectLst/>
                <a:latin typeface="Calibri" panose="020F0502020204030204" pitchFamily="34" charset="0"/>
                <a:ea typeface="Times New Roman" panose="02020603050405020304" pitchFamily="18" charset="0"/>
                <a:cs typeface="B Mitra"/>
              </a:rPr>
              <a:t> </a:t>
            </a:r>
            <a:r>
              <a:rPr lang="fa-IR" sz="2400" spc="75" dirty="0">
                <a:solidFill>
                  <a:srgbClr val="5A5A5A"/>
                </a:solidFill>
                <a:effectLst/>
                <a:latin typeface="Tahoma" panose="020B0604030504040204" pitchFamily="34" charset="0"/>
                <a:ea typeface="Times New Roman" panose="02020603050405020304" pitchFamily="18" charset="0"/>
                <a:cs typeface="B Mitra"/>
              </a:rPr>
              <a:t>می</a:t>
            </a:r>
            <a:r>
              <a:rPr lang="fa-IR" sz="2400" spc="75" dirty="0">
                <a:solidFill>
                  <a:srgbClr val="5A5A5A"/>
                </a:solidFill>
                <a:effectLst/>
                <a:latin typeface="Calibri" panose="020F0502020204030204" pitchFamily="34" charset="0"/>
                <a:ea typeface="Times New Roman" panose="02020603050405020304" pitchFamily="18" charset="0"/>
                <a:cs typeface="B Mitra"/>
              </a:rPr>
              <a:t> </a:t>
            </a:r>
            <a:r>
              <a:rPr lang="fa-IR" sz="2400" spc="75" dirty="0">
                <a:solidFill>
                  <a:srgbClr val="5A5A5A"/>
                </a:solidFill>
                <a:effectLst/>
                <a:latin typeface="Tahoma" panose="020B0604030504040204" pitchFamily="34" charset="0"/>
                <a:ea typeface="Times New Roman" panose="02020603050405020304" pitchFamily="18" charset="0"/>
                <a:cs typeface="B Mitra"/>
              </a:rPr>
              <a:t>توانید</a:t>
            </a:r>
            <a:r>
              <a:rPr lang="fa-IR" sz="2400" spc="75" dirty="0">
                <a:solidFill>
                  <a:srgbClr val="5A5A5A"/>
                </a:solidFill>
                <a:effectLst/>
                <a:latin typeface="Calibri" panose="020F0502020204030204" pitchFamily="34" charset="0"/>
                <a:ea typeface="Times New Roman" panose="02020603050405020304" pitchFamily="18" charset="0"/>
                <a:cs typeface="B Mitra"/>
              </a:rPr>
              <a:t> </a:t>
            </a:r>
            <a:r>
              <a:rPr lang="fa-IR" sz="2400" spc="75" dirty="0">
                <a:solidFill>
                  <a:srgbClr val="5A5A5A"/>
                </a:solidFill>
                <a:effectLst/>
                <a:latin typeface="Tahoma" panose="020B0604030504040204" pitchFamily="34" charset="0"/>
                <a:ea typeface="Times New Roman" panose="02020603050405020304" pitchFamily="18" charset="0"/>
                <a:cs typeface="B Mitra"/>
              </a:rPr>
              <a:t>نمونه</a:t>
            </a:r>
            <a:r>
              <a:rPr lang="fa-IR" sz="2400" spc="75" dirty="0">
                <a:solidFill>
                  <a:srgbClr val="5A5A5A"/>
                </a:solidFill>
                <a:effectLst/>
                <a:latin typeface="Calibri" panose="020F0502020204030204" pitchFamily="34" charset="0"/>
                <a:ea typeface="Times New Roman" panose="02020603050405020304" pitchFamily="18" charset="0"/>
                <a:cs typeface="B Mitra"/>
              </a:rPr>
              <a:t> </a:t>
            </a:r>
            <a:r>
              <a:rPr lang="fa-IR" sz="2400" spc="75" dirty="0">
                <a:solidFill>
                  <a:srgbClr val="5A5A5A"/>
                </a:solidFill>
                <a:effectLst/>
                <a:latin typeface="Tahoma" panose="020B0604030504040204" pitchFamily="34" charset="0"/>
                <a:ea typeface="Times New Roman" panose="02020603050405020304" pitchFamily="18" charset="0"/>
                <a:cs typeface="B Mitra"/>
              </a:rPr>
              <a:t>را</a:t>
            </a:r>
            <a:r>
              <a:rPr lang="fa-IR" sz="2400" spc="75" dirty="0">
                <a:solidFill>
                  <a:srgbClr val="5A5A5A"/>
                </a:solidFill>
                <a:effectLst/>
                <a:latin typeface="Calibri" panose="020F0502020204030204" pitchFamily="34" charset="0"/>
                <a:ea typeface="Times New Roman" panose="02020603050405020304" pitchFamily="18" charset="0"/>
                <a:cs typeface="B Mitra"/>
              </a:rPr>
              <a:t> </a:t>
            </a:r>
            <a:r>
              <a:rPr lang="fa-IR" sz="2400" spc="75" dirty="0">
                <a:solidFill>
                  <a:srgbClr val="5A5A5A"/>
                </a:solidFill>
                <a:effectLst/>
                <a:latin typeface="Tahoma" panose="020B0604030504040204" pitchFamily="34" charset="0"/>
                <a:ea typeface="Times New Roman" panose="02020603050405020304" pitchFamily="18" charset="0"/>
                <a:cs typeface="B Mitra"/>
              </a:rPr>
              <a:t>با</a:t>
            </a:r>
            <a:r>
              <a:rPr lang="fa-IR" sz="2400" spc="75" dirty="0">
                <a:solidFill>
                  <a:srgbClr val="5A5A5A"/>
                </a:solidFill>
                <a:effectLst/>
                <a:latin typeface="Calibri" panose="020F0502020204030204" pitchFamily="34" charset="0"/>
                <a:ea typeface="Times New Roman" panose="02020603050405020304" pitchFamily="18" charset="0"/>
                <a:cs typeface="B Mitra"/>
              </a:rPr>
              <a:t> </a:t>
            </a:r>
            <a:r>
              <a:rPr lang="fa-IR" sz="2400" spc="75" dirty="0">
                <a:solidFill>
                  <a:srgbClr val="5A5A5A"/>
                </a:solidFill>
                <a:effectLst/>
                <a:latin typeface="Tahoma" panose="020B0604030504040204" pitchFamily="34" charset="0"/>
                <a:ea typeface="Times New Roman" panose="02020603050405020304" pitchFamily="18" charset="0"/>
                <a:cs typeface="B Mitra"/>
              </a:rPr>
              <a:t>اضافه</a:t>
            </a:r>
            <a:r>
              <a:rPr lang="fa-IR" sz="2400" spc="75" dirty="0">
                <a:solidFill>
                  <a:srgbClr val="5A5A5A"/>
                </a:solidFill>
                <a:effectLst/>
                <a:latin typeface="Calibri" panose="020F0502020204030204" pitchFamily="34" charset="0"/>
                <a:ea typeface="Times New Roman" panose="02020603050405020304" pitchFamily="18" charset="0"/>
                <a:cs typeface="B Mitra"/>
              </a:rPr>
              <a:t> </a:t>
            </a:r>
            <a:r>
              <a:rPr lang="fa-IR" sz="2400" spc="75" dirty="0">
                <a:solidFill>
                  <a:srgbClr val="5A5A5A"/>
                </a:solidFill>
                <a:effectLst/>
                <a:latin typeface="Tahoma" panose="020B0604030504040204" pitchFamily="34" charset="0"/>
                <a:ea typeface="Times New Roman" panose="02020603050405020304" pitchFamily="18" charset="0"/>
                <a:cs typeface="B Mitra"/>
              </a:rPr>
              <a:t>کردن</a:t>
            </a:r>
            <a:r>
              <a:rPr lang="fa-IR" sz="2400" spc="75" dirty="0">
                <a:solidFill>
                  <a:srgbClr val="5A5A5A"/>
                </a:solidFill>
                <a:effectLst/>
                <a:latin typeface="Calibri" panose="020F0502020204030204" pitchFamily="34" charset="0"/>
                <a:ea typeface="Times New Roman" panose="02020603050405020304" pitchFamily="18" charset="0"/>
                <a:cs typeface="B Mitra"/>
              </a:rPr>
              <a:t> 3-2 </a:t>
            </a:r>
            <a:r>
              <a:rPr lang="fa-IR" sz="2400" spc="75" dirty="0">
                <a:solidFill>
                  <a:srgbClr val="5A5A5A"/>
                </a:solidFill>
                <a:effectLst/>
                <a:latin typeface="Tahoma" panose="020B0604030504040204" pitchFamily="34" charset="0"/>
                <a:ea typeface="Times New Roman" panose="02020603050405020304" pitchFamily="18" charset="0"/>
                <a:cs typeface="B Mitra"/>
              </a:rPr>
              <a:t>قطره</a:t>
            </a:r>
            <a:r>
              <a:rPr lang="fa-IR" sz="2400" spc="75" dirty="0">
                <a:solidFill>
                  <a:srgbClr val="5A5A5A"/>
                </a:solidFill>
                <a:effectLst/>
                <a:latin typeface="Calibri" panose="020F0502020204030204" pitchFamily="34" charset="0"/>
                <a:ea typeface="Times New Roman" panose="02020603050405020304" pitchFamily="18" charset="0"/>
                <a:cs typeface="B Mitra"/>
              </a:rPr>
              <a:t> </a:t>
            </a:r>
            <a:r>
              <a:rPr lang="fa-IR" sz="2400" spc="75" dirty="0">
                <a:solidFill>
                  <a:srgbClr val="5A5A5A"/>
                </a:solidFill>
                <a:effectLst/>
                <a:latin typeface="Tahoma" panose="020B0604030504040204" pitchFamily="34" charset="0"/>
                <a:ea typeface="Times New Roman" panose="02020603050405020304" pitchFamily="18" charset="0"/>
                <a:cs typeface="B Mitra"/>
              </a:rPr>
              <a:t>براث</a:t>
            </a:r>
            <a:r>
              <a:rPr lang="fa-IR" sz="2400" spc="75" dirty="0">
                <a:solidFill>
                  <a:srgbClr val="5A5A5A"/>
                </a:solidFill>
                <a:effectLst/>
                <a:latin typeface="Calibri" panose="020F0502020204030204" pitchFamily="34" charset="0"/>
                <a:ea typeface="Times New Roman" panose="02020603050405020304" pitchFamily="18" charset="0"/>
                <a:cs typeface="B Mitra"/>
              </a:rPr>
              <a:t> </a:t>
            </a:r>
            <a:r>
              <a:rPr lang="fa-IR" sz="2400" spc="75" dirty="0">
                <a:solidFill>
                  <a:srgbClr val="5A5A5A"/>
                </a:solidFill>
                <a:effectLst/>
                <a:latin typeface="Tahoma" panose="020B0604030504040204" pitchFamily="34" charset="0"/>
                <a:ea typeface="Times New Roman" panose="02020603050405020304" pitchFamily="18" charset="0"/>
                <a:cs typeface="B Mitra"/>
              </a:rPr>
              <a:t>رقیق</a:t>
            </a:r>
            <a:r>
              <a:rPr lang="fa-IR" sz="2400" spc="75" dirty="0">
                <a:solidFill>
                  <a:srgbClr val="5A5A5A"/>
                </a:solidFill>
                <a:effectLst/>
                <a:latin typeface="Calibri" panose="020F0502020204030204" pitchFamily="34" charset="0"/>
                <a:ea typeface="Times New Roman" panose="02020603050405020304" pitchFamily="18" charset="0"/>
                <a:cs typeface="B Mitra"/>
              </a:rPr>
              <a:t> </a:t>
            </a:r>
            <a:r>
              <a:rPr lang="fa-IR" sz="2400" spc="75" dirty="0">
                <a:solidFill>
                  <a:srgbClr val="5A5A5A"/>
                </a:solidFill>
                <a:effectLst/>
                <a:latin typeface="Tahoma" panose="020B0604030504040204" pitchFamily="34" charset="0"/>
                <a:ea typeface="Times New Roman" panose="02020603050405020304" pitchFamily="18" charset="0"/>
                <a:cs typeface="B Mitra"/>
              </a:rPr>
              <a:t>کرده</a:t>
            </a:r>
            <a:r>
              <a:rPr lang="fa-IR" sz="2400" spc="75" dirty="0">
                <a:solidFill>
                  <a:srgbClr val="5A5A5A"/>
                </a:solidFill>
                <a:effectLst/>
                <a:latin typeface="Calibri" panose="020F0502020204030204" pitchFamily="34" charset="0"/>
                <a:ea typeface="Times New Roman" panose="02020603050405020304" pitchFamily="18" charset="0"/>
                <a:cs typeface="B Mitra"/>
              </a:rPr>
              <a:t> </a:t>
            </a:r>
            <a:r>
              <a:rPr lang="fa-IR" sz="2400" spc="75" dirty="0">
                <a:solidFill>
                  <a:srgbClr val="5A5A5A"/>
                </a:solidFill>
                <a:effectLst/>
                <a:latin typeface="Tahoma" panose="020B0604030504040204" pitchFamily="34" charset="0"/>
                <a:ea typeface="Times New Roman" panose="02020603050405020304" pitchFamily="18" charset="0"/>
                <a:cs typeface="B Mitra"/>
              </a:rPr>
              <a:t>و</a:t>
            </a:r>
            <a:r>
              <a:rPr lang="fa-IR" sz="2400" spc="75" dirty="0">
                <a:solidFill>
                  <a:srgbClr val="5A5A5A"/>
                </a:solidFill>
                <a:effectLst/>
                <a:latin typeface="Calibri" panose="020F0502020204030204" pitchFamily="34" charset="0"/>
                <a:ea typeface="Times New Roman" panose="02020603050405020304" pitchFamily="18" charset="0"/>
                <a:cs typeface="B Mitra"/>
              </a:rPr>
              <a:t> </a:t>
            </a:r>
            <a:r>
              <a:rPr lang="fa-IR" sz="2400" spc="75" dirty="0">
                <a:solidFill>
                  <a:srgbClr val="5A5A5A"/>
                </a:solidFill>
                <a:effectLst/>
                <a:latin typeface="Tahoma" panose="020B0604030504040204" pitchFamily="34" charset="0"/>
                <a:ea typeface="Times New Roman" panose="02020603050405020304" pitchFamily="18" charset="0"/>
                <a:cs typeface="B Mitra"/>
              </a:rPr>
              <a:t>از</a:t>
            </a:r>
            <a:r>
              <a:rPr lang="fa-IR" sz="2400" spc="75" dirty="0">
                <a:solidFill>
                  <a:srgbClr val="5A5A5A"/>
                </a:solidFill>
                <a:effectLst/>
                <a:latin typeface="Calibri" panose="020F0502020204030204" pitchFamily="34" charset="0"/>
                <a:ea typeface="Times New Roman" panose="02020603050405020304" pitchFamily="18" charset="0"/>
                <a:cs typeface="B Mitra"/>
              </a:rPr>
              <a:t> </a:t>
            </a:r>
            <a:r>
              <a:rPr lang="fa-IR" sz="2400" spc="75" dirty="0">
                <a:solidFill>
                  <a:srgbClr val="5A5A5A"/>
                </a:solidFill>
                <a:effectLst/>
                <a:latin typeface="Tahoma" panose="020B0604030504040204" pitchFamily="34" charset="0"/>
                <a:ea typeface="Times New Roman" panose="02020603050405020304" pitchFamily="18" charset="0"/>
                <a:cs typeface="B Mitra"/>
              </a:rPr>
              <a:t>آن</a:t>
            </a:r>
            <a:r>
              <a:rPr lang="fa-IR" sz="2400" spc="75" dirty="0">
                <a:solidFill>
                  <a:srgbClr val="5A5A5A"/>
                </a:solidFill>
                <a:effectLst/>
                <a:latin typeface="Calibri" panose="020F0502020204030204" pitchFamily="34" charset="0"/>
                <a:ea typeface="Times New Roman" panose="02020603050405020304" pitchFamily="18" charset="0"/>
                <a:cs typeface="B Mitra"/>
              </a:rPr>
              <a:t> </a:t>
            </a:r>
            <a:r>
              <a:rPr lang="fa-IR" sz="2400" spc="75" dirty="0">
                <a:solidFill>
                  <a:srgbClr val="5A5A5A"/>
                </a:solidFill>
                <a:effectLst/>
                <a:latin typeface="Tahoma" panose="020B0604030504040204" pitchFamily="34" charset="0"/>
                <a:ea typeface="Times New Roman" panose="02020603050405020304" pitchFamily="18" charset="0"/>
                <a:cs typeface="B Mitra"/>
              </a:rPr>
              <a:t>برای</a:t>
            </a:r>
            <a:r>
              <a:rPr lang="fa-IR" sz="2400" spc="75" dirty="0">
                <a:solidFill>
                  <a:srgbClr val="5A5A5A"/>
                </a:solidFill>
                <a:effectLst/>
                <a:latin typeface="Calibri" panose="020F0502020204030204" pitchFamily="34" charset="0"/>
                <a:ea typeface="Times New Roman" panose="02020603050405020304" pitchFamily="18" charset="0"/>
                <a:cs typeface="B Mitra"/>
              </a:rPr>
              <a:t> </a:t>
            </a:r>
            <a:r>
              <a:rPr lang="fa-IR" sz="2400" spc="75" dirty="0">
                <a:solidFill>
                  <a:srgbClr val="5A5A5A"/>
                </a:solidFill>
                <a:effectLst/>
                <a:latin typeface="Tahoma" panose="020B0604030504040204" pitchFamily="34" charset="0"/>
                <a:ea typeface="Times New Roman" panose="02020603050405020304" pitchFamily="18" charset="0"/>
                <a:cs typeface="B Mitra"/>
              </a:rPr>
              <a:t>کشت</a:t>
            </a:r>
            <a:r>
              <a:rPr lang="fa-IR" sz="2400" spc="75" dirty="0">
                <a:solidFill>
                  <a:srgbClr val="5A5A5A"/>
                </a:solidFill>
                <a:effectLst/>
                <a:latin typeface="Calibri" panose="020F0502020204030204" pitchFamily="34" charset="0"/>
                <a:ea typeface="Times New Roman" panose="02020603050405020304" pitchFamily="18" charset="0"/>
                <a:cs typeface="B Mitra"/>
              </a:rPr>
              <a:t> </a:t>
            </a:r>
            <a:r>
              <a:rPr lang="fa-IR" sz="2400" spc="75" dirty="0">
                <a:solidFill>
                  <a:srgbClr val="5A5A5A"/>
                </a:solidFill>
                <a:effectLst/>
                <a:latin typeface="Tahoma" panose="020B0604030504040204" pitchFamily="34" charset="0"/>
                <a:ea typeface="Times New Roman" panose="02020603050405020304" pitchFamily="18" charset="0"/>
                <a:cs typeface="B Mitra"/>
              </a:rPr>
              <a:t>و</a:t>
            </a:r>
            <a:r>
              <a:rPr lang="fa-IR" sz="2400" spc="75" dirty="0">
                <a:solidFill>
                  <a:srgbClr val="5A5A5A"/>
                </a:solidFill>
                <a:effectLst/>
                <a:latin typeface="Calibri" panose="020F0502020204030204" pitchFamily="34" charset="0"/>
                <a:ea typeface="Times New Roman" panose="02020603050405020304" pitchFamily="18" charset="0"/>
                <a:cs typeface="B Mitra"/>
              </a:rPr>
              <a:t> </a:t>
            </a:r>
            <a:r>
              <a:rPr lang="fa-IR" sz="2400" spc="75" dirty="0">
                <a:solidFill>
                  <a:srgbClr val="5A5A5A"/>
                </a:solidFill>
                <a:effectLst/>
                <a:latin typeface="Tahoma" panose="020B0604030504040204" pitchFamily="34" charset="0"/>
                <a:ea typeface="Times New Roman" panose="02020603050405020304" pitchFamily="18" charset="0"/>
                <a:cs typeface="B Mitra"/>
              </a:rPr>
              <a:t>رنگ</a:t>
            </a:r>
            <a:r>
              <a:rPr lang="fa-IR" sz="2400" spc="75" dirty="0">
                <a:solidFill>
                  <a:srgbClr val="5A5A5A"/>
                </a:solidFill>
                <a:effectLst/>
                <a:latin typeface="Calibri" panose="020F0502020204030204" pitchFamily="34" charset="0"/>
                <a:ea typeface="Times New Roman" panose="02020603050405020304" pitchFamily="18" charset="0"/>
                <a:cs typeface="B Mitra"/>
              </a:rPr>
              <a:t> </a:t>
            </a:r>
            <a:r>
              <a:rPr lang="fa-IR" sz="2400" spc="75" dirty="0">
                <a:solidFill>
                  <a:srgbClr val="5A5A5A"/>
                </a:solidFill>
                <a:effectLst/>
                <a:latin typeface="Tahoma" panose="020B0604030504040204" pitchFamily="34" charset="0"/>
                <a:ea typeface="Times New Roman" panose="02020603050405020304" pitchFamily="18" charset="0"/>
                <a:cs typeface="B Mitra"/>
              </a:rPr>
              <a:t>آمیزی</a:t>
            </a:r>
            <a:r>
              <a:rPr lang="fa-IR" sz="2400" spc="75" dirty="0">
                <a:solidFill>
                  <a:srgbClr val="5A5A5A"/>
                </a:solidFill>
                <a:effectLst/>
                <a:latin typeface="Calibri" panose="020F0502020204030204" pitchFamily="34" charset="0"/>
                <a:ea typeface="Times New Roman" panose="02020603050405020304" pitchFamily="18" charset="0"/>
                <a:cs typeface="B Mitra"/>
              </a:rPr>
              <a:t> </a:t>
            </a:r>
            <a:r>
              <a:rPr lang="fa-IR" sz="2400" spc="75" dirty="0">
                <a:solidFill>
                  <a:srgbClr val="5A5A5A"/>
                </a:solidFill>
                <a:effectLst/>
                <a:latin typeface="Tahoma" panose="020B0604030504040204" pitchFamily="34" charset="0"/>
                <a:ea typeface="Times New Roman" panose="02020603050405020304" pitchFamily="18" charset="0"/>
                <a:cs typeface="B Mitra"/>
              </a:rPr>
              <a:t>گرم</a:t>
            </a:r>
            <a:r>
              <a:rPr lang="fa-IR" sz="2400" spc="75" dirty="0">
                <a:solidFill>
                  <a:srgbClr val="5A5A5A"/>
                </a:solidFill>
                <a:effectLst/>
                <a:latin typeface="Calibri" panose="020F0502020204030204" pitchFamily="34" charset="0"/>
                <a:ea typeface="Times New Roman" panose="02020603050405020304" pitchFamily="18" charset="0"/>
                <a:cs typeface="B Mitra"/>
              </a:rPr>
              <a:t> </a:t>
            </a:r>
            <a:r>
              <a:rPr lang="fa-IR" sz="2400" spc="75" dirty="0">
                <a:solidFill>
                  <a:srgbClr val="5A5A5A"/>
                </a:solidFill>
                <a:effectLst/>
                <a:latin typeface="Tahoma" panose="020B0604030504040204" pitchFamily="34" charset="0"/>
                <a:ea typeface="Times New Roman" panose="02020603050405020304" pitchFamily="18" charset="0"/>
                <a:cs typeface="B Mitra"/>
              </a:rPr>
              <a:t>استفاده</a:t>
            </a:r>
            <a:r>
              <a:rPr lang="fa-IR" sz="2400" spc="75" dirty="0">
                <a:solidFill>
                  <a:srgbClr val="5A5A5A"/>
                </a:solidFill>
                <a:effectLst/>
                <a:latin typeface="Calibri" panose="020F0502020204030204" pitchFamily="34" charset="0"/>
                <a:ea typeface="Times New Roman" panose="02020603050405020304" pitchFamily="18" charset="0"/>
                <a:cs typeface="B Mitra"/>
              </a:rPr>
              <a:t> </a:t>
            </a:r>
            <a:r>
              <a:rPr lang="fa-IR" sz="2400" spc="75" dirty="0">
                <a:solidFill>
                  <a:srgbClr val="5A5A5A"/>
                </a:solidFill>
                <a:effectLst/>
                <a:latin typeface="Tahoma" panose="020B0604030504040204" pitchFamily="34" charset="0"/>
                <a:ea typeface="Times New Roman" panose="02020603050405020304" pitchFamily="18" charset="0"/>
                <a:cs typeface="B Mitra"/>
              </a:rPr>
              <a:t>کرد</a:t>
            </a:r>
            <a:r>
              <a:rPr lang="fa-IR" sz="2400" spc="75" dirty="0">
                <a:solidFill>
                  <a:srgbClr val="5A5A5A"/>
                </a:solidFill>
                <a:effectLst/>
                <a:latin typeface="Calibri" panose="020F0502020204030204" pitchFamily="34" charset="0"/>
                <a:ea typeface="Times New Roman" panose="02020603050405020304" pitchFamily="18" charset="0"/>
                <a:cs typeface="B Mitra"/>
              </a:rPr>
              <a:t>.</a:t>
            </a:r>
            <a:endParaRPr lang="en-US" sz="2400" spc="75" dirty="0">
              <a:solidFill>
                <a:srgbClr val="5A5A5A"/>
              </a:solidFill>
              <a:effectLst/>
              <a:latin typeface="Calibri" panose="020F0502020204030204" pitchFamily="34" charset="0"/>
              <a:ea typeface="Times New Roman" panose="02020603050405020304" pitchFamily="18" charset="0"/>
              <a:cs typeface="Arial" panose="020B0604020202020204" pitchFamily="34" charset="0"/>
            </a:endParaRPr>
          </a:p>
          <a:p>
            <a:pPr algn="just" rtl="1"/>
            <a:r>
              <a:rPr lang="fa-IR" sz="2400" dirty="0">
                <a:effectLst/>
                <a:latin typeface="Calibri" panose="020F0502020204030204" pitchFamily="34" charset="0"/>
                <a:ea typeface="Calibri" panose="020F0502020204030204" pitchFamily="34" charset="0"/>
                <a:cs typeface="B Mitra"/>
              </a:rPr>
              <a:t>6- </a:t>
            </a:r>
            <a:r>
              <a:rPr lang="fa-IR" sz="2400" dirty="0">
                <a:effectLst/>
                <a:latin typeface="Tahoma" panose="020B0604030504040204" pitchFamily="34" charset="0"/>
                <a:ea typeface="Calibri" panose="020F0502020204030204" pitchFamily="34" charset="0"/>
                <a:cs typeface="B Mitra"/>
              </a:rPr>
              <a:t>پس</a:t>
            </a:r>
            <a:r>
              <a:rPr lang="fa-IR" sz="2400" dirty="0">
                <a:effectLst/>
                <a:latin typeface="Calibri" panose="020F0502020204030204" pitchFamily="34" charset="0"/>
                <a:ea typeface="Calibri" panose="020F0502020204030204" pitchFamily="34" charset="0"/>
                <a:cs typeface="B Mitra"/>
              </a:rPr>
              <a:t> </a:t>
            </a:r>
            <a:r>
              <a:rPr lang="fa-IR" sz="2400" dirty="0">
                <a:effectLst/>
                <a:latin typeface="Tahoma" panose="020B0604030504040204" pitchFamily="34" charset="0"/>
                <a:ea typeface="Calibri" panose="020F0502020204030204" pitchFamily="34" charset="0"/>
                <a:cs typeface="B Mitra"/>
              </a:rPr>
              <a:t>از</a:t>
            </a:r>
            <a:r>
              <a:rPr lang="fa-IR" sz="2400" dirty="0">
                <a:effectLst/>
                <a:latin typeface="Calibri" panose="020F0502020204030204" pitchFamily="34" charset="0"/>
                <a:ea typeface="Calibri" panose="020F0502020204030204" pitchFamily="34" charset="0"/>
                <a:cs typeface="B Mitra"/>
              </a:rPr>
              <a:t> </a:t>
            </a:r>
            <a:r>
              <a:rPr lang="fa-IR" sz="2400" dirty="0">
                <a:effectLst/>
                <a:latin typeface="Tahoma" panose="020B0604030504040204" pitchFamily="34" charset="0"/>
                <a:ea typeface="Calibri" panose="020F0502020204030204" pitchFamily="34" charset="0"/>
                <a:cs typeface="B Mitra"/>
              </a:rPr>
              <a:t>رنگ</a:t>
            </a:r>
            <a:r>
              <a:rPr lang="fa-IR" sz="2400" dirty="0">
                <a:effectLst/>
                <a:latin typeface="Calibri" panose="020F0502020204030204" pitchFamily="34" charset="0"/>
                <a:ea typeface="Calibri" panose="020F0502020204030204" pitchFamily="34" charset="0"/>
                <a:cs typeface="B Mitra"/>
              </a:rPr>
              <a:t> </a:t>
            </a:r>
            <a:r>
              <a:rPr lang="fa-IR" sz="2400" dirty="0">
                <a:effectLst/>
                <a:latin typeface="Tahoma" panose="020B0604030504040204" pitchFamily="34" charset="0"/>
                <a:ea typeface="Calibri" panose="020F0502020204030204" pitchFamily="34" charset="0"/>
                <a:cs typeface="B Mitra"/>
              </a:rPr>
              <a:t>آمیز</a:t>
            </a:r>
            <a:r>
              <a:rPr lang="fa-IR" sz="2400" dirty="0">
                <a:effectLst/>
                <a:latin typeface="Calibri" panose="020F0502020204030204" pitchFamily="34" charset="0"/>
                <a:ea typeface="Calibri" panose="020F0502020204030204" pitchFamily="34" charset="0"/>
                <a:cs typeface="B Mitra"/>
              </a:rPr>
              <a:t> </a:t>
            </a:r>
            <a:r>
              <a:rPr lang="fa-IR" sz="2400" dirty="0">
                <a:effectLst/>
                <a:latin typeface="Tahoma" panose="020B0604030504040204" pitchFamily="34" charset="0"/>
                <a:ea typeface="Calibri" panose="020F0502020204030204" pitchFamily="34" charset="0"/>
                <a:cs typeface="B Mitra"/>
              </a:rPr>
              <a:t>گرم</a:t>
            </a:r>
            <a:r>
              <a:rPr lang="fa-IR" sz="2400" dirty="0">
                <a:effectLst/>
                <a:latin typeface="Calibri" panose="020F0502020204030204" pitchFamily="34" charset="0"/>
                <a:ea typeface="Calibri" panose="020F0502020204030204" pitchFamily="34" charset="0"/>
                <a:cs typeface="B Mitra"/>
              </a:rPr>
              <a:t> </a:t>
            </a:r>
            <a:r>
              <a:rPr lang="fa-IR" sz="2400" dirty="0">
                <a:effectLst/>
                <a:latin typeface="Tahoma" panose="020B0604030504040204" pitchFamily="34" charset="0"/>
                <a:ea typeface="Calibri" panose="020F0502020204030204" pitchFamily="34" charset="0"/>
                <a:cs typeface="B Mitra"/>
              </a:rPr>
              <a:t>نتایج</a:t>
            </a:r>
            <a:r>
              <a:rPr lang="fa-IR" sz="2400" dirty="0">
                <a:effectLst/>
                <a:latin typeface="Calibri" panose="020F0502020204030204" pitchFamily="34" charset="0"/>
                <a:ea typeface="Calibri" panose="020F0502020204030204" pitchFamily="34" charset="0"/>
                <a:cs typeface="B Mitra"/>
              </a:rPr>
              <a:t> </a:t>
            </a:r>
            <a:r>
              <a:rPr lang="fa-IR" sz="2400" dirty="0">
                <a:effectLst/>
                <a:latin typeface="Tahoma" panose="020B0604030504040204" pitchFamily="34" charset="0"/>
                <a:ea typeface="Calibri" panose="020F0502020204030204" pitchFamily="34" charset="0"/>
                <a:cs typeface="B Mitra"/>
              </a:rPr>
              <a:t>آنر</a:t>
            </a:r>
            <a:r>
              <a:rPr lang="fa-IR" sz="2400" dirty="0">
                <a:effectLst/>
                <a:latin typeface="Calibri" panose="020F0502020204030204" pitchFamily="34" charset="0"/>
                <a:ea typeface="Calibri" panose="020F0502020204030204" pitchFamily="34" charset="0"/>
                <a:cs typeface="B Mitra"/>
              </a:rPr>
              <a:t>ا </a:t>
            </a:r>
            <a:r>
              <a:rPr lang="fa-IR" sz="2400" dirty="0">
                <a:effectLst/>
                <a:latin typeface="Tahoma" panose="020B0604030504040204" pitchFamily="34" charset="0"/>
                <a:ea typeface="Calibri" panose="020F0502020204030204" pitchFamily="34" charset="0"/>
                <a:cs typeface="B Mitra"/>
              </a:rPr>
              <a:t>زیر</a:t>
            </a:r>
            <a:r>
              <a:rPr lang="fa-IR" sz="2400" dirty="0">
                <a:effectLst/>
                <a:latin typeface="Calibri" panose="020F0502020204030204" pitchFamily="34" charset="0"/>
                <a:ea typeface="Calibri" panose="020F0502020204030204" pitchFamily="34" charset="0"/>
                <a:cs typeface="B Mitra"/>
              </a:rPr>
              <a:t> </a:t>
            </a:r>
            <a:r>
              <a:rPr lang="fa-IR" sz="2400" dirty="0">
                <a:effectLst/>
                <a:latin typeface="Tahoma" panose="020B0604030504040204" pitchFamily="34" charset="0"/>
                <a:ea typeface="Calibri" panose="020F0502020204030204" pitchFamily="34" charset="0"/>
                <a:cs typeface="B Mitra"/>
              </a:rPr>
              <a:t>میکروسکوپ</a:t>
            </a:r>
            <a:r>
              <a:rPr lang="fa-IR" sz="2400" dirty="0">
                <a:effectLst/>
                <a:latin typeface="Calibri" panose="020F0502020204030204" pitchFamily="34" charset="0"/>
                <a:ea typeface="Calibri" panose="020F0502020204030204" pitchFamily="34" charset="0"/>
                <a:cs typeface="B Mitra"/>
              </a:rPr>
              <a:t> </a:t>
            </a:r>
            <a:r>
              <a:rPr lang="fa-IR" sz="2400" dirty="0">
                <a:effectLst/>
                <a:latin typeface="Tahoma" panose="020B0604030504040204" pitchFamily="34" charset="0"/>
                <a:ea typeface="Calibri" panose="020F0502020204030204" pitchFamily="34" charset="0"/>
                <a:cs typeface="B Mitra"/>
              </a:rPr>
              <a:t>بررسی</a:t>
            </a:r>
            <a:r>
              <a:rPr lang="fa-IR" sz="2400" dirty="0">
                <a:effectLst/>
                <a:latin typeface="Calibri" panose="020F0502020204030204" pitchFamily="34" charset="0"/>
                <a:ea typeface="Calibri" panose="020F0502020204030204" pitchFamily="34" charset="0"/>
                <a:cs typeface="B Mitra"/>
              </a:rPr>
              <a:t> </a:t>
            </a:r>
            <a:r>
              <a:rPr lang="fa-IR" sz="2400" dirty="0">
                <a:effectLst/>
                <a:latin typeface="Tahoma" panose="020B0604030504040204" pitchFamily="34" charset="0"/>
                <a:ea typeface="Calibri" panose="020F0502020204030204" pitchFamily="34" charset="0"/>
                <a:cs typeface="B Mitra"/>
              </a:rPr>
              <a:t>کرده</a:t>
            </a:r>
            <a:r>
              <a:rPr lang="fa-IR" sz="2400" dirty="0">
                <a:effectLst/>
                <a:latin typeface="Calibri" panose="020F0502020204030204" pitchFamily="34" charset="0"/>
                <a:ea typeface="Calibri" panose="020F0502020204030204" pitchFamily="34" charset="0"/>
                <a:cs typeface="B Mitra"/>
              </a:rPr>
              <a:t>  </a:t>
            </a:r>
            <a:r>
              <a:rPr lang="fa-IR" sz="2400" dirty="0">
                <a:effectLst/>
                <a:latin typeface="Tahoma" panose="020B0604030504040204" pitchFamily="34" charset="0"/>
                <a:ea typeface="Calibri" panose="020F0502020204030204" pitchFamily="34" charset="0"/>
                <a:cs typeface="B Mitra"/>
              </a:rPr>
              <a:t>ثبت</a:t>
            </a:r>
            <a:r>
              <a:rPr lang="fa-IR" sz="2400" dirty="0">
                <a:effectLst/>
                <a:latin typeface="Calibri" panose="020F0502020204030204" pitchFamily="34" charset="0"/>
                <a:ea typeface="Calibri" panose="020F0502020204030204" pitchFamily="34" charset="0"/>
                <a:cs typeface="B Mitra"/>
              </a:rPr>
              <a:t> </a:t>
            </a:r>
            <a:r>
              <a:rPr lang="fa-IR" sz="2400" dirty="0">
                <a:effectLst/>
                <a:latin typeface="Tahoma" panose="020B0604030504040204" pitchFamily="34" charset="0"/>
                <a:ea typeface="Calibri" panose="020F0502020204030204" pitchFamily="34" charset="0"/>
                <a:cs typeface="B Mitra"/>
              </a:rPr>
              <a:t>کنید.</a:t>
            </a:r>
            <a:endParaRPr lang="en-US" sz="2400" dirty="0"/>
          </a:p>
        </p:txBody>
      </p:sp>
    </p:spTree>
    <p:extLst>
      <p:ext uri="{BB962C8B-B14F-4D97-AF65-F5344CB8AC3E}">
        <p14:creationId xmlns:p14="http://schemas.microsoft.com/office/powerpoint/2010/main" val="313859973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6C90D-D6FC-C7D5-3542-D4DD2FC8E6E1}"/>
              </a:ext>
            </a:extLst>
          </p:cNvPr>
          <p:cNvSpPr>
            <a:spLocks noGrp="1"/>
          </p:cNvSpPr>
          <p:nvPr>
            <p:ph type="title"/>
          </p:nvPr>
        </p:nvSpPr>
        <p:spPr/>
        <p:txBody>
          <a:bodyPr/>
          <a:lstStyle/>
          <a:p>
            <a:pPr algn="ctr"/>
            <a:r>
              <a:rPr lang="fa-IR" sz="2800" spc="75" dirty="0">
                <a:solidFill>
                  <a:srgbClr val="5A5A5A"/>
                </a:solidFill>
                <a:effectLst/>
                <a:latin typeface="Calibri" panose="020F0502020204030204" pitchFamily="34" charset="0"/>
                <a:ea typeface="Times New Roman" panose="02020603050405020304" pitchFamily="18" charset="0"/>
                <a:cs typeface="B Mitra"/>
              </a:rPr>
              <a:t>مایعات استریل بدن را در محیط کشت های زیر کشت دهید</a:t>
            </a:r>
            <a:br>
              <a:rPr lang="en-US" sz="1800" spc="75" dirty="0">
                <a:solidFill>
                  <a:srgbClr val="5A5A5A"/>
                </a:solidFill>
                <a:effectLst/>
                <a:latin typeface="Calibri" panose="020F0502020204030204" pitchFamily="34" charset="0"/>
                <a:ea typeface="Times New Roman" panose="02020603050405020304" pitchFamily="18"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D2F4B38B-FF62-3655-B70A-1576A51AF19B}"/>
              </a:ext>
            </a:extLst>
          </p:cNvPr>
          <p:cNvSpPr>
            <a:spLocks noGrp="1"/>
          </p:cNvSpPr>
          <p:nvPr>
            <p:ph idx="1"/>
          </p:nvPr>
        </p:nvSpPr>
        <p:spPr/>
        <p:txBody>
          <a:bodyPr/>
          <a:lstStyle/>
          <a:p>
            <a:pPr marL="457200" marR="0" algn="just" rtl="1">
              <a:lnSpc>
                <a:spcPct val="115000"/>
              </a:lnSpc>
              <a:spcAft>
                <a:spcPts val="1000"/>
              </a:spcAft>
            </a:pPr>
            <a:r>
              <a:rPr lang="fa-IR" sz="2000" dirty="0">
                <a:effectLst/>
                <a:latin typeface="Times New Roman" panose="02020603050405020304" pitchFamily="18" charset="0"/>
                <a:ea typeface="Calibri" panose="020F0502020204030204" pitchFamily="34" charset="0"/>
                <a:cs typeface="B Mitra"/>
              </a:rPr>
              <a:t>-بلاد آگار      :      در مجاورت </a:t>
            </a:r>
            <a:r>
              <a:rPr lang="en-US" sz="2000" dirty="0">
                <a:effectLst/>
                <a:latin typeface="Times New Roman" panose="02020603050405020304" pitchFamily="18" charset="0"/>
                <a:ea typeface="Calibri" panose="020F0502020204030204" pitchFamily="34" charset="0"/>
                <a:cs typeface="B Mitra"/>
              </a:rPr>
              <a:t>CO2  </a:t>
            </a:r>
            <a:r>
              <a:rPr lang="fa-IR" sz="2000" dirty="0">
                <a:effectLst/>
                <a:latin typeface="Times New Roman" panose="02020603050405020304" pitchFamily="18" charset="0"/>
                <a:ea typeface="Calibri" panose="020F0502020204030204" pitchFamily="34" charset="0"/>
                <a:cs typeface="B Mitra"/>
              </a:rPr>
              <a:t> و در دمای  35در جه سانتیگراد به مدت 72 ساعت</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rtl="1">
              <a:lnSpc>
                <a:spcPct val="115000"/>
              </a:lnSpc>
              <a:spcAft>
                <a:spcPts val="1000"/>
              </a:spcAft>
            </a:pPr>
            <a:r>
              <a:rPr lang="fa-IR" sz="2000" dirty="0">
                <a:effectLst/>
                <a:latin typeface="Times New Roman" panose="02020603050405020304" pitchFamily="18" charset="0"/>
                <a:ea typeface="Calibri" panose="020F0502020204030204" pitchFamily="34" charset="0"/>
                <a:cs typeface="B Mitra"/>
              </a:rPr>
              <a:t>2- شکلات آگار  :     در مجاورت </a:t>
            </a:r>
            <a:r>
              <a:rPr lang="en-US" sz="2000" dirty="0">
                <a:effectLst/>
                <a:latin typeface="Times New Roman" panose="02020603050405020304" pitchFamily="18" charset="0"/>
                <a:ea typeface="Calibri" panose="020F0502020204030204" pitchFamily="34" charset="0"/>
                <a:cs typeface="B Mitra"/>
              </a:rPr>
              <a:t>CO2   </a:t>
            </a:r>
            <a:r>
              <a:rPr lang="fa-IR" sz="2000" dirty="0">
                <a:effectLst/>
                <a:latin typeface="Times New Roman" panose="02020603050405020304" pitchFamily="18" charset="0"/>
                <a:ea typeface="Calibri" panose="020F0502020204030204" pitchFamily="34" charset="0"/>
                <a:cs typeface="B Mitra"/>
              </a:rPr>
              <a:t> در دمای 35در جه سانتیگراد به مدت 72 ساعت</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rtl="1">
              <a:lnSpc>
                <a:spcPct val="115000"/>
              </a:lnSpc>
              <a:spcAft>
                <a:spcPts val="1000"/>
              </a:spcAft>
            </a:pPr>
            <a:r>
              <a:rPr lang="fa-IR" sz="2000" dirty="0">
                <a:effectLst/>
                <a:latin typeface="Times New Roman" panose="02020603050405020304" pitchFamily="18" charset="0"/>
                <a:ea typeface="Calibri" panose="020F0502020204030204" pitchFamily="34" charset="0"/>
                <a:cs typeface="B Mitra"/>
              </a:rPr>
              <a:t>3- مك كانکی آگار:                </a:t>
            </a:r>
            <a:r>
              <a:rPr lang="en-US" sz="2000" dirty="0">
                <a:effectLst/>
                <a:latin typeface="Times New Roman" panose="02020603050405020304" pitchFamily="18" charset="0"/>
                <a:ea typeface="Calibri" panose="020F0502020204030204" pitchFamily="34" charset="0"/>
                <a:cs typeface="B Mitra"/>
              </a:rPr>
              <a:t>  </a:t>
            </a:r>
            <a:r>
              <a:rPr lang="en-US" sz="2000" dirty="0">
                <a:effectLst/>
                <a:latin typeface="B Mitra"/>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B Mitra"/>
              </a:rPr>
              <a:t> </a:t>
            </a:r>
            <a:r>
              <a:rPr lang="fa-IR" sz="2000" dirty="0">
                <a:effectLst/>
                <a:latin typeface="Times New Roman" panose="02020603050405020304" pitchFamily="18" charset="0"/>
                <a:ea typeface="Calibri" panose="020F0502020204030204" pitchFamily="34" charset="0"/>
                <a:cs typeface="B Mitra"/>
              </a:rPr>
              <a:t> در دمای 35در جه سانتیگراد به مدت 72ساعت</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rtl="1">
              <a:lnSpc>
                <a:spcPct val="115000"/>
              </a:lnSpc>
              <a:spcAft>
                <a:spcPts val="1000"/>
              </a:spcAft>
            </a:pPr>
            <a:r>
              <a:rPr lang="fa-IR" sz="2000" dirty="0">
                <a:effectLst/>
                <a:latin typeface="Times New Roman" panose="02020603050405020304" pitchFamily="18" charset="0"/>
                <a:ea typeface="Calibri" panose="020F0502020204030204" pitchFamily="34" charset="0"/>
                <a:cs typeface="B Mitra"/>
              </a:rPr>
              <a:t>4- محیط   کشت بیهوازی  :          در دمای 35در جه سانتیگراد به مدت 72 ساعت</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rtl="1">
              <a:lnSpc>
                <a:spcPct val="107000"/>
              </a:lnSpc>
              <a:spcAft>
                <a:spcPts val="800"/>
              </a:spcAft>
            </a:pPr>
            <a:r>
              <a:rPr lang="fa-IR" sz="2000" spc="75" dirty="0">
                <a:solidFill>
                  <a:srgbClr val="5A5A5A"/>
                </a:solidFill>
                <a:effectLst/>
                <a:latin typeface="Times New Roman" panose="02020603050405020304" pitchFamily="18" charset="0"/>
                <a:ea typeface="Times New Roman" panose="02020603050405020304" pitchFamily="18" charset="0"/>
                <a:cs typeface="B Mitra"/>
              </a:rPr>
              <a:t>5- </a:t>
            </a:r>
            <a:r>
              <a:rPr lang="fa-IR" sz="2000" spc="75" dirty="0">
                <a:solidFill>
                  <a:srgbClr val="00B0F0"/>
                </a:solidFill>
                <a:effectLst/>
                <a:latin typeface="Times New Roman" panose="02020603050405020304" pitchFamily="18" charset="0"/>
                <a:ea typeface="Times New Roman" panose="02020603050405020304" pitchFamily="18" charset="0"/>
                <a:cs typeface="B Mitra"/>
              </a:rPr>
              <a:t>محیط کشت خون:               مانند فرآیند کشت خون عمل شود </a:t>
            </a:r>
            <a:endParaRPr lang="en-US" sz="2000" spc="75" dirty="0">
              <a:solidFill>
                <a:srgbClr val="00B0F0"/>
              </a:solidFill>
              <a:effectLst/>
              <a:latin typeface="Calibri" panose="020F0502020204030204" pitchFamily="34" charset="0"/>
              <a:ea typeface="Times New Roman" panose="02020603050405020304" pitchFamily="18" charset="0"/>
              <a:cs typeface="Arial" panose="020B0604020202020204" pitchFamily="34" charset="0"/>
            </a:endParaRPr>
          </a:p>
          <a:p>
            <a:pPr marL="457200" marR="0" algn="just" rtl="1">
              <a:lnSpc>
                <a:spcPct val="115000"/>
              </a:lnSpc>
              <a:spcAft>
                <a:spcPts val="1000"/>
              </a:spcAft>
            </a:pPr>
            <a:r>
              <a:rPr lang="fa-IR" sz="2000" dirty="0">
                <a:effectLst/>
                <a:latin typeface="Calibri" panose="020F0502020204030204" pitchFamily="34" charset="0"/>
                <a:ea typeface="Calibri" panose="020F0502020204030204" pitchFamily="34" charset="0"/>
                <a:cs typeface="B Mitra"/>
              </a:rPr>
              <a:t>  محیط کشت تایو گلیکولات   :         </a:t>
            </a:r>
            <a:r>
              <a:rPr lang="fa-IR" sz="2000" dirty="0">
                <a:effectLst/>
                <a:latin typeface="Times New Roman" panose="02020603050405020304" pitchFamily="18" charset="0"/>
                <a:ea typeface="Calibri" panose="020F0502020204030204" pitchFamily="34" charset="0"/>
                <a:cs typeface="B Mitra"/>
              </a:rPr>
              <a:t>در دمای 35در جه سانتیگراد به مدت 72 ساعت</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19523519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C87F4-3E73-B674-A799-46D7C40BBAD9}"/>
              </a:ext>
            </a:extLst>
          </p:cNvPr>
          <p:cNvSpPr>
            <a:spLocks noGrp="1"/>
          </p:cNvSpPr>
          <p:nvPr>
            <p:ph type="title"/>
          </p:nvPr>
        </p:nvSpPr>
        <p:spPr/>
        <p:txBody>
          <a:bodyPr/>
          <a:lstStyle/>
          <a:p>
            <a:pPr algn="ctr"/>
            <a:r>
              <a:rPr lang="fa-IR" dirty="0"/>
              <a:t>کشت مایعات استریل بدن </a:t>
            </a:r>
            <a:endParaRPr lang="en-US" dirty="0"/>
          </a:p>
        </p:txBody>
      </p:sp>
      <p:sp>
        <p:nvSpPr>
          <p:cNvPr id="3" name="Content Placeholder 2">
            <a:extLst>
              <a:ext uri="{FF2B5EF4-FFF2-40B4-BE49-F238E27FC236}">
                <a16:creationId xmlns:a16="http://schemas.microsoft.com/office/drawing/2014/main" id="{6615745D-67AD-4941-7B7C-DD73AF8E9B20}"/>
              </a:ext>
            </a:extLst>
          </p:cNvPr>
          <p:cNvSpPr>
            <a:spLocks noGrp="1"/>
          </p:cNvSpPr>
          <p:nvPr>
            <p:ph idx="1"/>
          </p:nvPr>
        </p:nvSpPr>
        <p:spPr/>
        <p:txBody>
          <a:bodyPr>
            <a:normAutofit/>
          </a:bodyPr>
          <a:lstStyle/>
          <a:p>
            <a:pPr algn="just" rtl="1"/>
            <a:r>
              <a:rPr lang="fa-IR" sz="2400" dirty="0">
                <a:solidFill>
                  <a:srgbClr val="0070C0"/>
                </a:solidFill>
                <a:effectLst/>
                <a:latin typeface="Calibri" panose="020F0502020204030204" pitchFamily="34" charset="0"/>
                <a:ea typeface="Calibri" panose="020F0502020204030204" pitchFamily="34" charset="0"/>
                <a:cs typeface="B Mitra"/>
              </a:rPr>
              <a:t>ب- اگر کشت مخلوط باشد تمامی ارگانیسم ها را تعیین هویت کنید </a:t>
            </a:r>
            <a:r>
              <a:rPr lang="fa-IR" sz="2400" dirty="0">
                <a:effectLst/>
                <a:latin typeface="Calibri" panose="020F0502020204030204" pitchFamily="34" charset="0"/>
                <a:ea typeface="Calibri" panose="020F0502020204030204" pitchFamily="34" charset="0"/>
                <a:cs typeface="B Mitra"/>
              </a:rPr>
              <a:t>(  پاتوژن های از قبیل بروسلا ، فرانسیسلا و... ) باید در زیر هود بیولوژيکی کار شوند. تعیین هویت و آزمایش شوند </a:t>
            </a:r>
          </a:p>
          <a:p>
            <a:pPr algn="just" rtl="1"/>
            <a:r>
              <a:rPr lang="fa-IR" sz="2400" dirty="0">
                <a:solidFill>
                  <a:srgbClr val="FF0000"/>
                </a:solidFill>
                <a:effectLst/>
                <a:latin typeface="Calibri" panose="020F0502020204030204" pitchFamily="34" charset="0"/>
                <a:ea typeface="Calibri" panose="020F0502020204030204" pitchFamily="34" charset="0"/>
                <a:cs typeface="B Mitra"/>
              </a:rPr>
              <a:t>سنجش حساسیت را برای ایزوله هايی که احتمال آلودگی را دارند انجام ندهید </a:t>
            </a:r>
            <a:r>
              <a:rPr lang="fa-IR" sz="2400" dirty="0">
                <a:effectLst/>
                <a:latin typeface="Calibri" panose="020F0502020204030204" pitchFamily="34" charset="0"/>
                <a:ea typeface="Calibri" panose="020F0502020204030204" pitchFamily="34" charset="0"/>
                <a:cs typeface="B Mitra"/>
              </a:rPr>
              <a:t>( بعنوان مثال اگر  یک یا دوتا کلنی از استافیلو کوک ها کواگولاز منفی رشد کرده باشد )</a:t>
            </a:r>
          </a:p>
          <a:p>
            <a:pPr algn="just" rtl="1"/>
            <a:r>
              <a:rPr lang="fa-IR" sz="2400" dirty="0">
                <a:solidFill>
                  <a:srgbClr val="FF0000"/>
                </a:solidFill>
                <a:effectLst/>
                <a:latin typeface="Calibri" panose="020F0502020204030204" pitchFamily="34" charset="0"/>
                <a:ea typeface="Calibri" panose="020F0502020204030204" pitchFamily="34" charset="0"/>
                <a:cs typeface="B Mitra"/>
              </a:rPr>
              <a:t>ج-برای نمونه های پریتوان که دارای رشد مخلوط میکروبیوتای دستگاه گوارش هستند تعیین هویت و انجام آزمایش سنجش حساسیت لزومی ندارد </a:t>
            </a:r>
            <a:r>
              <a:rPr lang="fa-IR" sz="2400" dirty="0">
                <a:effectLst/>
                <a:latin typeface="Calibri" panose="020F0502020204030204" pitchFamily="34" charset="0"/>
                <a:ea typeface="Calibri" panose="020F0502020204030204" pitchFamily="34" charset="0"/>
                <a:cs typeface="B Mitra"/>
              </a:rPr>
              <a:t>درمان آنتی بیوتیکی  تجربی </a:t>
            </a:r>
            <a:r>
              <a:rPr lang="fa-IR" sz="2400" dirty="0">
                <a:solidFill>
                  <a:srgbClr val="000000"/>
                </a:solidFill>
                <a:effectLst/>
                <a:latin typeface="Calibri" panose="020F0502020204030204" pitchFamily="34" charset="0"/>
                <a:ea typeface="Calibri" panose="020F0502020204030204" pitchFamily="34" charset="0"/>
                <a:cs typeface="B Mitra"/>
              </a:rPr>
              <a:t>منجر به  سوراخ شدن روده میشود </a:t>
            </a:r>
            <a:r>
              <a:rPr lang="fa-IR" sz="2400" dirty="0">
                <a:effectLst/>
                <a:latin typeface="Calibri" panose="020F0502020204030204" pitchFamily="34" charset="0"/>
                <a:ea typeface="Calibri" panose="020F0502020204030204" pitchFamily="34" charset="0"/>
                <a:cs typeface="B Mitra"/>
              </a:rPr>
              <a:t>وباکتریهای رایج  از قبیل انتروباکترال ، بی هوازی هايي از قبیل استرپتوکوک ها ، باکتروئید فرازیلیس ، استرپتو  کوک ها / انتروکوکوک می باشند ، ولی کشت جهت ایزولاسیون  پاتوژن های مقاوم </a:t>
            </a:r>
            <a:r>
              <a:rPr lang="fa-IR" sz="2400" dirty="0">
                <a:solidFill>
                  <a:srgbClr val="0070C0"/>
                </a:solidFill>
                <a:effectLst/>
                <a:latin typeface="Calibri" panose="020F0502020204030204" pitchFamily="34" charset="0"/>
                <a:ea typeface="Calibri" panose="020F0502020204030204" pitchFamily="34" charset="0"/>
                <a:cs typeface="B Mitra"/>
              </a:rPr>
              <a:t>شده از قبیل مخمر ها ، سودوموناس آئروژینوزا ، و انترو کوک های مقاوم به وانکومایسین ضرورت دارد </a:t>
            </a:r>
            <a:r>
              <a:rPr lang="fa-IR" sz="2400" dirty="0">
                <a:effectLst/>
                <a:latin typeface="Calibri" panose="020F0502020204030204" pitchFamily="34" charset="0"/>
                <a:ea typeface="Calibri" panose="020F0502020204030204" pitchFamily="34" charset="0"/>
                <a:cs typeface="B Mitra"/>
              </a:rPr>
              <a:t>. علاوه براین  پیدایش سویه های انتروباکترل مقاوم به چند دارو( </a:t>
            </a:r>
            <a:r>
              <a:rPr lang="en-US" sz="2400" dirty="0">
                <a:effectLst/>
                <a:latin typeface="Calibri" panose="020F0502020204030204" pitchFamily="34" charset="0"/>
                <a:ea typeface="Calibri" panose="020F0502020204030204" pitchFamily="34" charset="0"/>
                <a:cs typeface="B Mitra"/>
              </a:rPr>
              <a:t>MDR</a:t>
            </a:r>
            <a:r>
              <a:rPr lang="en-US" sz="2400" dirty="0">
                <a:effectLst/>
                <a:latin typeface="B Mitra"/>
                <a:ea typeface="Calibri" panose="020F0502020204030204" pitchFamily="34" charset="0"/>
                <a:cs typeface="Times New Roman" panose="02020603050405020304" pitchFamily="18" charset="0"/>
              </a:rPr>
              <a:t> </a:t>
            </a:r>
            <a:r>
              <a:rPr lang="fa-IR" sz="2400" dirty="0">
                <a:effectLst/>
                <a:latin typeface="B Mitra"/>
                <a:ea typeface="Calibri" panose="020F0502020204030204" pitchFamily="34" charset="0"/>
                <a:cs typeface="Times New Roman" panose="02020603050405020304" pitchFamily="18" charset="0"/>
              </a:rPr>
              <a:t>) نیز ممکن است نیاز به آزمایش های سنجش حساسیت ضد میکروبی  داشته باشند.</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rtl="1"/>
            <a:endParaRPr lang="en-US" sz="2400" dirty="0"/>
          </a:p>
        </p:txBody>
      </p:sp>
    </p:spTree>
    <p:extLst>
      <p:ext uri="{BB962C8B-B14F-4D97-AF65-F5344CB8AC3E}">
        <p14:creationId xmlns:p14="http://schemas.microsoft.com/office/powerpoint/2010/main" val="368440447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72BD2-53B3-AFAF-4429-AA2FEE4BFD84}"/>
              </a:ext>
            </a:extLst>
          </p:cNvPr>
          <p:cNvSpPr>
            <a:spLocks noGrp="1"/>
          </p:cNvSpPr>
          <p:nvPr>
            <p:ph type="title"/>
          </p:nvPr>
        </p:nvSpPr>
        <p:spPr>
          <a:xfrm>
            <a:off x="878378" y="356813"/>
            <a:ext cx="10515600" cy="1325563"/>
          </a:xfrm>
        </p:spPr>
        <p:txBody>
          <a:bodyPr/>
          <a:lstStyle/>
          <a:p>
            <a:pPr algn="ctr"/>
            <a:r>
              <a:rPr lang="fa-IR" sz="3200" b="1" dirty="0">
                <a:effectLst/>
                <a:latin typeface="Times New Roman" panose="02020603050405020304" pitchFamily="18" charset="0"/>
                <a:ea typeface="Calibri" panose="020F0502020204030204" pitchFamily="34" charset="0"/>
                <a:cs typeface="B Mitra"/>
              </a:rPr>
              <a:t>نوع نمونه</a:t>
            </a:r>
            <a:r>
              <a:rPr lang="fa-IR" sz="3200" dirty="0">
                <a:effectLst/>
                <a:latin typeface="Times New Roman" panose="02020603050405020304" pitchFamily="18" charset="0"/>
                <a:ea typeface="Calibri" panose="020F0502020204030204" pitchFamily="34" charset="0"/>
                <a:cs typeface="B Mitra"/>
              </a:rPr>
              <a:t>   </a:t>
            </a:r>
            <a:r>
              <a:rPr lang="fa-IR" sz="3200" b="1" dirty="0">
                <a:effectLst/>
                <a:latin typeface="Times New Roman" panose="02020603050405020304" pitchFamily="18" charset="0"/>
                <a:ea typeface="Calibri" panose="020F0502020204030204" pitchFamily="34" charset="0"/>
                <a:cs typeface="B Mitra"/>
              </a:rPr>
              <a:t>دستگاه تنفسي فوقاني - گلو </a:t>
            </a: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187E2061-194A-2C6B-5696-21E1633E3CDA}"/>
              </a:ext>
            </a:extLst>
          </p:cNvPr>
          <p:cNvSpPr>
            <a:spLocks noGrp="1"/>
          </p:cNvSpPr>
          <p:nvPr>
            <p:ph idx="1"/>
          </p:nvPr>
        </p:nvSpPr>
        <p:spPr/>
        <p:txBody>
          <a:bodyPr>
            <a:normAutofit lnSpcReduction="10000"/>
          </a:bodyPr>
          <a:lstStyle/>
          <a:p>
            <a:pPr marL="0" marR="0" algn="just" rtl="1">
              <a:lnSpc>
                <a:spcPct val="115000"/>
              </a:lnSpc>
              <a:spcAft>
                <a:spcPts val="1000"/>
              </a:spcAft>
            </a:pPr>
            <a:r>
              <a:rPr lang="fa-IR" sz="2000" dirty="0">
                <a:effectLst/>
                <a:latin typeface="Times New Roman" panose="02020603050405020304" pitchFamily="18" charset="0"/>
                <a:ea typeface="Calibri" panose="020F0502020204030204" pitchFamily="34" charset="0"/>
                <a:cs typeface="B Mitra"/>
              </a:rPr>
              <a:t>ظرف انتقال نمونه    :   </a:t>
            </a:r>
            <a:r>
              <a:rPr lang="en-US" sz="2000" dirty="0">
                <a:effectLst/>
                <a:latin typeface="Times New Roman" panose="02020603050405020304" pitchFamily="18" charset="0"/>
                <a:ea typeface="Calibri" panose="020F0502020204030204" pitchFamily="34" charset="0"/>
                <a:cs typeface="B Mitra"/>
              </a:rPr>
              <a:t>  </a:t>
            </a:r>
            <a:r>
              <a:rPr lang="fa-IR" sz="2000" dirty="0">
                <a:effectLst/>
                <a:latin typeface="Times New Roman" panose="02020603050405020304" pitchFamily="18" charset="0"/>
                <a:ea typeface="Calibri" panose="020F0502020204030204" pitchFamily="34" charset="0"/>
                <a:cs typeface="B Mitra"/>
              </a:rPr>
              <a:t> </a:t>
            </a:r>
            <a:r>
              <a:rPr lang="fa-IR" sz="2000" dirty="0">
                <a:solidFill>
                  <a:srgbClr val="0070C0"/>
                </a:solidFill>
                <a:effectLst/>
                <a:latin typeface="Times New Roman" panose="02020603050405020304" pitchFamily="18" charset="0"/>
                <a:ea typeface="Calibri" panose="020F0502020204030204" pitchFamily="34" charset="0"/>
                <a:cs typeface="B Mitra"/>
              </a:rPr>
              <a:t>سواب مرطوب شده در محيط انتقالي استوارت و يا </a:t>
            </a:r>
            <a:r>
              <a:rPr lang="en-US" sz="2000" dirty="0">
                <a:solidFill>
                  <a:srgbClr val="0070C0"/>
                </a:solidFill>
                <a:effectLst/>
                <a:latin typeface="Times New Roman" panose="02020603050405020304" pitchFamily="18" charset="0"/>
                <a:ea typeface="Calibri" panose="020F0502020204030204" pitchFamily="34" charset="0"/>
                <a:cs typeface="B Mitra"/>
              </a:rPr>
              <a:t>Amies</a:t>
            </a:r>
            <a:endParaRPr lang="en-US" sz="20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sz="2000" dirty="0">
                <a:effectLst/>
                <a:latin typeface="Times New Roman" panose="02020603050405020304" pitchFamily="18" charset="0"/>
                <a:ea typeface="Calibri" panose="020F0502020204030204" pitchFamily="34" charset="0"/>
                <a:cs typeface="B Mitra"/>
              </a:rPr>
              <a:t>آماده سازی بیمار :    </a:t>
            </a:r>
            <a:r>
              <a:rPr lang="fa-IR" sz="2000" dirty="0">
                <a:effectLst/>
                <a:latin typeface="Calibri" panose="020F0502020204030204" pitchFamily="34" charset="0"/>
                <a:ea typeface="Calibri" panose="020F0502020204030204" pitchFamily="34" charset="0"/>
                <a:cs typeface="Times New Roman" panose="02020603050405020304" pitchFamily="18" charset="0"/>
              </a:rPr>
              <a:t> </a:t>
            </a:r>
            <a:r>
              <a:rPr lang="fa-IR" sz="2000" dirty="0">
                <a:effectLst/>
                <a:latin typeface="Times New Roman" panose="02020603050405020304" pitchFamily="18" charset="0"/>
                <a:ea typeface="Calibri" panose="020F0502020204030204" pitchFamily="34" charset="0"/>
                <a:cs typeface="B Mitra"/>
              </a:rPr>
              <a:t>   ندارد</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sz="2000" dirty="0">
                <a:effectLst/>
                <a:latin typeface="Times New Roman" panose="02020603050405020304" pitchFamily="18" charset="0"/>
                <a:ea typeface="Calibri" panose="020F0502020204030204" pitchFamily="34" charset="0"/>
                <a:cs typeface="B Mitra"/>
              </a:rPr>
              <a:t>دستورالعمل خاص :      </a:t>
            </a:r>
            <a:r>
              <a:rPr lang="fa-IR" sz="2000" dirty="0">
                <a:solidFill>
                  <a:srgbClr val="0070C0"/>
                </a:solidFill>
                <a:effectLst/>
                <a:latin typeface="Times New Roman" panose="02020603050405020304" pitchFamily="18" charset="0"/>
                <a:ea typeface="Calibri" panose="020F0502020204030204" pitchFamily="34" charset="0"/>
                <a:cs typeface="B Mitra"/>
              </a:rPr>
              <a:t>نمونه برداري از قسمت خلفي گلو و لوزه ها  صورت گیرد. .كشت روتين فقط از لحاظ استرپتوكوكوس پيوژن انجام می شود</a:t>
            </a:r>
            <a:endParaRPr lang="en-US" sz="20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sz="2000" dirty="0">
                <a:effectLst/>
                <a:latin typeface="Times New Roman" panose="02020603050405020304" pitchFamily="18" charset="0"/>
                <a:ea typeface="Calibri" panose="020F0502020204030204" pitchFamily="34" charset="0"/>
                <a:cs typeface="B Mitra"/>
              </a:rPr>
              <a:t>انتقال به آزمایشگاه:   :  کمتر از دوساعت در دمای اتاق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sz="2000" dirty="0">
                <a:effectLst/>
                <a:latin typeface="Times New Roman" panose="02020603050405020304" pitchFamily="18" charset="0"/>
                <a:ea typeface="Calibri" panose="020F0502020204030204" pitchFamily="34" charset="0"/>
                <a:cs typeface="B Mitra"/>
              </a:rPr>
              <a:t>نگهداری قبل از فرایند آزمایش :   24 ساعت در دمای  اتاق</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sz="2000" dirty="0">
                <a:effectLst/>
                <a:latin typeface="Times New Roman" panose="02020603050405020304" pitchFamily="18" charset="0"/>
                <a:ea typeface="Calibri" panose="020F0502020204030204" pitchFamily="34" charset="0"/>
                <a:cs typeface="B Mitra"/>
              </a:rPr>
              <a:t>محیط کشت اولیه  :     بلاد آگار   و شکلات آگار  </a:t>
            </a:r>
            <a:r>
              <a:rPr lang="fa-IR" sz="2000" dirty="0">
                <a:effectLst/>
                <a:latin typeface="Calibri" panose="020F0502020204030204" pitchFamily="34" charset="0"/>
                <a:ea typeface="Calibri" panose="020F0502020204030204" pitchFamily="34" charset="0"/>
                <a:cs typeface="Times New Roman" panose="02020603050405020304" pitchFamily="18" charset="0"/>
              </a:rPr>
              <a:t> </a:t>
            </a:r>
            <a:r>
              <a:rPr lang="fa-IR" sz="2000" dirty="0">
                <a:effectLst/>
                <a:latin typeface="Times New Roman" panose="02020603050405020304" pitchFamily="18" charset="0"/>
                <a:ea typeface="Calibri" panose="020F0502020204030204" pitchFamily="34" charset="0"/>
                <a:cs typeface="B Mitra"/>
              </a:rPr>
              <a: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sz="2000" dirty="0">
                <a:effectLst/>
                <a:latin typeface="Times New Roman" panose="02020603050405020304" pitchFamily="18" charset="0"/>
                <a:ea typeface="Calibri" panose="020F0502020204030204" pitchFamily="34" charset="0"/>
                <a:cs typeface="B Mitra"/>
              </a:rPr>
              <a:t>آزمایش مستقیم  :    رنگ آمیزی  گرم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473749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3732396" y="1825625"/>
            <a:ext cx="4727208" cy="4351338"/>
          </a:xfrm>
          <a:prstGeom prst="rect">
            <a:avLst/>
          </a:prstGeom>
        </p:spPr>
      </p:pic>
    </p:spTree>
    <p:extLst>
      <p:ext uri="{BB962C8B-B14F-4D97-AF65-F5344CB8AC3E}">
        <p14:creationId xmlns:p14="http://schemas.microsoft.com/office/powerpoint/2010/main" val="206486083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2962E-CF44-68C6-6402-5BBEBF9498C1}"/>
              </a:ext>
            </a:extLst>
          </p:cNvPr>
          <p:cNvSpPr>
            <a:spLocks noGrp="1"/>
          </p:cNvSpPr>
          <p:nvPr>
            <p:ph type="title"/>
          </p:nvPr>
        </p:nvSpPr>
        <p:spPr>
          <a:xfrm>
            <a:off x="838199" y="365125"/>
            <a:ext cx="10515601" cy="1325563"/>
          </a:xfrm>
        </p:spPr>
        <p:txBody>
          <a:bodyPr/>
          <a:lstStyle/>
          <a:p>
            <a:pPr algn="ctr"/>
            <a:r>
              <a:rPr lang="fa-IR" dirty="0"/>
              <a:t>کشت گلو</a:t>
            </a:r>
            <a:endParaRPr lang="en-US" dirty="0"/>
          </a:p>
        </p:txBody>
      </p:sp>
      <p:sp>
        <p:nvSpPr>
          <p:cNvPr id="3" name="Content Placeholder 2">
            <a:extLst>
              <a:ext uri="{FF2B5EF4-FFF2-40B4-BE49-F238E27FC236}">
                <a16:creationId xmlns:a16="http://schemas.microsoft.com/office/drawing/2014/main" id="{4EB1F0F6-6B15-011B-76D6-5F7A8A58C324}"/>
              </a:ext>
            </a:extLst>
          </p:cNvPr>
          <p:cNvSpPr>
            <a:spLocks noGrp="1"/>
          </p:cNvSpPr>
          <p:nvPr>
            <p:ph idx="1"/>
          </p:nvPr>
        </p:nvSpPr>
        <p:spPr/>
        <p:txBody>
          <a:bodyPr>
            <a:normAutofit/>
          </a:bodyPr>
          <a:lstStyle/>
          <a:p>
            <a:pPr marL="0" marR="0" algn="just" rtl="1">
              <a:lnSpc>
                <a:spcPct val="115000"/>
              </a:lnSpc>
              <a:spcAft>
                <a:spcPts val="1000"/>
              </a:spcAft>
            </a:pPr>
            <a:r>
              <a:rPr lang="fa-IR" sz="2400" dirty="0">
                <a:effectLst/>
                <a:latin typeface="Times New Roman" panose="02020603050405020304" pitchFamily="18" charset="0"/>
                <a:ea typeface="Calibri" panose="020F0502020204030204" pitchFamily="34" charset="0"/>
                <a:cs typeface="B Mitra"/>
              </a:rPr>
              <a:t>توضیح    :  علاوه بر استرپتوكوكوس پيوژن  ساير عوامل از قبيل </a:t>
            </a:r>
            <a:r>
              <a:rPr lang="fa-IR" sz="2400" dirty="0">
                <a:solidFill>
                  <a:srgbClr val="002060"/>
                </a:solidFill>
                <a:effectLst/>
                <a:latin typeface="Times New Roman" panose="02020603050405020304" pitchFamily="18" charset="0"/>
                <a:ea typeface="Calibri" panose="020F0502020204030204" pitchFamily="34" charset="0"/>
                <a:cs typeface="B Mitra"/>
              </a:rPr>
              <a:t>كورينه باكتريوم ديفتري ، نيسريا گونوره آ و عامل  اپي گلوتيت ( هموفيلوس آنفلونزا)   را بايد در نظر داشت ودر صورت وجود امكانات از محيط كشت هاي اختصاصي براي ايزوله كردن اين ميكروارگانسيم ها  استفاده نمود.</a:t>
            </a:r>
            <a:endParaRPr lang="en-US" sz="24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sz="2400" dirty="0">
                <a:solidFill>
                  <a:srgbClr val="002060"/>
                </a:solidFill>
                <a:effectLst/>
                <a:latin typeface="Times New Roman" panose="02020603050405020304" pitchFamily="18" charset="0"/>
                <a:ea typeface="Calibri" panose="020F0502020204030204" pitchFamily="34" charset="0"/>
                <a:cs typeface="B Mitra"/>
              </a:rPr>
              <a:t> برای نمونه برداری از گلو از دوتا سواب جداگانه استفاده کنید یکی برای کشت و دیگری برای رنگ آمیزی گرم. اسمیر تهیه شده را رنگ امیزی گرم  کرده و در زیر میکرو سکوپ  آنرا بررسی کنید رنگ آمیزی گرم می تواند در تشخیص عواملی از قبیل دیفتری ویا آنژین ونسان کمک کننده باشد. </a:t>
            </a:r>
            <a:endParaRPr lang="en-US" sz="24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p>
            <a:endParaRPr lang="en-US" sz="2400" dirty="0"/>
          </a:p>
        </p:txBody>
      </p:sp>
    </p:spTree>
    <p:extLst>
      <p:ext uri="{BB962C8B-B14F-4D97-AF65-F5344CB8AC3E}">
        <p14:creationId xmlns:p14="http://schemas.microsoft.com/office/powerpoint/2010/main" val="5685084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1AA46-E0C4-21C1-0687-623F053AFE33}"/>
              </a:ext>
            </a:extLst>
          </p:cNvPr>
          <p:cNvSpPr>
            <a:spLocks noGrp="1"/>
          </p:cNvSpPr>
          <p:nvPr>
            <p:ph type="title"/>
          </p:nvPr>
        </p:nvSpPr>
        <p:spPr/>
        <p:txBody>
          <a:bodyPr/>
          <a:lstStyle/>
          <a:p>
            <a:pPr algn="ctr"/>
            <a:r>
              <a:rPr lang="fa-IR" dirty="0">
                <a:solidFill>
                  <a:srgbClr val="002060"/>
                </a:solidFill>
              </a:rPr>
              <a:t>کشت گلو</a:t>
            </a:r>
            <a:endParaRPr lang="en-US" dirty="0">
              <a:solidFill>
                <a:srgbClr val="002060"/>
              </a:solidFill>
            </a:endParaRPr>
          </a:p>
        </p:txBody>
      </p:sp>
      <p:sp>
        <p:nvSpPr>
          <p:cNvPr id="3" name="Content Placeholder 2">
            <a:extLst>
              <a:ext uri="{FF2B5EF4-FFF2-40B4-BE49-F238E27FC236}">
                <a16:creationId xmlns:a16="http://schemas.microsoft.com/office/drawing/2014/main" id="{1885605E-3FA0-DB96-538A-33053DFBDE05}"/>
              </a:ext>
            </a:extLst>
          </p:cNvPr>
          <p:cNvSpPr>
            <a:spLocks noGrp="1"/>
          </p:cNvSpPr>
          <p:nvPr>
            <p:ph idx="1"/>
          </p:nvPr>
        </p:nvSpPr>
        <p:spPr/>
        <p:txBody>
          <a:bodyPr/>
          <a:lstStyle/>
          <a:p>
            <a:pPr marL="0" marR="0" algn="just" rtl="1">
              <a:lnSpc>
                <a:spcPct val="115000"/>
              </a:lnSpc>
              <a:spcAft>
                <a:spcPts val="1000"/>
              </a:spcAft>
            </a:pPr>
            <a:r>
              <a:rPr lang="fa-IR" sz="2400" dirty="0">
                <a:effectLst/>
                <a:latin typeface="Times New Roman" panose="02020603050405020304" pitchFamily="18" charset="0"/>
                <a:ea typeface="Calibri" panose="020F0502020204030204" pitchFamily="34" charset="0"/>
                <a:cs typeface="B Mitra"/>
              </a:rPr>
              <a:t>محیط کشت های لازم  : محیط بلاد آگار و شکلات آگار  انکوباسیون در مجاورت  </a:t>
            </a:r>
            <a:r>
              <a:rPr lang="en-US" sz="2400" dirty="0">
                <a:effectLst/>
                <a:latin typeface="Times New Roman" panose="02020603050405020304" pitchFamily="18" charset="0"/>
                <a:ea typeface="Calibri" panose="020F0502020204030204" pitchFamily="34" charset="0"/>
                <a:cs typeface="B Mitra"/>
              </a:rPr>
              <a:t>CO2</a:t>
            </a:r>
            <a:r>
              <a:rPr lang="en-US" sz="2400" dirty="0">
                <a:effectLst/>
                <a:latin typeface="B Mitra"/>
                <a:ea typeface="Calibri" panose="020F0502020204030204" pitchFamily="34" charset="0"/>
                <a:cs typeface="Arial" panose="020B0604020202020204" pitchFamily="34" charset="0"/>
              </a:rPr>
              <a:t> </a:t>
            </a:r>
            <a:r>
              <a:rPr lang="en-US" sz="2400" dirty="0">
                <a:effectLst/>
                <a:latin typeface="Times New Roman" panose="02020603050405020304" pitchFamily="18" charset="0"/>
                <a:ea typeface="Calibri" panose="020F0502020204030204" pitchFamily="34" charset="0"/>
                <a:cs typeface="B Mitra"/>
              </a:rPr>
              <a:t> </a:t>
            </a:r>
            <a:r>
              <a:rPr lang="fa-IR" sz="2400" dirty="0">
                <a:effectLst/>
                <a:latin typeface="Times New Roman" panose="02020603050405020304" pitchFamily="18" charset="0"/>
                <a:ea typeface="Calibri" panose="020F0502020204030204" pitchFamily="34" charset="0"/>
                <a:cs typeface="B Mitra"/>
              </a:rPr>
              <a:t> در دمای 35 درجه سانتیگراد بمدت  48 ساعت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sz="2400" dirty="0">
                <a:effectLst/>
                <a:latin typeface="Times New Roman" panose="02020603050405020304" pitchFamily="18" charset="0"/>
                <a:ea typeface="Calibri" panose="020F0502020204030204" pitchFamily="34" charset="0"/>
                <a:cs typeface="B Mitra"/>
              </a:rPr>
              <a:t> </a:t>
            </a:r>
            <a:r>
              <a:rPr lang="fa-IR" sz="2400" dirty="0">
                <a:solidFill>
                  <a:srgbClr val="002060"/>
                </a:solidFill>
                <a:effectLst/>
                <a:latin typeface="Times New Roman" panose="02020603050405020304" pitchFamily="18" charset="0"/>
                <a:ea typeface="Calibri" panose="020F0502020204030204" pitchFamily="34" charset="0"/>
                <a:cs typeface="B Mitra"/>
              </a:rPr>
              <a:t>پاتوژن  مهم عامل فارنژيت  استرپتوكوكوس پيوژن مي باشد.    توجه داشته باشید  چون آزمایشگاه های میکروب شناسی   امکانات لازم جهت کشت و جدا سازی کورینه باکتریوم دیفتری و بورده تلا پرتوسیس  را ندارند  لذا در صورت درخواست پزشک  از لحاظ تشخیص ديفتری و سیاه سرفه  بیمار به آزمایشگاه کشوری دیفتری و سیاه سرفه واقع در انسیتوپاستور ارجاع داده شوند</a:t>
            </a:r>
            <a:r>
              <a:rPr lang="fa-IR" sz="2400" dirty="0">
                <a:effectLst/>
                <a:latin typeface="Times New Roman" panose="02020603050405020304" pitchFamily="18" charset="0"/>
                <a:ea typeface="Calibri" panose="020F0502020204030204" pitchFamily="34" charset="0"/>
                <a:cs typeface="B Mitra"/>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803404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D26D7-20F4-26A1-04EF-FFE613EA96E7}"/>
              </a:ext>
            </a:extLst>
          </p:cNvPr>
          <p:cNvSpPr>
            <a:spLocks noGrp="1"/>
          </p:cNvSpPr>
          <p:nvPr>
            <p:ph type="title"/>
          </p:nvPr>
        </p:nvSpPr>
        <p:spPr/>
        <p:txBody>
          <a:bodyPr/>
          <a:lstStyle/>
          <a:p>
            <a:pPr algn="ctr"/>
            <a:r>
              <a:rPr lang="fa-IR" sz="4400" b="1" dirty="0">
                <a:effectLst/>
                <a:latin typeface="Times New Roman" panose="02020603050405020304" pitchFamily="18" charset="0"/>
                <a:ea typeface="Calibri" panose="020F0502020204030204" pitchFamily="34" charset="0"/>
                <a:cs typeface="B Mitra"/>
              </a:rPr>
              <a:t>معیار های رد نمونه</a:t>
            </a:r>
            <a:endParaRPr lang="en-US" dirty="0"/>
          </a:p>
        </p:txBody>
      </p:sp>
      <p:sp>
        <p:nvSpPr>
          <p:cNvPr id="3" name="Content Placeholder 2">
            <a:extLst>
              <a:ext uri="{FF2B5EF4-FFF2-40B4-BE49-F238E27FC236}">
                <a16:creationId xmlns:a16="http://schemas.microsoft.com/office/drawing/2014/main" id="{022D85D8-911B-1E6E-D1FC-8DAAB5942D93}"/>
              </a:ext>
            </a:extLst>
          </p:cNvPr>
          <p:cNvSpPr>
            <a:spLocks noGrp="1"/>
          </p:cNvSpPr>
          <p:nvPr>
            <p:ph idx="1"/>
          </p:nvPr>
        </p:nvSpPr>
        <p:spPr/>
        <p:txBody>
          <a:bodyPr>
            <a:noAutofit/>
          </a:bodyPr>
          <a:lstStyle/>
          <a:p>
            <a:pPr marL="0" marR="0" algn="just" rtl="1">
              <a:lnSpc>
                <a:spcPct val="115000"/>
              </a:lnSpc>
              <a:spcAft>
                <a:spcPts val="1000"/>
              </a:spcAft>
            </a:pPr>
            <a:r>
              <a:rPr lang="fa-IR" dirty="0">
                <a:effectLst/>
                <a:latin typeface="Times New Roman" panose="02020603050405020304" pitchFamily="18" charset="0"/>
                <a:ea typeface="Calibri" panose="020F0502020204030204" pitchFamily="34" charset="0"/>
                <a:cs typeface="B Mitra"/>
              </a:rPr>
              <a:t>نمونه هائی که داخل </a:t>
            </a:r>
            <a:r>
              <a:rPr lang="fa-IR" dirty="0">
                <a:solidFill>
                  <a:srgbClr val="FF0000"/>
                </a:solidFill>
                <a:effectLst/>
                <a:latin typeface="Times New Roman" panose="02020603050405020304" pitchFamily="18" charset="0"/>
                <a:ea typeface="Calibri" panose="020F0502020204030204" pitchFamily="34" charset="0"/>
                <a:cs typeface="B Mitra"/>
              </a:rPr>
              <a:t>فیکساتور </a:t>
            </a:r>
            <a:r>
              <a:rPr lang="fa-IR" dirty="0">
                <a:effectLst/>
                <a:latin typeface="Times New Roman" panose="02020603050405020304" pitchFamily="18" charset="0"/>
                <a:ea typeface="Calibri" panose="020F0502020204030204" pitchFamily="34" charset="0"/>
                <a:cs typeface="B Mitra"/>
              </a:rPr>
              <a:t>باشند</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dirty="0">
                <a:effectLst/>
                <a:latin typeface="Times New Roman" panose="02020603050405020304" pitchFamily="18" charset="0"/>
                <a:ea typeface="Calibri" panose="020F0502020204030204" pitchFamily="34" charset="0"/>
                <a:cs typeface="B Mitra"/>
              </a:rPr>
              <a:t> </a:t>
            </a:r>
            <a:r>
              <a:rPr lang="fa-IR" dirty="0">
                <a:solidFill>
                  <a:srgbClr val="FF0000"/>
                </a:solidFill>
                <a:effectLst/>
                <a:latin typeface="Times New Roman" panose="02020603050405020304" pitchFamily="18" charset="0"/>
                <a:ea typeface="Calibri" panose="020F0502020204030204" pitchFamily="34" charset="0"/>
                <a:cs typeface="B Mitra"/>
              </a:rPr>
              <a:t>7-سواب های خشک شده</a:t>
            </a:r>
            <a:endParaRPr lang="en-US"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dirty="0">
                <a:solidFill>
                  <a:srgbClr val="FF0000"/>
                </a:solidFill>
                <a:effectLst/>
                <a:latin typeface="Times New Roman" panose="02020603050405020304" pitchFamily="18" charset="0"/>
                <a:ea typeface="Calibri" panose="020F0502020204030204" pitchFamily="34" charset="0"/>
                <a:cs typeface="B Mitra"/>
              </a:rPr>
              <a:t>8-نوک کاتتر های فولی</a:t>
            </a:r>
            <a:endParaRPr lang="en-US"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dirty="0">
                <a:solidFill>
                  <a:srgbClr val="FF0000"/>
                </a:solidFill>
                <a:effectLst/>
                <a:latin typeface="Times New Roman" panose="02020603050405020304" pitchFamily="18" charset="0"/>
                <a:ea typeface="Calibri" panose="020F0502020204030204" pitchFamily="34" charset="0"/>
                <a:cs typeface="B Mitra"/>
              </a:rPr>
              <a:t>9-ادرار ویا خلط 24 ساعته </a:t>
            </a:r>
            <a:r>
              <a:rPr lang="fa-IR" dirty="0">
                <a:effectLst/>
                <a:latin typeface="Times New Roman" panose="02020603050405020304" pitchFamily="18" charset="0"/>
                <a:ea typeface="Calibri" panose="020F0502020204030204" pitchFamily="34" charset="0"/>
                <a:cs typeface="B Mitra"/>
              </a:rPr>
              <a:t>از لحاظ کشت باکتری وقارچ</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dirty="0">
                <a:effectLst/>
                <a:latin typeface="Times New Roman" panose="02020603050405020304" pitchFamily="18" charset="0"/>
                <a:ea typeface="Calibri" panose="020F0502020204030204" pitchFamily="34" charset="0"/>
                <a:cs typeface="B Mitra"/>
              </a:rPr>
              <a:t>10-نمونه</a:t>
            </a:r>
            <a:r>
              <a:rPr lang="fa-IR" dirty="0">
                <a:solidFill>
                  <a:srgbClr val="FF0000"/>
                </a:solidFill>
                <a:effectLst/>
                <a:latin typeface="Times New Roman" panose="02020603050405020304" pitchFamily="18" charset="0"/>
                <a:ea typeface="Calibri" panose="020F0502020204030204" pitchFamily="34" charset="0"/>
                <a:cs typeface="B Mitra"/>
              </a:rPr>
              <a:t> ادراری که بیش از دو ساعت در دمای </a:t>
            </a:r>
            <a:r>
              <a:rPr lang="fa-IR" dirty="0">
                <a:effectLst/>
                <a:latin typeface="Times New Roman" panose="02020603050405020304" pitchFamily="18" charset="0"/>
                <a:ea typeface="Calibri" panose="020F0502020204030204" pitchFamily="34" charset="0"/>
                <a:cs typeface="B Mitra"/>
              </a:rPr>
              <a:t>اتاق مانده باشد</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dirty="0">
                <a:solidFill>
                  <a:srgbClr val="FF0000"/>
                </a:solidFill>
                <a:effectLst/>
                <a:latin typeface="Times New Roman" panose="02020603050405020304" pitchFamily="18" charset="0"/>
                <a:ea typeface="Calibri" panose="020F0502020204030204" pitchFamily="34" charset="0"/>
                <a:cs typeface="B Mitra"/>
              </a:rPr>
              <a:t>11-مایعاتی که در لوله های درب پنبه ای  جمع آوری شده باشد</a:t>
            </a:r>
            <a:endParaRPr lang="en-US"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dirty="0">
                <a:solidFill>
                  <a:srgbClr val="FF0000"/>
                </a:solidFill>
                <a:effectLst/>
                <a:latin typeface="Times New Roman" panose="02020603050405020304" pitchFamily="18" charset="0"/>
                <a:ea typeface="Calibri" panose="020F0502020204030204" pitchFamily="34" charset="0"/>
                <a:cs typeface="B Mitra"/>
              </a:rPr>
              <a:t>12-نمونه های سواب جهت کشت بیهوازی در محیط انتقالی بیهوازی ارسال نشده</a:t>
            </a:r>
            <a:r>
              <a:rPr lang="fa-IR" dirty="0">
                <a:effectLst/>
                <a:latin typeface="Times New Roman" panose="02020603050405020304" pitchFamily="18" charset="0"/>
                <a:ea typeface="Calibri" panose="020F0502020204030204" pitchFamily="34" charset="0"/>
                <a:cs typeface="B Mitra"/>
              </a:rPr>
              <a:t> باشند</a:t>
            </a:r>
            <a:endParaRPr lang="en-US"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9166560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13D31-43FC-AFAB-5BB9-773010F26069}"/>
              </a:ext>
            </a:extLst>
          </p:cNvPr>
          <p:cNvSpPr>
            <a:spLocks noGrp="1"/>
          </p:cNvSpPr>
          <p:nvPr>
            <p:ph type="title"/>
          </p:nvPr>
        </p:nvSpPr>
        <p:spPr/>
        <p:txBody>
          <a:bodyPr/>
          <a:lstStyle/>
          <a:p>
            <a:pPr algn="ctr"/>
            <a:r>
              <a:rPr lang="fa-IR" sz="3200" b="1" dirty="0">
                <a:effectLst/>
                <a:latin typeface="Times New Roman" panose="02020603050405020304" pitchFamily="18" charset="0"/>
                <a:ea typeface="Calibri" panose="020F0502020204030204" pitchFamily="34" charset="0"/>
                <a:cs typeface="B Mitra"/>
              </a:rPr>
              <a:t>نوع نمونه</a:t>
            </a:r>
            <a:r>
              <a:rPr lang="fa-IR" sz="3200" dirty="0">
                <a:effectLst/>
                <a:latin typeface="Times New Roman" panose="02020603050405020304" pitchFamily="18" charset="0"/>
                <a:ea typeface="Calibri" panose="020F0502020204030204" pitchFamily="34" charset="0"/>
                <a:cs typeface="B Mitra"/>
              </a:rPr>
              <a:t>   :  </a:t>
            </a:r>
            <a:r>
              <a:rPr lang="fa-IR" sz="3200" b="1" dirty="0">
                <a:effectLst/>
                <a:latin typeface="Times New Roman" panose="02020603050405020304" pitchFamily="18" charset="0"/>
                <a:ea typeface="Calibri" panose="020F0502020204030204" pitchFamily="34" charset="0"/>
                <a:cs typeface="B Mitra"/>
              </a:rPr>
              <a:t> دستگاه تنفسي  تحتانی (خلط و آسپیراسیون تراشه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5F3321B0-7043-9E9D-1EE5-CD1764DD9501}"/>
              </a:ext>
            </a:extLst>
          </p:cNvPr>
          <p:cNvSpPr>
            <a:spLocks noGrp="1"/>
          </p:cNvSpPr>
          <p:nvPr>
            <p:ph idx="1"/>
          </p:nvPr>
        </p:nvSpPr>
        <p:spPr/>
        <p:txBody>
          <a:bodyPr/>
          <a:lstStyle/>
          <a:p>
            <a:pPr marL="0" marR="0" algn="just" rtl="1">
              <a:lnSpc>
                <a:spcPct val="115000"/>
              </a:lnSpc>
              <a:spcAft>
                <a:spcPts val="1000"/>
              </a:spcAft>
            </a:pPr>
            <a:r>
              <a:rPr lang="fa-IR" dirty="0">
                <a:effectLst/>
                <a:latin typeface="Times New Roman" panose="02020603050405020304" pitchFamily="18" charset="0"/>
                <a:ea typeface="Calibri" panose="020F0502020204030204" pitchFamily="34" charset="0"/>
                <a:cs typeface="B Mitra"/>
              </a:rPr>
              <a:t>ظرف انتقال نمونه          </a:t>
            </a:r>
            <a:r>
              <a:rPr lang="fa-IR" dirty="0">
                <a:solidFill>
                  <a:srgbClr val="002060"/>
                </a:solidFill>
                <a:effectLst/>
                <a:latin typeface="Times New Roman" panose="02020603050405020304" pitchFamily="18" charset="0"/>
                <a:ea typeface="Calibri" panose="020F0502020204030204" pitchFamily="34" charset="0"/>
                <a:cs typeface="B Mitra"/>
              </a:rPr>
              <a:t>ظرف استريل درب دار</a:t>
            </a:r>
            <a:endParaRPr lang="en-US"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dirty="0">
                <a:effectLst/>
                <a:latin typeface="Times New Roman" panose="02020603050405020304" pitchFamily="18" charset="0"/>
                <a:ea typeface="Calibri" panose="020F0502020204030204" pitchFamily="34" charset="0"/>
                <a:cs typeface="B Mitra"/>
              </a:rPr>
              <a:t>آماده سازی بیمار :    </a:t>
            </a:r>
            <a:r>
              <a:rPr lang="fa-IR" dirty="0">
                <a:effectLst/>
                <a:latin typeface="Calibri" panose="020F0502020204030204" pitchFamily="34" charset="0"/>
                <a:ea typeface="Calibri" panose="020F0502020204030204" pitchFamily="34" charset="0"/>
                <a:cs typeface="Times New Roman" panose="02020603050405020304" pitchFamily="18" charset="0"/>
              </a:rPr>
              <a:t> </a:t>
            </a:r>
            <a:r>
              <a:rPr lang="fa-IR" dirty="0">
                <a:effectLst/>
                <a:latin typeface="Times New Roman" panose="02020603050405020304" pitchFamily="18" charset="0"/>
                <a:ea typeface="Calibri" panose="020F0502020204030204" pitchFamily="34" charset="0"/>
                <a:cs typeface="B Mitra"/>
              </a:rPr>
              <a:t>  :  </a:t>
            </a:r>
            <a:r>
              <a:rPr lang="fa-IR" dirty="0">
                <a:solidFill>
                  <a:srgbClr val="002060"/>
                </a:solidFill>
                <a:effectLst/>
                <a:latin typeface="Times New Roman" panose="02020603050405020304" pitchFamily="18" charset="0"/>
                <a:ea typeface="Calibri" panose="020F0502020204030204" pitchFamily="34" charset="0"/>
                <a:cs typeface="B Mitra"/>
              </a:rPr>
              <a:t>بيمار مسواك زده و دهان خود را با آب غرغره كند </a:t>
            </a:r>
            <a:endParaRPr lang="en-US"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dirty="0">
                <a:effectLst/>
                <a:latin typeface="Times New Roman" panose="02020603050405020304" pitchFamily="18" charset="0"/>
                <a:ea typeface="Calibri" panose="020F0502020204030204" pitchFamily="34" charset="0"/>
                <a:cs typeface="B Mitra"/>
              </a:rPr>
              <a:t>دستورالعمل خاص :        .</a:t>
            </a:r>
            <a:r>
              <a:rPr lang="fa-IR" dirty="0">
                <a:solidFill>
                  <a:srgbClr val="002060"/>
                </a:solidFill>
                <a:effectLst/>
                <a:latin typeface="Times New Roman" panose="02020603050405020304" pitchFamily="18" charset="0"/>
                <a:ea typeface="Calibri" panose="020F0502020204030204" pitchFamily="34" charset="0"/>
                <a:cs typeface="B Mitra"/>
              </a:rPr>
              <a:t>بيمار سرفه هاي عميق بكند </a:t>
            </a:r>
            <a:r>
              <a:rPr lang="fa-IR" dirty="0">
                <a:effectLst/>
                <a:latin typeface="Times New Roman" panose="02020603050405020304" pitchFamily="18" charset="0"/>
                <a:ea typeface="Calibri" panose="020F0502020204030204" pitchFamily="34" charset="0"/>
                <a:cs typeface="B Mitra"/>
              </a:rPr>
              <a:t>رنگ آ ميزي گرم  از نمونه جهت مناسب بودن كشت انجام شود</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dirty="0">
                <a:effectLst/>
                <a:latin typeface="Times New Roman" panose="02020603050405020304" pitchFamily="18" charset="0"/>
                <a:ea typeface="Calibri" panose="020F0502020204030204" pitchFamily="34" charset="0"/>
                <a:cs typeface="B Mitra"/>
              </a:rPr>
              <a:t>انتقال به آزمایشگاه:   :  </a:t>
            </a:r>
            <a:r>
              <a:rPr lang="fa-IR" dirty="0">
                <a:solidFill>
                  <a:srgbClr val="002060"/>
                </a:solidFill>
                <a:effectLst/>
                <a:latin typeface="Times New Roman" panose="02020603050405020304" pitchFamily="18" charset="0"/>
                <a:ea typeface="Calibri" panose="020F0502020204030204" pitchFamily="34" charset="0"/>
                <a:cs typeface="B Mitra"/>
              </a:rPr>
              <a:t>کمتر از دوساعت در دمای اتاق    </a:t>
            </a:r>
            <a:endParaRPr lang="en-US"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dirty="0">
                <a:effectLst/>
                <a:latin typeface="Times New Roman" panose="02020603050405020304" pitchFamily="18" charset="0"/>
                <a:ea typeface="Calibri" panose="020F0502020204030204" pitchFamily="34" charset="0"/>
                <a:cs typeface="B Mitra"/>
              </a:rPr>
              <a:t>نگهداری قبل از فرایندآزمایش :   </a:t>
            </a:r>
            <a:r>
              <a:rPr lang="fa-IR" dirty="0">
                <a:solidFill>
                  <a:srgbClr val="002060"/>
                </a:solidFill>
                <a:effectLst/>
                <a:latin typeface="Times New Roman" panose="02020603050405020304" pitchFamily="18" charset="0"/>
                <a:ea typeface="Calibri" panose="020F0502020204030204" pitchFamily="34" charset="0"/>
                <a:cs typeface="B Mitra"/>
              </a:rPr>
              <a:t>24 ساعت در  دماي 4 درجه سانتيگراد.</a:t>
            </a:r>
            <a:endParaRPr lang="en-US"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88023595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E3AF5-4925-AEE7-0AB9-29A899F4FD56}"/>
              </a:ext>
            </a:extLst>
          </p:cNvPr>
          <p:cNvSpPr>
            <a:spLocks noGrp="1"/>
          </p:cNvSpPr>
          <p:nvPr>
            <p:ph type="title"/>
          </p:nvPr>
        </p:nvSpPr>
        <p:spPr/>
        <p:txBody>
          <a:bodyPr/>
          <a:lstStyle/>
          <a:p>
            <a:r>
              <a:rPr lang="fa-IR" sz="4400" b="1" dirty="0">
                <a:effectLst/>
                <a:latin typeface="Times New Roman" panose="02020603050405020304" pitchFamily="18" charset="0"/>
                <a:ea typeface="Calibri" panose="020F0502020204030204" pitchFamily="34" charset="0"/>
                <a:cs typeface="B Mitra"/>
              </a:rPr>
              <a:t>دستگاه تنفسي  تحتانی (خلط و آسپیراسیون تراشه )</a:t>
            </a:r>
            <a:endParaRPr lang="en-US" dirty="0"/>
          </a:p>
        </p:txBody>
      </p:sp>
      <p:sp>
        <p:nvSpPr>
          <p:cNvPr id="3" name="Content Placeholder 2">
            <a:extLst>
              <a:ext uri="{FF2B5EF4-FFF2-40B4-BE49-F238E27FC236}">
                <a16:creationId xmlns:a16="http://schemas.microsoft.com/office/drawing/2014/main" id="{E0DBD040-E78F-BB80-C0AD-8253189E0572}"/>
              </a:ext>
            </a:extLst>
          </p:cNvPr>
          <p:cNvSpPr>
            <a:spLocks noGrp="1"/>
          </p:cNvSpPr>
          <p:nvPr>
            <p:ph idx="1"/>
          </p:nvPr>
        </p:nvSpPr>
        <p:spPr/>
        <p:txBody>
          <a:bodyPr>
            <a:normAutofit/>
          </a:bodyPr>
          <a:lstStyle/>
          <a:p>
            <a:pPr marL="0" marR="0" algn="just" rtl="1">
              <a:lnSpc>
                <a:spcPct val="115000"/>
              </a:lnSpc>
              <a:spcAft>
                <a:spcPts val="1000"/>
              </a:spcAft>
            </a:pPr>
            <a:r>
              <a:rPr lang="fa-IR" sz="2400" dirty="0">
                <a:effectLst/>
                <a:latin typeface="Times New Roman" panose="02020603050405020304" pitchFamily="18" charset="0"/>
                <a:ea typeface="Calibri" panose="020F0502020204030204" pitchFamily="34" charset="0"/>
                <a:cs typeface="B Mitra"/>
              </a:rPr>
              <a:t>محیط کشت </a:t>
            </a:r>
            <a:r>
              <a:rPr lang="fa-IR" sz="2400" dirty="0">
                <a:solidFill>
                  <a:srgbClr val="002060"/>
                </a:solidFill>
                <a:effectLst/>
                <a:latin typeface="Times New Roman" panose="02020603050405020304" pitchFamily="18" charset="0"/>
                <a:ea typeface="Calibri" panose="020F0502020204030204" pitchFamily="34" charset="0"/>
                <a:cs typeface="B Mitra"/>
              </a:rPr>
              <a:t>های اولیه بلاد آگار </a:t>
            </a:r>
            <a:r>
              <a:rPr lang="fa-IR" sz="2400" dirty="0">
                <a:effectLst/>
                <a:latin typeface="Times New Roman" panose="02020603050405020304" pitchFamily="18" charset="0"/>
                <a:ea typeface="Calibri" panose="020F0502020204030204" pitchFamily="34" charset="0"/>
                <a:cs typeface="B Mitra"/>
              </a:rPr>
              <a:t>،    بلاد آگار ، شكلات آگار و مك كانكي آگار در مورد سيستيك فيبروزيس مي توان از محيط اختصاصي </a:t>
            </a:r>
            <a:r>
              <a:rPr lang="en-US" sz="2400" dirty="0">
                <a:solidFill>
                  <a:srgbClr val="002060"/>
                </a:solidFill>
                <a:effectLst/>
                <a:latin typeface="Times New Roman" panose="02020603050405020304" pitchFamily="18" charset="0"/>
                <a:ea typeface="Calibri" panose="020F0502020204030204" pitchFamily="34" charset="0"/>
                <a:cs typeface="B Mitra"/>
              </a:rPr>
              <a:t>OFPBL </a:t>
            </a:r>
            <a:r>
              <a:rPr lang="fa-IR" sz="2400" dirty="0">
                <a:solidFill>
                  <a:srgbClr val="002060"/>
                </a:solidFill>
                <a:effectLst/>
                <a:latin typeface="Times New Roman" panose="02020603050405020304" pitchFamily="18" charset="0"/>
                <a:ea typeface="Calibri" panose="020F0502020204030204" pitchFamily="34" charset="0"/>
                <a:cs typeface="B Mitra"/>
              </a:rPr>
              <a:t> ( جهت جدا سازي بورخلدريا سپاشیا  ) </a:t>
            </a:r>
            <a:r>
              <a:rPr lang="fa-IR" sz="2400" dirty="0">
                <a:effectLst/>
                <a:latin typeface="Times New Roman" panose="02020603050405020304" pitchFamily="18" charset="0"/>
                <a:ea typeface="Calibri" panose="020F0502020204030204" pitchFamily="34" charset="0"/>
                <a:cs typeface="B Mitra"/>
              </a:rPr>
              <a:t>استفاده نمود.</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sz="2400" dirty="0">
                <a:effectLst/>
                <a:latin typeface="Times New Roman" panose="02020603050405020304" pitchFamily="18" charset="0"/>
                <a:ea typeface="Calibri" panose="020F0502020204030204" pitchFamily="34" charset="0"/>
                <a:cs typeface="B Mitra"/>
              </a:rPr>
              <a:t>آزمایش مستقیم  :     رنگ آمیزی گرم  و درصورت لزوم </a:t>
            </a:r>
            <a:r>
              <a:rPr lang="en-US" sz="2400" dirty="0">
                <a:effectLst/>
                <a:latin typeface="Times New Roman" panose="02020603050405020304" pitchFamily="18" charset="0"/>
                <a:ea typeface="Calibri" panose="020F0502020204030204" pitchFamily="34" charset="0"/>
                <a:cs typeface="B Mitra"/>
              </a:rPr>
              <a:t>DFA </a:t>
            </a:r>
            <a:r>
              <a:rPr lang="fa-IR" sz="2400" dirty="0">
                <a:effectLst/>
                <a:latin typeface="Times New Roman" panose="02020603050405020304" pitchFamily="18" charset="0"/>
                <a:ea typeface="Calibri" panose="020F0502020204030204" pitchFamily="34" charset="0"/>
                <a:cs typeface="B Mitra"/>
              </a:rPr>
              <a:t> و ذيل نلسون براي اسيد فست.</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sz="2400" dirty="0">
                <a:effectLst/>
                <a:latin typeface="Times New Roman" panose="02020603050405020304" pitchFamily="18" charset="0"/>
                <a:ea typeface="Calibri" panose="020F0502020204030204" pitchFamily="34" charset="0"/>
                <a:cs typeface="B Mitra"/>
              </a:rPr>
              <a:t> توضیح  </a:t>
            </a:r>
            <a:r>
              <a:rPr lang="fa-IR" sz="2400" dirty="0">
                <a:solidFill>
                  <a:srgbClr val="002060"/>
                </a:solidFill>
                <a:effectLst/>
                <a:latin typeface="Times New Roman" panose="02020603050405020304" pitchFamily="18" charset="0"/>
                <a:ea typeface="Calibri" panose="020F0502020204030204" pitchFamily="34" charset="0"/>
                <a:cs typeface="B Mitra"/>
              </a:rPr>
              <a:t>:   </a:t>
            </a:r>
            <a:r>
              <a:rPr lang="fa-IR"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fa-IR" sz="2400" dirty="0">
                <a:solidFill>
                  <a:srgbClr val="002060"/>
                </a:solidFill>
                <a:effectLst/>
                <a:latin typeface="Times New Roman" panose="02020603050405020304" pitchFamily="18" charset="0"/>
                <a:ea typeface="Calibri" panose="020F0502020204030204" pitchFamily="34" charset="0"/>
                <a:cs typeface="B Mitra"/>
              </a:rPr>
              <a:t>         با سيل هاي اسيد فست و نوكارديا نيز مد نظر باشد</a:t>
            </a:r>
            <a:r>
              <a:rPr lang="fa-IR" sz="2400" dirty="0">
                <a:effectLst/>
                <a:latin typeface="Times New Roman" panose="02020603050405020304" pitchFamily="18" charset="0"/>
                <a:ea typeface="Calibri" panose="020F0502020204030204" pitchFamily="34" charset="0"/>
                <a:cs typeface="B Mitra"/>
              </a:rPr>
              <a:t>.</a:t>
            </a:r>
            <a:r>
              <a:rPr lang="fa-IR" sz="2400" dirty="0">
                <a:effectLst/>
                <a:latin typeface="Calibri" panose="020F0502020204030204" pitchFamily="34" charset="0"/>
                <a:ea typeface="Calibri" panose="020F0502020204030204" pitchFamily="34" charset="0"/>
                <a:cs typeface="B Mitra"/>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endParaRPr lang="en-US" sz="2400" dirty="0"/>
          </a:p>
        </p:txBody>
      </p:sp>
    </p:spTree>
    <p:extLst>
      <p:ext uri="{BB962C8B-B14F-4D97-AF65-F5344CB8AC3E}">
        <p14:creationId xmlns:p14="http://schemas.microsoft.com/office/powerpoint/2010/main" val="100916080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FDE19-2858-82A0-F77F-0553393710FD}"/>
              </a:ext>
            </a:extLst>
          </p:cNvPr>
          <p:cNvSpPr>
            <a:spLocks noGrp="1"/>
          </p:cNvSpPr>
          <p:nvPr>
            <p:ph type="title"/>
          </p:nvPr>
        </p:nvSpPr>
        <p:spPr/>
        <p:txBody>
          <a:bodyPr>
            <a:normAutofit/>
          </a:bodyPr>
          <a:lstStyle/>
          <a:p>
            <a:pPr algn="ctr"/>
            <a:r>
              <a:rPr lang="fa-IR" sz="2400" b="1" dirty="0">
                <a:effectLst/>
                <a:latin typeface="Times New Roman" panose="02020603050405020304" pitchFamily="18" charset="0"/>
                <a:ea typeface="Calibri" panose="020F0502020204030204" pitchFamily="34" charset="0"/>
                <a:cs typeface="B Mitra"/>
              </a:rPr>
              <a:t>نمونه های گرفته شده بروش برونکوسکوپی</a:t>
            </a:r>
            <a:endParaRPr lang="en-US" sz="2400" dirty="0"/>
          </a:p>
        </p:txBody>
      </p:sp>
      <p:sp>
        <p:nvSpPr>
          <p:cNvPr id="3" name="Content Placeholder 2">
            <a:extLst>
              <a:ext uri="{FF2B5EF4-FFF2-40B4-BE49-F238E27FC236}">
                <a16:creationId xmlns:a16="http://schemas.microsoft.com/office/drawing/2014/main" id="{D8A5CE9B-9C62-E3AD-819E-72EAEBEB1756}"/>
              </a:ext>
            </a:extLst>
          </p:cNvPr>
          <p:cNvSpPr>
            <a:spLocks noGrp="1"/>
          </p:cNvSpPr>
          <p:nvPr>
            <p:ph idx="1"/>
          </p:nvPr>
        </p:nvSpPr>
        <p:spPr/>
        <p:txBody>
          <a:bodyPr>
            <a:normAutofit fontScale="92500" lnSpcReduction="10000"/>
          </a:bodyPr>
          <a:lstStyle/>
          <a:p>
            <a:pPr marL="0" marR="0" algn="just" rtl="1">
              <a:lnSpc>
                <a:spcPct val="115000"/>
              </a:lnSpc>
              <a:spcAft>
                <a:spcPts val="1000"/>
              </a:spcAft>
            </a:pPr>
            <a:r>
              <a:rPr lang="fa-IR" sz="2400" dirty="0">
                <a:effectLst/>
                <a:latin typeface="Times New Roman" panose="02020603050405020304" pitchFamily="18" charset="0"/>
                <a:ea typeface="Calibri" panose="020F0502020204030204" pitchFamily="34" charset="0"/>
                <a:cs typeface="B Mitra"/>
              </a:rPr>
              <a:t>ظرف انتقال نمونه    :   </a:t>
            </a:r>
            <a:r>
              <a:rPr lang="en-US" sz="2400" dirty="0">
                <a:effectLst/>
                <a:latin typeface="Times New Roman" panose="02020603050405020304" pitchFamily="18" charset="0"/>
                <a:ea typeface="Calibri" panose="020F0502020204030204" pitchFamily="34" charset="0"/>
                <a:cs typeface="B Mitra"/>
              </a:rPr>
              <a:t>  </a:t>
            </a:r>
            <a:r>
              <a:rPr lang="fa-IR" sz="2400" dirty="0">
                <a:effectLst/>
                <a:latin typeface="Times New Roman" panose="02020603050405020304" pitchFamily="18" charset="0"/>
                <a:ea typeface="Calibri" panose="020F0502020204030204" pitchFamily="34" charset="0"/>
                <a:cs typeface="B Mitra"/>
              </a:rPr>
              <a:t>ظرف استريل درب دار</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sz="2400" dirty="0">
                <a:effectLst/>
                <a:latin typeface="Times New Roman" panose="02020603050405020304" pitchFamily="18" charset="0"/>
                <a:ea typeface="Calibri" panose="020F0502020204030204" pitchFamily="34" charset="0"/>
                <a:cs typeface="B Mitra"/>
              </a:rPr>
              <a:t>آماده سازی بیمار :    </a:t>
            </a:r>
            <a:r>
              <a:rPr lang="fa-IR" sz="2400" dirty="0">
                <a:effectLst/>
                <a:latin typeface="Calibri" panose="020F0502020204030204" pitchFamily="34" charset="0"/>
                <a:ea typeface="Calibri" panose="020F0502020204030204" pitchFamily="34" charset="0"/>
                <a:cs typeface="Times New Roman" panose="02020603050405020304" pitchFamily="18" charset="0"/>
              </a:rPr>
              <a:t> </a:t>
            </a:r>
            <a:r>
              <a:rPr lang="fa-IR" sz="2400" dirty="0">
                <a:effectLst/>
                <a:latin typeface="Times New Roman" panose="02020603050405020304" pitchFamily="18" charset="0"/>
                <a:ea typeface="Calibri" panose="020F0502020204030204" pitchFamily="34" charset="0"/>
                <a:cs typeface="B Mitra"/>
              </a:rPr>
              <a:t>   ندارد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sz="2400" dirty="0">
                <a:effectLst/>
                <a:latin typeface="Times New Roman" panose="02020603050405020304" pitchFamily="18" charset="0"/>
                <a:ea typeface="Calibri" panose="020F0502020204030204" pitchFamily="34" charset="0"/>
                <a:cs typeface="B Mitra"/>
              </a:rPr>
              <a:t>دستورالعمل خاص :  کشت بیهوازی در صورتیکه نمونه بیوپسی  باز ریه باشد.</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sz="2400" dirty="0">
                <a:effectLst/>
                <a:latin typeface="Times New Roman" panose="02020603050405020304" pitchFamily="18" charset="0"/>
                <a:ea typeface="Calibri" panose="020F0502020204030204" pitchFamily="34" charset="0"/>
                <a:cs typeface="B Mitra"/>
              </a:rPr>
              <a:t>انتقال به آزمایشگاه:   :  کمتر از دوساعت در دمای اتاق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sz="2400" dirty="0">
                <a:effectLst/>
                <a:latin typeface="Times New Roman" panose="02020603050405020304" pitchFamily="18" charset="0"/>
                <a:ea typeface="Calibri" panose="020F0502020204030204" pitchFamily="34" charset="0"/>
                <a:cs typeface="B Mitra"/>
              </a:rPr>
              <a:t>نگهداری قبل از فرایند آزمایش :   24 ساعت در دمای 4 درجه سانتيگراد</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sz="2400" dirty="0">
                <a:effectLst/>
                <a:latin typeface="Times New Roman" panose="02020603050405020304" pitchFamily="18" charset="0"/>
                <a:ea typeface="Calibri" panose="020F0502020204030204" pitchFamily="34" charset="0"/>
                <a:cs typeface="B Mitra"/>
              </a:rPr>
              <a:t>محیط کشت های اولیه بلاد آگار ،   شکلات اگار ، مك کانکی آگار  ، محيط بيهوازي </a:t>
            </a:r>
            <a:r>
              <a:rPr lang="fa-IR" sz="2400" dirty="0">
                <a:effectLst/>
                <a:latin typeface="Calibri" panose="020F0502020204030204" pitchFamily="34" charset="0"/>
                <a:ea typeface="Calibri" panose="020F0502020204030204" pitchFamily="34" charset="0"/>
                <a:cs typeface="Times New Roman" panose="02020603050405020304" pitchFamily="18" charset="0"/>
              </a:rPr>
              <a:t> </a:t>
            </a:r>
            <a:r>
              <a:rPr lang="fa-IR" sz="2400" dirty="0">
                <a:effectLst/>
                <a:latin typeface="Times New Roman" panose="02020603050405020304" pitchFamily="18" charset="0"/>
                <a:ea typeface="Calibri" panose="020F0502020204030204" pitchFamily="34" charset="0"/>
                <a:cs typeface="B Mitra"/>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sz="2400" dirty="0">
                <a:effectLst/>
                <a:latin typeface="Times New Roman" panose="02020603050405020304" pitchFamily="18" charset="0"/>
                <a:ea typeface="Calibri" panose="020F0502020204030204" pitchFamily="34" charset="0"/>
                <a:cs typeface="B Mitra"/>
              </a:rPr>
              <a:t>آزمایش مستقیم  :  رنگ آمیزی گرم  و درصورت لزوم </a:t>
            </a:r>
            <a:r>
              <a:rPr lang="en-US" sz="2400" dirty="0">
                <a:effectLst/>
                <a:latin typeface="Times New Roman" panose="02020603050405020304" pitchFamily="18" charset="0"/>
                <a:ea typeface="Calibri" panose="020F0502020204030204" pitchFamily="34" charset="0"/>
                <a:cs typeface="B Mitra"/>
              </a:rPr>
              <a:t>DFA </a:t>
            </a:r>
            <a:r>
              <a:rPr lang="fa-IR" sz="2400" dirty="0">
                <a:effectLst/>
                <a:latin typeface="Times New Roman" panose="02020603050405020304" pitchFamily="18" charset="0"/>
                <a:ea typeface="Calibri" panose="020F0502020204030204" pitchFamily="34" charset="0"/>
                <a:cs typeface="B Mitra"/>
              </a:rPr>
              <a:t> و ذيل نلسون براي اسيد فست</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95373402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06295-F266-CD1E-B4CE-91463D362C2E}"/>
              </a:ext>
            </a:extLst>
          </p:cNvPr>
          <p:cNvSpPr>
            <a:spLocks noGrp="1"/>
          </p:cNvSpPr>
          <p:nvPr>
            <p:ph type="title"/>
          </p:nvPr>
        </p:nvSpPr>
        <p:spPr/>
        <p:txBody>
          <a:bodyPr/>
          <a:lstStyle/>
          <a:p>
            <a:pPr algn="ctr"/>
            <a:r>
              <a:rPr lang="fa-IR" sz="4400" b="1" dirty="0">
                <a:effectLst/>
                <a:latin typeface="Times New Roman" panose="02020603050405020304" pitchFamily="18" charset="0"/>
                <a:ea typeface="Calibri" panose="020F0502020204030204" pitchFamily="34" charset="0"/>
                <a:cs typeface="B Mitra"/>
              </a:rPr>
              <a:t>نمونه های گرفته شده بروش برونکوسکوپی</a:t>
            </a:r>
            <a:endParaRPr lang="en-US" dirty="0"/>
          </a:p>
        </p:txBody>
      </p:sp>
      <p:sp>
        <p:nvSpPr>
          <p:cNvPr id="3" name="Content Placeholder 2">
            <a:extLst>
              <a:ext uri="{FF2B5EF4-FFF2-40B4-BE49-F238E27FC236}">
                <a16:creationId xmlns:a16="http://schemas.microsoft.com/office/drawing/2014/main" id="{AE277253-44A7-4C89-329F-5BF1909329C2}"/>
              </a:ext>
            </a:extLst>
          </p:cNvPr>
          <p:cNvSpPr>
            <a:spLocks noGrp="1"/>
          </p:cNvSpPr>
          <p:nvPr>
            <p:ph idx="1"/>
          </p:nvPr>
        </p:nvSpPr>
        <p:spPr/>
        <p:txBody>
          <a:bodyPr>
            <a:normAutofit/>
          </a:bodyPr>
          <a:lstStyle/>
          <a:p>
            <a:pPr marL="0" marR="0" algn="just" rtl="1">
              <a:lnSpc>
                <a:spcPct val="115000"/>
              </a:lnSpc>
              <a:spcAft>
                <a:spcPts val="1000"/>
              </a:spcAft>
            </a:pPr>
            <a:r>
              <a:rPr lang="fa-IR" dirty="0">
                <a:effectLst/>
                <a:latin typeface="Times New Roman" panose="02020603050405020304" pitchFamily="18" charset="0"/>
                <a:ea typeface="Calibri" panose="020F0502020204030204" pitchFamily="34" charset="0"/>
                <a:cs typeface="B Mitra"/>
              </a:rPr>
              <a:t> توضیح   :   </a:t>
            </a:r>
            <a:r>
              <a:rPr lang="fa-IR" dirty="0">
                <a:effectLst/>
                <a:latin typeface="Calibri" panose="020F0502020204030204" pitchFamily="34" charset="0"/>
                <a:ea typeface="Calibri" panose="020F0502020204030204" pitchFamily="34" charset="0"/>
                <a:cs typeface="Times New Roman" panose="02020603050405020304" pitchFamily="18" charset="0"/>
              </a:rPr>
              <a:t> </a:t>
            </a:r>
            <a:r>
              <a:rPr lang="fa-IR" dirty="0">
                <a:solidFill>
                  <a:srgbClr val="0070C0"/>
                </a:solidFill>
                <a:effectLst/>
                <a:latin typeface="Times New Roman" panose="02020603050405020304" pitchFamily="18" charset="0"/>
                <a:ea typeface="Calibri" panose="020F0502020204030204" pitchFamily="34" charset="0"/>
                <a:cs typeface="B Mitra"/>
              </a:rPr>
              <a:t>کشت  كمي براي </a:t>
            </a:r>
            <a:r>
              <a:rPr lang="en-US" dirty="0">
                <a:solidFill>
                  <a:srgbClr val="0070C0"/>
                </a:solidFill>
                <a:effectLst/>
                <a:latin typeface="Times New Roman" panose="02020603050405020304" pitchFamily="18" charset="0"/>
                <a:ea typeface="Calibri" panose="020F0502020204030204" pitchFamily="34" charset="0"/>
                <a:cs typeface="B Mitra"/>
              </a:rPr>
              <a:t>BAL</a:t>
            </a:r>
            <a:r>
              <a:rPr lang="fa-IR" dirty="0">
                <a:solidFill>
                  <a:srgbClr val="0070C0"/>
                </a:solidFill>
                <a:effectLst/>
                <a:latin typeface="Times New Roman" panose="02020603050405020304" pitchFamily="18" charset="0"/>
                <a:ea typeface="Calibri" panose="020F0502020204030204" pitchFamily="34" charset="0"/>
                <a:cs typeface="B Mitra"/>
              </a:rPr>
              <a:t> و اندو تراکئال آسپیرسیون انجام شود  </a:t>
            </a:r>
            <a:r>
              <a:rPr lang="fa-IR" dirty="0">
                <a:effectLst/>
                <a:latin typeface="Times New Roman" panose="02020603050405020304" pitchFamily="18" charset="0"/>
                <a:ea typeface="Calibri" panose="020F0502020204030204" pitchFamily="34" charset="0"/>
                <a:cs typeface="B Mitra"/>
              </a:rPr>
              <a:t>و بررسي از لحاظ لژيونلا،  نوكارديا </a:t>
            </a:r>
            <a:r>
              <a:rPr lang="fa-IR" dirty="0">
                <a:effectLst/>
                <a:latin typeface="Calibri" panose="020F0502020204030204" pitchFamily="34" charset="0"/>
                <a:ea typeface="Calibri" panose="020F0502020204030204" pitchFamily="34" charset="0"/>
                <a:cs typeface="Arial" panose="020B0604020202020204" pitchFamily="34" charset="0"/>
              </a:rPr>
              <a:t>–</a:t>
            </a:r>
            <a:r>
              <a:rPr lang="fa-IR" dirty="0">
                <a:effectLst/>
                <a:latin typeface="Times New Roman" panose="02020603050405020304" pitchFamily="18" charset="0"/>
                <a:ea typeface="Calibri" panose="020F0502020204030204" pitchFamily="34" charset="0"/>
                <a:cs typeface="B Mitra"/>
              </a:rPr>
              <a:t>مايكوپلاسما و پنموسیتیس و سايتو مگالو ويروس نیز صورت گیرد</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457200" marR="0" algn="just" rtl="1">
              <a:lnSpc>
                <a:spcPct val="115000"/>
              </a:lnSpc>
              <a:spcAft>
                <a:spcPts val="1000"/>
              </a:spcAft>
            </a:pPr>
            <a:r>
              <a:rPr lang="fa-IR" dirty="0">
                <a:solidFill>
                  <a:srgbClr val="002060"/>
                </a:solidFill>
                <a:effectLst/>
                <a:latin typeface="Calibri" panose="020F0502020204030204" pitchFamily="34" charset="0"/>
                <a:ea typeface="Calibri" panose="020F0502020204030204" pitchFamily="34" charset="0"/>
                <a:cs typeface="B Mitra"/>
              </a:rPr>
              <a:t>  </a:t>
            </a:r>
            <a:r>
              <a:rPr lang="ar-SA" dirty="0">
                <a:solidFill>
                  <a:srgbClr val="002060"/>
                </a:solidFill>
                <a:effectLst/>
                <a:latin typeface="Calibri" panose="020F0502020204030204" pitchFamily="34" charset="0"/>
                <a:ea typeface="Calibri" panose="020F0502020204030204" pitchFamily="34" charset="0"/>
                <a:cs typeface="B Mitra"/>
              </a:rPr>
              <a:t>رنگ آميزي گرم  از نمونه خلط بايد هر چه سريعتر انجام شود  و زیر میکرسکوپ با  عدسی   </a:t>
            </a:r>
            <a:r>
              <a:rPr lang="en-US" dirty="0">
                <a:solidFill>
                  <a:srgbClr val="002060"/>
                </a:solidFill>
                <a:effectLst/>
                <a:latin typeface="Calibri" panose="020F0502020204030204" pitchFamily="34" charset="0"/>
                <a:ea typeface="Calibri" panose="020F0502020204030204" pitchFamily="34" charset="0"/>
                <a:cs typeface="B Mitra"/>
              </a:rPr>
              <a:t>(LPF)</a:t>
            </a:r>
            <a:r>
              <a:rPr lang="ar-SA" dirty="0">
                <a:solidFill>
                  <a:srgbClr val="002060"/>
                </a:solidFill>
                <a:effectLst/>
                <a:latin typeface="Calibri" panose="020F0502020204030204" pitchFamily="34" charset="0"/>
                <a:ea typeface="Calibri" panose="020F0502020204030204" pitchFamily="34" charset="0"/>
                <a:cs typeface="B Mitra"/>
              </a:rPr>
              <a:t>  </a:t>
            </a:r>
            <a:r>
              <a:rPr lang="en-US" dirty="0">
                <a:solidFill>
                  <a:srgbClr val="002060"/>
                </a:solidFill>
                <a:effectLst/>
                <a:latin typeface="Calibri" panose="020F0502020204030204" pitchFamily="34" charset="0"/>
                <a:ea typeface="Calibri" panose="020F0502020204030204" pitchFamily="34" charset="0"/>
                <a:cs typeface="B Mitra"/>
              </a:rPr>
              <a:t>Low Power Filed </a:t>
            </a:r>
            <a:r>
              <a:rPr lang="ar-SA" dirty="0">
                <a:solidFill>
                  <a:srgbClr val="002060"/>
                </a:solidFill>
                <a:effectLst/>
                <a:latin typeface="Calibri" panose="020F0502020204030204" pitchFamily="34" charset="0"/>
                <a:ea typeface="Calibri" panose="020F0502020204030204" pitchFamily="34" charset="0"/>
                <a:cs typeface="B Mitra"/>
              </a:rPr>
              <a:t>  کیفیت آن از لحاظ وجود سلول های اپیتلیال و </a:t>
            </a:r>
            <a:r>
              <a:rPr lang="en-US" dirty="0">
                <a:solidFill>
                  <a:srgbClr val="002060"/>
                </a:solidFill>
                <a:effectLst/>
                <a:latin typeface="Calibri" panose="020F0502020204030204" pitchFamily="34" charset="0"/>
                <a:ea typeface="Calibri" panose="020F0502020204030204" pitchFamily="34" charset="0"/>
                <a:cs typeface="B Mitra"/>
              </a:rPr>
              <a:t>PMNs</a:t>
            </a:r>
            <a:r>
              <a:rPr lang="fa-IR" dirty="0">
                <a:solidFill>
                  <a:srgbClr val="002060"/>
                </a:solidFill>
                <a:effectLst/>
                <a:latin typeface="Calibri" panose="020F0502020204030204" pitchFamily="34" charset="0"/>
                <a:ea typeface="Calibri" panose="020F0502020204030204" pitchFamily="34" charset="0"/>
                <a:cs typeface="B Mitra"/>
              </a:rPr>
              <a:t> بررسی شوند.</a:t>
            </a:r>
            <a:r>
              <a:rPr lang="ar-SA" dirty="0">
                <a:solidFill>
                  <a:srgbClr val="002060"/>
                </a:solidFill>
                <a:effectLst/>
                <a:latin typeface="Calibri" panose="020F0502020204030204" pitchFamily="34" charset="0"/>
                <a:ea typeface="Calibri" panose="020F0502020204030204" pitchFamily="34" charset="0"/>
                <a:cs typeface="B Mitra"/>
              </a:rPr>
              <a:t>  </a:t>
            </a:r>
            <a:r>
              <a:rPr lang="fa-IR" dirty="0">
                <a:solidFill>
                  <a:srgbClr val="002060"/>
                </a:solidFill>
                <a:effectLst/>
                <a:latin typeface="Calibri" panose="020F0502020204030204" pitchFamily="34" charset="0"/>
                <a:ea typeface="Calibri" panose="020F0502020204030204" pitchFamily="34" charset="0"/>
                <a:cs typeface="B Mitra"/>
              </a:rPr>
              <a:t>   </a:t>
            </a:r>
            <a:endParaRPr lang="en-US"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rtl="1">
              <a:lnSpc>
                <a:spcPct val="115000"/>
              </a:lnSpc>
              <a:spcAft>
                <a:spcPts val="1000"/>
              </a:spcAft>
            </a:pPr>
            <a:r>
              <a:rPr lang="ar-SA" dirty="0">
                <a:solidFill>
                  <a:srgbClr val="002060"/>
                </a:solidFill>
                <a:effectLst/>
                <a:latin typeface="Calibri" panose="020F0502020204030204" pitchFamily="34" charset="0"/>
                <a:ea typeface="Calibri" panose="020F0502020204030204" pitchFamily="34" charset="0"/>
                <a:cs typeface="B Mitra"/>
              </a:rPr>
              <a:t>1-حد اقل 10 ميدان ميكروسكوپي را با عدسي   </a:t>
            </a:r>
            <a:r>
              <a:rPr lang="en-US" dirty="0">
                <a:solidFill>
                  <a:srgbClr val="002060"/>
                </a:solidFill>
                <a:effectLst/>
                <a:latin typeface="Calibri" panose="020F0502020204030204" pitchFamily="34" charset="0"/>
                <a:ea typeface="Calibri" panose="020F0502020204030204" pitchFamily="34" charset="0"/>
                <a:cs typeface="B Mitra"/>
              </a:rPr>
              <a:t>10x  </a:t>
            </a:r>
            <a:r>
              <a:rPr lang="ar-SA" dirty="0">
                <a:solidFill>
                  <a:srgbClr val="002060"/>
                </a:solidFill>
                <a:effectLst/>
                <a:latin typeface="Calibri" panose="020F0502020204030204" pitchFamily="34" charset="0"/>
                <a:ea typeface="Calibri" panose="020F0502020204030204" pitchFamily="34" charset="0"/>
                <a:cs typeface="B Mitra"/>
              </a:rPr>
              <a:t>جهت مشاهده </a:t>
            </a:r>
            <a:r>
              <a:rPr lang="en-US" dirty="0">
                <a:solidFill>
                  <a:srgbClr val="002060"/>
                </a:solidFill>
                <a:effectLst/>
                <a:latin typeface="Calibri" panose="020F0502020204030204" pitchFamily="34" charset="0"/>
                <a:ea typeface="Calibri" panose="020F0502020204030204" pitchFamily="34" charset="0"/>
                <a:cs typeface="B Mitra"/>
              </a:rPr>
              <a:t>WBCs</a:t>
            </a:r>
            <a:r>
              <a:rPr lang="ar-SA" dirty="0">
                <a:solidFill>
                  <a:srgbClr val="002060"/>
                </a:solidFill>
                <a:effectLst/>
                <a:latin typeface="Calibri" panose="020F0502020204030204" pitchFamily="34" charset="0"/>
                <a:ea typeface="Calibri" panose="020F0502020204030204" pitchFamily="34" charset="0"/>
                <a:cs typeface="B Mitra"/>
              </a:rPr>
              <a:t> وسلول هاي اپي تليال   بررسي  كنيد .</a:t>
            </a:r>
            <a:endParaRPr lang="en-US"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99137379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BC2A7-78B4-4656-564A-DEF53C807161}"/>
              </a:ext>
            </a:extLst>
          </p:cNvPr>
          <p:cNvSpPr>
            <a:spLocks noGrp="1"/>
          </p:cNvSpPr>
          <p:nvPr>
            <p:ph type="title"/>
          </p:nvPr>
        </p:nvSpPr>
        <p:spPr/>
        <p:txBody>
          <a:bodyPr/>
          <a:lstStyle/>
          <a:p>
            <a:r>
              <a:rPr lang="fa-IR" sz="4400" b="1" dirty="0">
                <a:effectLst/>
                <a:latin typeface="Times New Roman" panose="02020603050405020304" pitchFamily="18" charset="0"/>
                <a:ea typeface="Calibri" panose="020F0502020204030204" pitchFamily="34" charset="0"/>
                <a:cs typeface="B Mitra"/>
              </a:rPr>
              <a:t>نمونه های گرفته شده بروش برونکوسکوپی</a:t>
            </a:r>
            <a:endParaRPr lang="en-US" dirty="0"/>
          </a:p>
        </p:txBody>
      </p:sp>
      <p:sp>
        <p:nvSpPr>
          <p:cNvPr id="3" name="Content Placeholder 2">
            <a:extLst>
              <a:ext uri="{FF2B5EF4-FFF2-40B4-BE49-F238E27FC236}">
                <a16:creationId xmlns:a16="http://schemas.microsoft.com/office/drawing/2014/main" id="{BC1B2DE0-0F1E-E8E7-E38B-5027918CA561}"/>
              </a:ext>
            </a:extLst>
          </p:cNvPr>
          <p:cNvSpPr>
            <a:spLocks noGrp="1"/>
          </p:cNvSpPr>
          <p:nvPr>
            <p:ph idx="1"/>
          </p:nvPr>
        </p:nvSpPr>
        <p:spPr/>
        <p:txBody>
          <a:bodyPr>
            <a:noAutofit/>
          </a:bodyPr>
          <a:lstStyle/>
          <a:p>
            <a:pPr marL="0" marR="0" algn="just" rtl="1">
              <a:lnSpc>
                <a:spcPct val="115000"/>
              </a:lnSpc>
              <a:spcAft>
                <a:spcPts val="1000"/>
              </a:spcAft>
            </a:pPr>
            <a:r>
              <a:rPr lang="ar-SA" dirty="0">
                <a:effectLst/>
                <a:latin typeface="Calibri" panose="020F0502020204030204" pitchFamily="34" charset="0"/>
                <a:ea typeface="Calibri" panose="020F0502020204030204" pitchFamily="34" charset="0"/>
                <a:cs typeface="B Mitra"/>
              </a:rPr>
              <a:t>2- اگر بيش از  25  سلول اپي تليال در هر </a:t>
            </a:r>
            <a:r>
              <a:rPr lang="en-US" dirty="0">
                <a:effectLst/>
                <a:latin typeface="Calibri" panose="020F0502020204030204" pitchFamily="34" charset="0"/>
                <a:ea typeface="Calibri" panose="020F0502020204030204" pitchFamily="34" charset="0"/>
                <a:cs typeface="B Mitra"/>
              </a:rPr>
              <a:t>LPF) </a:t>
            </a:r>
            <a:r>
              <a:rPr lang="en-US" dirty="0">
                <a:effectLst/>
                <a:latin typeface="B Mitra"/>
                <a:ea typeface="Calibri" panose="020F0502020204030204" pitchFamily="34" charset="0"/>
                <a:cs typeface="Arial" panose="020B0604020202020204" pitchFamily="34" charset="0"/>
              </a:rPr>
              <a:t> </a:t>
            </a:r>
            <a:r>
              <a:rPr lang="en-US" dirty="0">
                <a:effectLst/>
                <a:latin typeface="Calibri" panose="020F0502020204030204" pitchFamily="34" charset="0"/>
                <a:ea typeface="Calibri" panose="020F0502020204030204" pitchFamily="34" charset="0"/>
                <a:cs typeface="B Mitra"/>
              </a:rPr>
              <a:t> low power field ( </a:t>
            </a:r>
            <a:r>
              <a:rPr lang="ar-SA" dirty="0">
                <a:effectLst/>
                <a:latin typeface="Calibri" panose="020F0502020204030204" pitchFamily="34" charset="0"/>
                <a:ea typeface="Calibri" panose="020F0502020204030204" pitchFamily="34" charset="0"/>
                <a:cs typeface="B Mitra"/>
              </a:rPr>
              <a:t> مشاهده كرديد .</a:t>
            </a:r>
            <a:r>
              <a:rPr lang="ar-SA" dirty="0">
                <a:solidFill>
                  <a:srgbClr val="002060"/>
                </a:solidFill>
                <a:effectLst/>
                <a:latin typeface="Calibri" panose="020F0502020204030204" pitchFamily="34" charset="0"/>
                <a:ea typeface="Calibri" panose="020F0502020204030204" pitchFamily="34" charset="0"/>
                <a:cs typeface="B Mitra"/>
              </a:rPr>
              <a:t>با بخش پرستاري تماس بگيريد و نمونه ديگري را درخواست كنيد. </a:t>
            </a:r>
            <a:r>
              <a:rPr lang="ar-SA" dirty="0">
                <a:effectLst/>
                <a:latin typeface="Calibri" panose="020F0502020204030204" pitchFamily="34" charset="0"/>
                <a:ea typeface="Calibri" panose="020F0502020204030204" pitchFamily="34" charset="0"/>
                <a:cs typeface="B Mitra"/>
              </a:rPr>
              <a:t>برای اطلاع از جزئیات  به دستورالعمل کشت نمونه های تنفسی مراجعه کنید.</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ar-SA" dirty="0">
                <a:effectLst/>
                <a:latin typeface="Calibri" panose="020F0502020204030204" pitchFamily="34" charset="0"/>
                <a:ea typeface="Calibri" panose="020F0502020204030204" pitchFamily="34" charset="0"/>
                <a:cs typeface="B Mitra"/>
              </a:rPr>
              <a:t>3-لام رنگ آمیزی گرم را از لحاظ  وجود باکتری با مو</a:t>
            </a:r>
            <a:r>
              <a:rPr lang="fa-IR" dirty="0">
                <a:effectLst/>
                <a:latin typeface="Calibri" panose="020F0502020204030204" pitchFamily="34" charset="0"/>
                <a:ea typeface="Calibri" panose="020F0502020204030204" pitchFamily="34" charset="0"/>
                <a:cs typeface="B Mitra"/>
              </a:rPr>
              <a:t>ر</a:t>
            </a:r>
            <a:r>
              <a:rPr lang="ar-SA" dirty="0">
                <a:effectLst/>
                <a:latin typeface="Calibri" panose="020F0502020204030204" pitchFamily="34" charset="0"/>
                <a:ea typeface="Calibri" panose="020F0502020204030204" pitchFamily="34" charset="0"/>
                <a:cs typeface="B Mitra"/>
              </a:rPr>
              <a:t>فوتایپ های مختلف و تعداد آنها بررسی کنید واز آن برای تفسیر نتیجه کشت استفاده کنید. </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457200" marR="0" algn="just" rtl="1">
              <a:lnSpc>
                <a:spcPct val="115000"/>
              </a:lnSpc>
              <a:spcAft>
                <a:spcPts val="1000"/>
              </a:spcAft>
            </a:pPr>
            <a:r>
              <a:rPr lang="ar-SA" dirty="0">
                <a:effectLst/>
                <a:latin typeface="Calibri" panose="020F0502020204030204" pitchFamily="34" charset="0"/>
                <a:ea typeface="Calibri" panose="020F0502020204030204" pitchFamily="34" charset="0"/>
                <a:cs typeface="B Mitra"/>
              </a:rPr>
              <a:t>4-</a:t>
            </a:r>
            <a:r>
              <a:rPr lang="ar-SA" dirty="0">
                <a:solidFill>
                  <a:srgbClr val="0070C0"/>
                </a:solidFill>
                <a:effectLst/>
                <a:latin typeface="Calibri" panose="020F0502020204030204" pitchFamily="34" charset="0"/>
                <a:ea typeface="Calibri" panose="020F0502020204030204" pitchFamily="34" charset="0"/>
                <a:cs typeface="B Mitra"/>
              </a:rPr>
              <a:t>.در بررسی رنگ امیزی گر م نمونه</a:t>
            </a:r>
            <a:r>
              <a:rPr lang="en-US" dirty="0">
                <a:solidFill>
                  <a:srgbClr val="0070C0"/>
                </a:solidFill>
                <a:effectLst/>
                <a:latin typeface="Calibri" panose="020F0502020204030204" pitchFamily="34" charset="0"/>
                <a:ea typeface="Calibri" panose="020F0502020204030204" pitchFamily="34" charset="0"/>
                <a:cs typeface="B Mitra"/>
              </a:rPr>
              <a:t> BAL </a:t>
            </a:r>
            <a:r>
              <a:rPr lang="ar-SA" dirty="0">
                <a:solidFill>
                  <a:srgbClr val="0070C0"/>
                </a:solidFill>
                <a:effectLst/>
                <a:latin typeface="Calibri" panose="020F0502020204030204" pitchFamily="34" charset="0"/>
                <a:ea typeface="Calibri" panose="020F0502020204030204" pitchFamily="34" charset="0"/>
                <a:cs typeface="B Mitra"/>
              </a:rPr>
              <a:t> که جهت تشخیص پنومونی استفاده می شود اگر بیش از 5 درصد از سلول های  </a:t>
            </a:r>
            <a:r>
              <a:rPr lang="en-US" dirty="0">
                <a:solidFill>
                  <a:srgbClr val="0070C0"/>
                </a:solidFill>
                <a:effectLst/>
                <a:latin typeface="Calibri" panose="020F0502020204030204" pitchFamily="34" charset="0"/>
                <a:ea typeface="Calibri" panose="020F0502020204030204" pitchFamily="34" charset="0"/>
                <a:cs typeface="B Mitra"/>
              </a:rPr>
              <a:t>BAL</a:t>
            </a:r>
            <a:r>
              <a:rPr lang="ar-SA" dirty="0">
                <a:solidFill>
                  <a:srgbClr val="0070C0"/>
                </a:solidFill>
                <a:effectLst/>
                <a:latin typeface="Calibri" panose="020F0502020204030204" pitchFamily="34" charset="0"/>
                <a:ea typeface="Calibri" panose="020F0502020204030204" pitchFamily="34" charset="0"/>
                <a:cs typeface="B Mitra"/>
              </a:rPr>
              <a:t> حاوی باکتری های داخل سلولی باشند بیمار دچار پنومونی می باشد این روش  دارای حساسیت 90% و اختصاصیت 100-89 % می باشد</a:t>
            </a:r>
            <a:r>
              <a:rPr lang="ar-SA" dirty="0">
                <a:effectLst/>
                <a:latin typeface="Calibri" panose="020F0502020204030204" pitchFamily="34" charset="0"/>
                <a:ea typeface="Calibri" panose="020F0502020204030204" pitchFamily="34" charset="0"/>
                <a:cs typeface="B Mitra"/>
              </a:rPr>
              <a:t>. </a:t>
            </a:r>
            <a:r>
              <a:rPr lang="ar-SA" dirty="0">
                <a:effectLst/>
                <a:latin typeface="Times New Roman" panose="02020603050405020304" pitchFamily="18" charset="0"/>
                <a:ea typeface="Calibri" panose="020F0502020204030204" pitchFamily="34" charset="0"/>
                <a:cs typeface="B Mitra"/>
              </a:rPr>
              <a:t> </a:t>
            </a:r>
            <a:endParaRPr lang="fa-IR" dirty="0">
              <a:effectLst/>
              <a:latin typeface="Times New Roman" panose="02020603050405020304" pitchFamily="18" charset="0"/>
              <a:ea typeface="Calibri" panose="020F0502020204030204" pitchFamily="34" charset="0"/>
              <a:cs typeface="B Mitra"/>
            </a:endParaRPr>
          </a:p>
          <a:p>
            <a:pPr marL="457200" algn="just" rtl="1">
              <a:lnSpc>
                <a:spcPct val="115000"/>
              </a:lnSpc>
              <a:spcAft>
                <a:spcPts val="1000"/>
              </a:spcAft>
            </a:pPr>
            <a:r>
              <a:rPr lang="fa-IR" sz="1800" dirty="0">
                <a:solidFill>
                  <a:srgbClr val="FF0000"/>
                </a:solidFill>
                <a:effectLst/>
                <a:latin typeface="Times New Roman" panose="02020603050405020304" pitchFamily="18" charset="0"/>
                <a:ea typeface="Calibri" panose="020F0502020204030204" pitchFamily="34" charset="0"/>
                <a:cs typeface="B Mitra"/>
              </a:rPr>
              <a:t>توجه : در بیماران دچار نوتروپنی ممکن است نوتروقیل دیده نشود</a:t>
            </a:r>
            <a:endPar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rtl="1">
              <a:lnSpc>
                <a:spcPct val="115000"/>
              </a:lnSpc>
              <a:spcAft>
                <a:spcPts val="100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41980815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A73A6-5A37-D795-AB82-9085D686055A}"/>
              </a:ext>
            </a:extLst>
          </p:cNvPr>
          <p:cNvSpPr>
            <a:spLocks noGrp="1"/>
          </p:cNvSpPr>
          <p:nvPr>
            <p:ph type="title"/>
          </p:nvPr>
        </p:nvSpPr>
        <p:spPr>
          <a:xfrm>
            <a:off x="966216" y="346837"/>
            <a:ext cx="10515600" cy="1325563"/>
          </a:xfrm>
        </p:spPr>
        <p:txBody>
          <a:bodyPr/>
          <a:lstStyle/>
          <a:p>
            <a:pPr algn="ctr"/>
            <a:r>
              <a:rPr lang="ar-SA" sz="3200" b="1" dirty="0">
                <a:effectLst/>
                <a:latin typeface="Calibri" panose="020F0502020204030204" pitchFamily="34" charset="0"/>
                <a:ea typeface="Calibri" panose="020F0502020204030204" pitchFamily="34" charset="0"/>
                <a:cs typeface="B Mitra"/>
              </a:rPr>
              <a:t>کشت</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F65B0D05-2A76-C1C2-AA5F-F92870BE2344}"/>
              </a:ext>
            </a:extLst>
          </p:cNvPr>
          <p:cNvSpPr>
            <a:spLocks noGrp="1"/>
          </p:cNvSpPr>
          <p:nvPr>
            <p:ph idx="1"/>
          </p:nvPr>
        </p:nvSpPr>
        <p:spPr/>
        <p:txBody>
          <a:bodyPr>
            <a:noAutofit/>
          </a:bodyPr>
          <a:lstStyle/>
          <a:p>
            <a:pPr marL="0" marR="0" algn="just" rtl="1">
              <a:lnSpc>
                <a:spcPct val="115000"/>
              </a:lnSpc>
              <a:spcAft>
                <a:spcPts val="1000"/>
              </a:spcAft>
            </a:pPr>
            <a:r>
              <a:rPr lang="ar-SA" sz="3600" dirty="0">
                <a:effectLst/>
                <a:latin typeface="Calibri" panose="020F0502020204030204" pitchFamily="34" charset="0"/>
                <a:ea typeface="Calibri" panose="020F0502020204030204" pitchFamily="34" charset="0"/>
                <a:cs typeface="B Mitra"/>
              </a:rPr>
              <a:t>نمونه ها را در محیط کشت های زیر بصورت خطی کشت دهید</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457200" marR="0" algn="just" rtl="1">
              <a:lnSpc>
                <a:spcPct val="115000"/>
              </a:lnSpc>
              <a:spcAft>
                <a:spcPts val="1000"/>
              </a:spcAft>
            </a:pPr>
            <a:r>
              <a:rPr lang="ar-SA" sz="3600" dirty="0">
                <a:effectLst/>
                <a:latin typeface="Calibri" panose="020F0502020204030204" pitchFamily="34" charset="0"/>
                <a:ea typeface="Calibri" panose="020F0502020204030204" pitchFamily="34" charset="0"/>
                <a:cs typeface="B Mitra"/>
              </a:rPr>
              <a:t>  </a:t>
            </a:r>
            <a:r>
              <a:rPr lang="fa-IR" sz="3600" dirty="0">
                <a:effectLst/>
                <a:latin typeface="Times New Roman" panose="02020603050405020304" pitchFamily="18" charset="0"/>
                <a:ea typeface="Calibri" panose="020F0502020204030204" pitchFamily="34" charset="0"/>
                <a:cs typeface="B Mitra"/>
              </a:rPr>
              <a:t>بلاد آگار :           در مجاورت </a:t>
            </a:r>
            <a:r>
              <a:rPr lang="en-US" sz="3600" dirty="0">
                <a:effectLst/>
                <a:latin typeface="Times New Roman" panose="02020603050405020304" pitchFamily="18" charset="0"/>
                <a:ea typeface="Calibri" panose="020F0502020204030204" pitchFamily="34" charset="0"/>
                <a:cs typeface="B Mitra"/>
              </a:rPr>
              <a:t>CO2    </a:t>
            </a:r>
            <a:r>
              <a:rPr lang="fa-IR" sz="3600" dirty="0">
                <a:effectLst/>
                <a:latin typeface="Times New Roman" panose="02020603050405020304" pitchFamily="18" charset="0"/>
                <a:ea typeface="Calibri" panose="020F0502020204030204" pitchFamily="34" charset="0"/>
                <a:cs typeface="B Mitra"/>
              </a:rPr>
              <a:t> در دمای 35در جه سانتيگراد به مدت 48 ساعت</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rtl="1">
              <a:lnSpc>
                <a:spcPct val="115000"/>
              </a:lnSpc>
              <a:spcAft>
                <a:spcPts val="1000"/>
              </a:spcAft>
            </a:pPr>
            <a:r>
              <a:rPr lang="fa-IR" sz="3600" dirty="0">
                <a:effectLst/>
                <a:latin typeface="Times New Roman" panose="02020603050405020304" pitchFamily="18" charset="0"/>
                <a:ea typeface="Calibri" panose="020F0502020204030204" pitchFamily="34" charset="0"/>
                <a:cs typeface="B Mitra"/>
              </a:rPr>
              <a:t> شکلات آگار :         در مجاورت </a:t>
            </a:r>
            <a:r>
              <a:rPr lang="en-US" sz="3600" dirty="0">
                <a:effectLst/>
                <a:latin typeface="Times New Roman" panose="02020603050405020304" pitchFamily="18" charset="0"/>
                <a:ea typeface="Calibri" panose="020F0502020204030204" pitchFamily="34" charset="0"/>
                <a:cs typeface="B Mitra"/>
              </a:rPr>
              <a:t>CO2    </a:t>
            </a:r>
            <a:r>
              <a:rPr lang="fa-IR" sz="3600" dirty="0">
                <a:effectLst/>
                <a:latin typeface="Times New Roman" panose="02020603050405020304" pitchFamily="18" charset="0"/>
                <a:ea typeface="Calibri" panose="020F0502020204030204" pitchFamily="34" charset="0"/>
                <a:cs typeface="B Mitra"/>
              </a:rPr>
              <a:t> در دمای 35در جه سانتيگراد  به مدت 48 ساعت</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rtl="1">
              <a:lnSpc>
                <a:spcPct val="115000"/>
              </a:lnSpc>
              <a:spcAft>
                <a:spcPts val="1000"/>
              </a:spcAft>
            </a:pPr>
            <a:r>
              <a:rPr lang="fa-IR" sz="3600" dirty="0">
                <a:effectLst/>
                <a:latin typeface="Times New Roman" panose="02020603050405020304" pitchFamily="18" charset="0"/>
                <a:ea typeface="Calibri" panose="020F0502020204030204" pitchFamily="34" charset="0"/>
                <a:cs typeface="B Mitra"/>
              </a:rPr>
              <a:t> مك کانکی آگار:  </a:t>
            </a:r>
            <a:r>
              <a:rPr lang="en-US" sz="3600" dirty="0">
                <a:effectLst/>
                <a:latin typeface="Times New Roman" panose="02020603050405020304" pitchFamily="18" charset="0"/>
                <a:ea typeface="Calibri" panose="020F0502020204030204" pitchFamily="34" charset="0"/>
                <a:cs typeface="B Mitra"/>
              </a:rPr>
              <a:t>    </a:t>
            </a:r>
            <a:r>
              <a:rPr lang="fa-IR" sz="3600" dirty="0">
                <a:effectLst/>
                <a:latin typeface="Times New Roman" panose="02020603050405020304" pitchFamily="18" charset="0"/>
                <a:ea typeface="Calibri" panose="020F0502020204030204" pitchFamily="34" charset="0"/>
                <a:cs typeface="B Mitra"/>
              </a:rPr>
              <a:t> در دمای 35در جه سانتيگراد  به مدت 48 ساعت</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algn="just" rtl="1"/>
            <a:r>
              <a:rPr lang="fa-IR" sz="3600" dirty="0">
                <a:effectLst/>
                <a:latin typeface="Times New Roman" panose="02020603050405020304" pitchFamily="18" charset="0"/>
                <a:ea typeface="Calibri" panose="020F0502020204030204" pitchFamily="34" charset="0"/>
                <a:cs typeface="B Mitra"/>
              </a:rPr>
              <a:t>تیوگلیکولات     در دمای 35 در جه به مدت یک هفته برای نمونه های تهاجمی از قبیل بیوپسی باز ریه</a:t>
            </a:r>
            <a:endParaRPr lang="en-US" sz="3600" dirty="0"/>
          </a:p>
        </p:txBody>
      </p:sp>
    </p:spTree>
    <p:extLst>
      <p:ext uri="{BB962C8B-B14F-4D97-AF65-F5344CB8AC3E}">
        <p14:creationId xmlns:p14="http://schemas.microsoft.com/office/powerpoint/2010/main" val="187490093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0CE5E-4629-26CD-80FA-B0E9368AF608}"/>
              </a:ext>
            </a:extLst>
          </p:cNvPr>
          <p:cNvSpPr>
            <a:spLocks noGrp="1"/>
          </p:cNvSpPr>
          <p:nvPr>
            <p:ph type="title"/>
          </p:nvPr>
        </p:nvSpPr>
        <p:spPr/>
        <p:txBody>
          <a:bodyPr/>
          <a:lstStyle/>
          <a:p>
            <a:pPr algn="ctr"/>
            <a:r>
              <a:rPr lang="fa-IR" sz="1800" b="1" dirty="0">
                <a:effectLst/>
                <a:latin typeface="Calibri" panose="020F0502020204030204" pitchFamily="34" charset="0"/>
                <a:ea typeface="Calibri" panose="020F0502020204030204" pitchFamily="34" charset="0"/>
                <a:cs typeface="B Mitra"/>
              </a:rPr>
              <a:t> </a:t>
            </a:r>
            <a:r>
              <a:rPr lang="fa-IR" sz="3200" b="1" dirty="0">
                <a:effectLst/>
                <a:latin typeface="Calibri" panose="020F0502020204030204" pitchFamily="34" charset="0"/>
                <a:ea typeface="Calibri" panose="020F0502020204030204" pitchFamily="34" charset="0"/>
                <a:cs typeface="B Mitra"/>
              </a:rPr>
              <a:t>نوع نمونه ساكشن یا نوک لوله تراشه</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B1878338-4CC8-0EF3-3906-7DBD4CBA45CA}"/>
              </a:ext>
            </a:extLst>
          </p:cNvPr>
          <p:cNvSpPr>
            <a:spLocks noGrp="1"/>
          </p:cNvSpPr>
          <p:nvPr>
            <p:ph idx="1"/>
          </p:nvPr>
        </p:nvSpPr>
        <p:spPr/>
        <p:txBody>
          <a:bodyPr>
            <a:normAutofit/>
          </a:bodyPr>
          <a:lstStyle/>
          <a:p>
            <a:pPr marL="457200" marR="0" algn="just" rtl="1">
              <a:lnSpc>
                <a:spcPct val="106000"/>
              </a:lnSpc>
              <a:spcAft>
                <a:spcPts val="800"/>
              </a:spcAft>
            </a:pPr>
            <a:r>
              <a:rPr lang="fa-IR" sz="3200" dirty="0">
                <a:solidFill>
                  <a:srgbClr val="0070C0"/>
                </a:solidFill>
                <a:effectLst/>
                <a:latin typeface="Calibri" panose="020F0502020204030204" pitchFamily="34" charset="0"/>
                <a:ea typeface="Calibri" panose="020F0502020204030204" pitchFamily="34" charset="0"/>
                <a:cs typeface="B Mitra"/>
              </a:rPr>
              <a:t>اگرچه نمونه مناسب در بيماران كه به آنها  ونتيلاتور  وصل شده است آسپيراسيون از لوله تراشه ميباشد ولي  متاسفانه در بسياري از موارد نوك لوله ساكشن را جهت كشت به آزمايشگاه مي فرستند. در اينگونه موارد نيم ميلي ليتر سرم فيزيولوژي استريل را داخل منفذ نوك ساكشن ريخته و خوب مخلوط كنيد با استفاده از يك لوپ كالبيره شده  از مايع برداشت كرده و در محيط بلاد آگار و مكانكي آگار كشت داده و پس از شمارش كلوني ها نتايج آنرا بصورت نيمه كمي ( </a:t>
            </a:r>
            <a:r>
              <a:rPr lang="en-US" sz="3200" dirty="0">
                <a:solidFill>
                  <a:srgbClr val="0070C0"/>
                </a:solidFill>
                <a:effectLst/>
                <a:latin typeface="Calibri" panose="020F0502020204030204" pitchFamily="34" charset="0"/>
                <a:ea typeface="Calibri" panose="020F0502020204030204" pitchFamily="34" charset="0"/>
                <a:cs typeface="B Mitra"/>
              </a:rPr>
              <a:t> light , Moderate ,Heavy growth </a:t>
            </a:r>
            <a:r>
              <a:rPr lang="fa-IR" sz="3200" dirty="0">
                <a:solidFill>
                  <a:srgbClr val="0070C0"/>
                </a:solidFill>
                <a:effectLst/>
                <a:latin typeface="Calibri" panose="020F0502020204030204" pitchFamily="34" charset="0"/>
                <a:ea typeface="Calibri" panose="020F0502020204030204" pitchFamily="34" charset="0"/>
                <a:cs typeface="B Mitra"/>
              </a:rPr>
              <a:t> ) گزارش كنيد</a:t>
            </a:r>
            <a:endParaRPr lang="en-US" sz="3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p>
        </p:txBody>
      </p:sp>
    </p:spTree>
    <p:extLst>
      <p:ext uri="{BB962C8B-B14F-4D97-AF65-F5344CB8AC3E}">
        <p14:creationId xmlns:p14="http://schemas.microsoft.com/office/powerpoint/2010/main" val="207439470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8E449-BCEF-1955-7071-3A863E343BA5}"/>
              </a:ext>
            </a:extLst>
          </p:cNvPr>
          <p:cNvSpPr>
            <a:spLocks noGrp="1"/>
          </p:cNvSpPr>
          <p:nvPr>
            <p:ph type="title"/>
          </p:nvPr>
        </p:nvSpPr>
        <p:spPr>
          <a:xfrm>
            <a:off x="1181100" y="354734"/>
            <a:ext cx="10515600" cy="1325563"/>
          </a:xfrm>
        </p:spPr>
        <p:txBody>
          <a:bodyPr/>
          <a:lstStyle/>
          <a:p>
            <a:pPr algn="ctr"/>
            <a:r>
              <a:rPr lang="fa-IR" sz="3200" dirty="0">
                <a:effectLst/>
                <a:latin typeface="Calibri" panose="020F0502020204030204" pitchFamily="34" charset="0"/>
                <a:ea typeface="Calibri" panose="020F0502020204030204" pitchFamily="34" charset="0"/>
                <a:cs typeface="B Mitra"/>
              </a:rPr>
              <a:t>رشد باکتریهای زیر را  در خلط و آسپیراسیون از تراشه گزارش کنید</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064D91C7-FD30-9E09-31A3-7E59E236AC52}"/>
              </a:ext>
            </a:extLst>
          </p:cNvPr>
          <p:cNvSpPr>
            <a:spLocks noGrp="1"/>
          </p:cNvSpPr>
          <p:nvPr>
            <p:ph idx="1"/>
          </p:nvPr>
        </p:nvSpPr>
        <p:spPr/>
        <p:txBody>
          <a:bodyPr>
            <a:normAutofit fontScale="92500" lnSpcReduction="20000"/>
          </a:bodyPr>
          <a:lstStyle/>
          <a:p>
            <a:pPr marL="0" marR="0" algn="just" rtl="1">
              <a:lnSpc>
                <a:spcPct val="106000"/>
              </a:lnSpc>
              <a:spcAft>
                <a:spcPts val="800"/>
              </a:spcAft>
            </a:pPr>
            <a:r>
              <a:rPr lang="fa-IR" sz="2400" dirty="0">
                <a:effectLst/>
                <a:latin typeface="Calibri" panose="020F0502020204030204" pitchFamily="34" charset="0"/>
                <a:ea typeface="Calibri" panose="020F0502020204030204" pitchFamily="34" charset="0"/>
                <a:cs typeface="B Mitra"/>
              </a:rPr>
              <a:t>-استرپتوکوکوس پنومونیه</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6000"/>
              </a:lnSpc>
              <a:spcAft>
                <a:spcPts val="800"/>
              </a:spcAft>
            </a:pPr>
            <a:r>
              <a:rPr lang="fa-IR" sz="2400" dirty="0">
                <a:effectLst/>
                <a:latin typeface="Calibri" panose="020F0502020204030204" pitchFamily="34" charset="0"/>
                <a:ea typeface="Calibri" panose="020F0502020204030204" pitchFamily="34" charset="0"/>
                <a:cs typeface="B Mitra"/>
              </a:rPr>
              <a:t>2-استا فیلوکوکوس اروئوس</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6000"/>
              </a:lnSpc>
              <a:spcAft>
                <a:spcPts val="800"/>
              </a:spcAft>
            </a:pPr>
            <a:r>
              <a:rPr lang="fa-IR" sz="2400" dirty="0">
                <a:effectLst/>
                <a:latin typeface="Calibri" panose="020F0502020204030204" pitchFamily="34" charset="0"/>
                <a:ea typeface="Calibri" panose="020F0502020204030204" pitchFamily="34" charset="0"/>
                <a:cs typeface="B Mitra"/>
              </a:rPr>
              <a:t>3-هموفیلوس آنفلونزا</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6000"/>
              </a:lnSpc>
              <a:spcAft>
                <a:spcPts val="800"/>
              </a:spcAft>
            </a:pPr>
            <a:r>
              <a:rPr lang="fa-IR" sz="2400" dirty="0">
                <a:effectLst/>
                <a:latin typeface="Calibri" panose="020F0502020204030204" pitchFamily="34" charset="0"/>
                <a:ea typeface="Calibri" panose="020F0502020204030204" pitchFamily="34" charset="0"/>
                <a:cs typeface="B Mitra"/>
              </a:rPr>
              <a:t>4-باسیل های گرم منفی</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6000"/>
              </a:lnSpc>
              <a:spcAft>
                <a:spcPts val="800"/>
              </a:spcAft>
            </a:pPr>
            <a:r>
              <a:rPr lang="fa-IR" sz="2400" dirty="0">
                <a:effectLst/>
                <a:latin typeface="Calibri" panose="020F0502020204030204" pitchFamily="34" charset="0"/>
                <a:ea typeface="Calibri" panose="020F0502020204030204" pitchFamily="34" charset="0"/>
                <a:cs typeface="B Mitra"/>
              </a:rPr>
              <a:t>5-سودوموناس آئروژینوزا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6000"/>
              </a:lnSpc>
              <a:spcAft>
                <a:spcPts val="800"/>
              </a:spcAft>
            </a:pPr>
            <a:r>
              <a:rPr lang="fa-IR" sz="2400" dirty="0">
                <a:effectLst/>
                <a:latin typeface="Calibri" panose="020F0502020204030204" pitchFamily="34" charset="0"/>
                <a:ea typeface="Calibri" panose="020F0502020204030204" pitchFamily="34" charset="0"/>
                <a:cs typeface="B Mitra"/>
              </a:rPr>
              <a:t>6-اسینتوباکتر بومانی </a:t>
            </a:r>
          </a:p>
          <a:p>
            <a:pPr marL="0" marR="0" algn="just" rtl="1">
              <a:lnSpc>
                <a:spcPct val="106000"/>
              </a:lnSpc>
              <a:spcAft>
                <a:spcPts val="800"/>
              </a:spcAft>
            </a:pPr>
            <a:r>
              <a:rPr lang="fa-IR" sz="2400" dirty="0">
                <a:effectLst/>
                <a:latin typeface="Calibri" panose="020F0502020204030204" pitchFamily="34" charset="0"/>
                <a:ea typeface="Calibri" panose="020F0502020204030204" pitchFamily="34" charset="0"/>
                <a:cs typeface="B Mitra"/>
              </a:rPr>
              <a:t>-مورکسلا کاتارالیس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6000"/>
              </a:lnSpc>
              <a:spcAft>
                <a:spcPts val="800"/>
              </a:spcAft>
            </a:pPr>
            <a:r>
              <a:rPr lang="fa-IR" sz="2400" dirty="0">
                <a:effectLst/>
                <a:latin typeface="Calibri" panose="020F0502020204030204" pitchFamily="34" charset="0"/>
                <a:ea typeface="Calibri" panose="020F0502020204030204" pitchFamily="34" charset="0"/>
                <a:cs typeface="B Mitra"/>
              </a:rPr>
              <a:t>8-استرپتوکوکوس پیوژن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6000"/>
              </a:lnSpc>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73514432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30B65-E85E-956A-1D49-25C63BF45706}"/>
              </a:ext>
            </a:extLst>
          </p:cNvPr>
          <p:cNvSpPr>
            <a:spLocks noGrp="1"/>
          </p:cNvSpPr>
          <p:nvPr>
            <p:ph type="title"/>
          </p:nvPr>
        </p:nvSpPr>
        <p:spPr/>
        <p:txBody>
          <a:bodyPr/>
          <a:lstStyle/>
          <a:p>
            <a:pPr algn="ctr"/>
            <a:r>
              <a:rPr lang="fa-IR" sz="2800" b="1" dirty="0">
                <a:effectLst/>
                <a:latin typeface="Times New Roman" panose="02020603050405020304" pitchFamily="18" charset="0"/>
                <a:ea typeface="Calibri" panose="020F0502020204030204" pitchFamily="34" charset="0"/>
                <a:cs typeface="B Mitra"/>
              </a:rPr>
              <a:t>نوع نمونه    : آبسه  (  آبسه عمقی </a:t>
            </a:r>
            <a:r>
              <a:rPr lang="fa-IR" sz="1800" b="1" dirty="0">
                <a:effectLst/>
                <a:latin typeface="Times New Roman" panose="02020603050405020304" pitchFamily="18" charset="0"/>
                <a:ea typeface="Calibri" panose="020F0502020204030204" pitchFamily="34" charset="0"/>
                <a:cs typeface="B Mitra"/>
              </a:rPr>
              <a:t>)</a:t>
            </a: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940E344B-6C6E-4B15-6A10-B99E4F50A734}"/>
              </a:ext>
            </a:extLst>
          </p:cNvPr>
          <p:cNvSpPr>
            <a:spLocks noGrp="1"/>
          </p:cNvSpPr>
          <p:nvPr>
            <p:ph idx="1"/>
          </p:nvPr>
        </p:nvSpPr>
        <p:spPr/>
        <p:txBody>
          <a:bodyPr>
            <a:noAutofit/>
          </a:bodyPr>
          <a:lstStyle/>
          <a:p>
            <a:pPr marL="0" marR="0" algn="just" rtl="1">
              <a:lnSpc>
                <a:spcPct val="115000"/>
              </a:lnSpc>
              <a:spcAft>
                <a:spcPts val="1000"/>
              </a:spcAft>
            </a:pPr>
            <a:r>
              <a:rPr lang="fa-IR" dirty="0">
                <a:effectLst/>
                <a:latin typeface="Times New Roman" panose="02020603050405020304" pitchFamily="18" charset="0"/>
                <a:ea typeface="Calibri" panose="020F0502020204030204" pitchFamily="34" charset="0"/>
                <a:cs typeface="B Mitra"/>
              </a:rPr>
              <a:t>ظرف انتقال نمونه  : </a:t>
            </a:r>
            <a:r>
              <a:rPr lang="fa-IR" dirty="0">
                <a:effectLst/>
                <a:latin typeface="Calibri" panose="020F0502020204030204" pitchFamily="34" charset="0"/>
                <a:ea typeface="Calibri" panose="020F0502020204030204" pitchFamily="34" charset="0"/>
                <a:cs typeface="Times New Roman" panose="02020603050405020304" pitchFamily="18" charset="0"/>
              </a:rPr>
              <a:t> </a:t>
            </a:r>
            <a:r>
              <a:rPr lang="fa-IR" dirty="0">
                <a:effectLst/>
                <a:latin typeface="Times New Roman" panose="02020603050405020304" pitchFamily="18" charset="0"/>
                <a:ea typeface="Calibri" panose="020F0502020204030204" pitchFamily="34" charset="0"/>
                <a:cs typeface="B Mitra"/>
              </a:rPr>
              <a:t> </a:t>
            </a:r>
            <a:r>
              <a:rPr lang="fa-IR" dirty="0">
                <a:solidFill>
                  <a:srgbClr val="0070C0"/>
                </a:solidFill>
                <a:effectLst/>
                <a:latin typeface="Times New Roman" panose="02020603050405020304" pitchFamily="18" charset="0"/>
                <a:ea typeface="Calibri" panose="020F0502020204030204" pitchFamily="34" charset="0"/>
                <a:cs typeface="B Mitra"/>
              </a:rPr>
              <a:t>در محیط انتقال بیهوازی</a:t>
            </a:r>
            <a:endParaRPr lang="en-US"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dirty="0">
                <a:effectLst/>
                <a:latin typeface="Times New Roman" panose="02020603050405020304" pitchFamily="18" charset="0"/>
                <a:ea typeface="Calibri" panose="020F0502020204030204" pitchFamily="34" charset="0"/>
                <a:cs typeface="B Mitra"/>
              </a:rPr>
              <a:t>آماده سازی بیمار :      </a:t>
            </a:r>
            <a:r>
              <a:rPr lang="fa-IR" dirty="0">
                <a:solidFill>
                  <a:srgbClr val="0070C0"/>
                </a:solidFill>
                <a:effectLst/>
                <a:latin typeface="Times New Roman" panose="02020603050405020304" pitchFamily="18" charset="0"/>
                <a:ea typeface="Calibri" panose="020F0502020204030204" pitchFamily="34" charset="0"/>
                <a:cs typeface="B Mitra"/>
              </a:rPr>
              <a:t>ضد عفونی کردن محل نمونه گیری با الکل 70% ویا سرم فیزیولوژی</a:t>
            </a:r>
            <a:endParaRPr lang="en-US"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dirty="0">
                <a:effectLst/>
                <a:latin typeface="Times New Roman" panose="02020603050405020304" pitchFamily="18" charset="0"/>
                <a:ea typeface="Calibri" panose="020F0502020204030204" pitchFamily="34" charset="0"/>
                <a:cs typeface="B Mitra"/>
              </a:rPr>
              <a:t>دستورالعمل خاص:  </a:t>
            </a:r>
            <a:r>
              <a:rPr lang="fa-IR" dirty="0">
                <a:solidFill>
                  <a:srgbClr val="0070C0"/>
                </a:solidFill>
                <a:effectLst/>
                <a:latin typeface="Times New Roman" panose="02020603050405020304" pitchFamily="18" charset="0"/>
                <a:ea typeface="Calibri" panose="020F0502020204030204" pitchFamily="34" charset="0"/>
                <a:cs typeface="B Mitra"/>
              </a:rPr>
              <a:t>از دیواره آبسه آسپیره شود</a:t>
            </a:r>
            <a:r>
              <a:rPr lang="fa-IR" dirty="0">
                <a:effectLst/>
                <a:latin typeface="Times New Roman" panose="02020603050405020304" pitchFamily="18" charset="0"/>
                <a:ea typeface="Calibri" panose="020F0502020204030204" pitchFamily="34" charset="0"/>
                <a:cs typeface="B Mitra"/>
              </a:rPr>
              <a:t>.</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dirty="0">
                <a:effectLst/>
                <a:latin typeface="Times New Roman" panose="02020603050405020304" pitchFamily="18" charset="0"/>
                <a:ea typeface="Calibri" panose="020F0502020204030204" pitchFamily="34" charset="0"/>
                <a:cs typeface="B Mitra"/>
              </a:rPr>
              <a:t>انتقال به آزمایشگاه:  در کمتر از دوساعت .</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fa-IR" dirty="0">
                <a:effectLst/>
                <a:latin typeface="Times New Roman" panose="02020603050405020304" pitchFamily="18" charset="0"/>
                <a:ea typeface="Calibri" panose="020F0502020204030204" pitchFamily="34" charset="0"/>
                <a:cs typeface="B Mitra"/>
              </a:rPr>
              <a:t>نگهداری قبل از فرایند آزمايش : کمتر از 24 ساعت در دمای اتاق. </a:t>
            </a:r>
            <a:endParaRPr lang="en-US" dirty="0">
              <a:effectLst/>
              <a:latin typeface="Calibri" panose="020F0502020204030204" pitchFamily="34" charset="0"/>
              <a:ea typeface="Calibri" panose="020F0502020204030204" pitchFamily="34" charset="0"/>
              <a:cs typeface="Arial" panose="020B0604020202020204" pitchFamily="34" charset="0"/>
            </a:endParaRPr>
          </a:p>
          <a:p>
            <a:pPr algn="r"/>
            <a:r>
              <a:rPr lang="fa-IR" dirty="0">
                <a:effectLst/>
                <a:latin typeface="Times New Roman" panose="02020603050405020304" pitchFamily="18" charset="0"/>
                <a:ea typeface="Calibri" panose="020F0502020204030204" pitchFamily="34" charset="0"/>
                <a:cs typeface="B Mitra"/>
              </a:rPr>
              <a:t> توضیح  :  در صورت وجود گرانول آنها را شسته ویک امولسیون تهیه کنید</a:t>
            </a:r>
            <a:endParaRPr lang="en-US" dirty="0"/>
          </a:p>
        </p:txBody>
      </p:sp>
    </p:spTree>
    <p:extLst>
      <p:ext uri="{BB962C8B-B14F-4D97-AF65-F5344CB8AC3E}">
        <p14:creationId xmlns:p14="http://schemas.microsoft.com/office/powerpoint/2010/main" val="41668911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EB17A-3DED-7FF1-612B-FADF502BEE34}"/>
              </a:ext>
            </a:extLst>
          </p:cNvPr>
          <p:cNvSpPr>
            <a:spLocks noGrp="1"/>
          </p:cNvSpPr>
          <p:nvPr>
            <p:ph type="title"/>
          </p:nvPr>
        </p:nvSpPr>
        <p:spPr/>
        <p:txBody>
          <a:bodyPr/>
          <a:lstStyle/>
          <a:p>
            <a:pPr algn="ctr"/>
            <a:r>
              <a:rPr lang="fa-IR" sz="4400" b="1" dirty="0">
                <a:effectLst/>
                <a:latin typeface="Times New Roman" panose="02020603050405020304" pitchFamily="18" charset="0"/>
                <a:ea typeface="Calibri" panose="020F0502020204030204" pitchFamily="34" charset="0"/>
                <a:cs typeface="B Mitra"/>
              </a:rPr>
              <a:t>نوع نمونه    : آبسه  (  آبسه عمقی </a:t>
            </a:r>
            <a:r>
              <a:rPr lang="fa-IR" sz="3200" b="1" dirty="0">
                <a:effectLst/>
                <a:latin typeface="Times New Roman" panose="02020603050405020304" pitchFamily="18" charset="0"/>
                <a:ea typeface="Calibri" panose="020F0502020204030204" pitchFamily="34" charset="0"/>
                <a:cs typeface="B Mitra"/>
              </a:rPr>
              <a:t>)</a:t>
            </a:r>
            <a:endParaRPr lang="en-US" dirty="0"/>
          </a:p>
        </p:txBody>
      </p:sp>
      <p:sp>
        <p:nvSpPr>
          <p:cNvPr id="3" name="Content Placeholder 2">
            <a:extLst>
              <a:ext uri="{FF2B5EF4-FFF2-40B4-BE49-F238E27FC236}">
                <a16:creationId xmlns:a16="http://schemas.microsoft.com/office/drawing/2014/main" id="{2357FAEB-8769-5535-DF04-2F10683B6087}"/>
              </a:ext>
            </a:extLst>
          </p:cNvPr>
          <p:cNvSpPr>
            <a:spLocks noGrp="1"/>
          </p:cNvSpPr>
          <p:nvPr>
            <p:ph idx="1"/>
          </p:nvPr>
        </p:nvSpPr>
        <p:spPr/>
        <p:txBody>
          <a:bodyPr>
            <a:normAutofit fontScale="92500" lnSpcReduction="20000"/>
          </a:bodyPr>
          <a:lstStyle/>
          <a:p>
            <a:pPr algn="just" rtl="1"/>
            <a:r>
              <a:rPr lang="ar-SA" dirty="0">
                <a:effectLst/>
                <a:latin typeface="Calibri" panose="020F0502020204030204" pitchFamily="34" charset="0"/>
                <a:ea typeface="Calibri" panose="020F0502020204030204" pitchFamily="34" charset="0"/>
                <a:cs typeface="B Mitra"/>
              </a:rPr>
              <a:t>-</a:t>
            </a:r>
            <a:r>
              <a:rPr lang="ar-SA" dirty="0">
                <a:solidFill>
                  <a:srgbClr val="0070C0"/>
                </a:solidFill>
                <a:effectLst/>
                <a:latin typeface="Calibri" panose="020F0502020204030204" pitchFamily="34" charset="0"/>
                <a:ea typeface="Calibri" panose="020F0502020204030204" pitchFamily="34" charset="0"/>
                <a:cs typeface="B Mitra"/>
              </a:rPr>
              <a:t>برداشت از نمونه هاي بافتي و يا آسپيره كردن </a:t>
            </a:r>
            <a:r>
              <a:rPr lang="ar-SA" dirty="0">
                <a:effectLst/>
                <a:latin typeface="Calibri" panose="020F0502020204030204" pitchFamily="34" charset="0"/>
                <a:ea typeface="Calibri" panose="020F0502020204030204" pitchFamily="34" charset="0"/>
                <a:cs typeface="B Mitra"/>
              </a:rPr>
              <a:t>، بهترين نمونه  جهت جدا کردن ارگانيسم هاي ايجاد كننده عفونت هاي زخم هستند . نمونه هايي كه با روش جراحي جمع آوري شده باشند داراي ارزش بيشتري هستند ولی روشهای تهاجمی ممکن است برای بیمار خطر </a:t>
            </a:r>
            <a:r>
              <a:rPr lang="fa-IR" dirty="0">
                <a:effectLst/>
                <a:latin typeface="Calibri" panose="020F0502020204030204" pitchFamily="34" charset="0"/>
                <a:ea typeface="Calibri" panose="020F0502020204030204" pitchFamily="34" charset="0"/>
                <a:cs typeface="B Mitra"/>
              </a:rPr>
              <a:t> داشته باشد</a:t>
            </a:r>
          </a:p>
          <a:p>
            <a:pPr marL="0" marR="0" algn="just" rtl="1">
              <a:lnSpc>
                <a:spcPct val="115000"/>
              </a:lnSpc>
              <a:spcAft>
                <a:spcPts val="1000"/>
              </a:spcAft>
            </a:pPr>
            <a:r>
              <a:rPr lang="ar-SA" dirty="0">
                <a:effectLst/>
                <a:latin typeface="Calibri" panose="020F0502020204030204" pitchFamily="34" charset="0"/>
                <a:ea typeface="Calibri" panose="020F0502020204030204" pitchFamily="34" charset="0"/>
                <a:cs typeface="B Mitra"/>
              </a:rPr>
              <a:t>داشته باشند. لذا بايد اينگونه نمونه ها را بطور مناسب جمع آوري كرد و آزمايشات مناسبي را بر روي اينگونه نمونه ها انجام داد.</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ar-SA" dirty="0">
                <a:effectLst/>
                <a:latin typeface="Calibri" panose="020F0502020204030204" pitchFamily="34" charset="0"/>
                <a:ea typeface="Calibri" panose="020F0502020204030204" pitchFamily="34" charset="0"/>
                <a:cs typeface="B Mitra"/>
              </a:rPr>
              <a:t>2--</a:t>
            </a:r>
            <a:r>
              <a:rPr lang="ar-SA" dirty="0">
                <a:solidFill>
                  <a:srgbClr val="0070C0"/>
                </a:solidFill>
                <a:effectLst/>
                <a:latin typeface="Calibri" panose="020F0502020204030204" pitchFamily="34" charset="0"/>
                <a:ea typeface="Calibri" panose="020F0502020204030204" pitchFamily="34" charset="0"/>
                <a:cs typeface="B Mitra"/>
              </a:rPr>
              <a:t>آسپيره كردن از بافت هاي عمقي با نمونه برداري با سواب ارجحيت دارد</a:t>
            </a:r>
            <a:r>
              <a:rPr lang="ar-SA" dirty="0">
                <a:effectLst/>
                <a:latin typeface="Calibri" panose="020F0502020204030204" pitchFamily="34" charset="0"/>
                <a:ea typeface="Calibri" panose="020F0502020204030204" pitchFamily="34" charset="0"/>
                <a:cs typeface="B Mitra"/>
              </a:rPr>
              <a:t>.اگر مجبور به نمونه برداري با سواب باشيد دقت كنيد كه سواب كاملا با مايع بافتي خيس شده و از لبه های زخم  گرفته شده باشد. </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Aft>
                <a:spcPts val="1000"/>
              </a:spcAft>
            </a:pPr>
            <a:r>
              <a:rPr lang="ar-SA" dirty="0">
                <a:effectLst/>
                <a:latin typeface="Calibri" panose="020F0502020204030204" pitchFamily="34" charset="0"/>
                <a:ea typeface="Calibri" panose="020F0502020204030204" pitchFamily="34" charset="0"/>
                <a:cs typeface="B Mitra"/>
              </a:rPr>
              <a:t>3-هرچه سريعتر ، اسمير تهيه شده را رنگ آميزي گرم كنيد و نتايج اوليه آنرا در سيستم كامپيوتري آزمايشگاه ثبت كنيد.</a:t>
            </a:r>
            <a:endParaRPr lang="en-US" dirty="0">
              <a:effectLst/>
              <a:latin typeface="Calibri" panose="020F0502020204030204" pitchFamily="34" charset="0"/>
              <a:ea typeface="Calibri" panose="020F0502020204030204" pitchFamily="34" charset="0"/>
              <a:cs typeface="Arial" panose="020B0604020202020204" pitchFamily="34" charset="0"/>
            </a:endParaRPr>
          </a:p>
          <a:p>
            <a:pPr algn="just" rtl="1"/>
            <a:endParaRPr lang="en-US" dirty="0"/>
          </a:p>
        </p:txBody>
      </p:sp>
    </p:spTree>
    <p:extLst>
      <p:ext uri="{BB962C8B-B14F-4D97-AF65-F5344CB8AC3E}">
        <p14:creationId xmlns:p14="http://schemas.microsoft.com/office/powerpoint/2010/main" val="15247145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545</TotalTime>
  <Words>11829</Words>
  <Application>Microsoft Office PowerPoint</Application>
  <PresentationFormat>Widescreen</PresentationFormat>
  <Paragraphs>595</Paragraphs>
  <Slides>123</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123</vt:i4>
      </vt:variant>
    </vt:vector>
  </HeadingPairs>
  <TitlesOfParts>
    <vt:vector size="135" baseType="lpstr">
      <vt:lpstr> b mitra</vt:lpstr>
      <vt:lpstr>Arial</vt:lpstr>
      <vt:lpstr>Arial Unicode MS</vt:lpstr>
      <vt:lpstr>B Mitra</vt:lpstr>
      <vt:lpstr>Calibri</vt:lpstr>
      <vt:lpstr>Calibri Light</vt:lpstr>
      <vt:lpstr>Cambria</vt:lpstr>
      <vt:lpstr>Gill Sans MT</vt:lpstr>
      <vt:lpstr>Tahoma</vt:lpstr>
      <vt:lpstr>Times New Roman</vt:lpstr>
      <vt:lpstr>Wingdings</vt:lpstr>
      <vt:lpstr>Office Theme</vt:lpstr>
      <vt:lpstr>مدیریت نمونه در آزمایشگاه میکروب شناسی </vt:lpstr>
      <vt:lpstr>مقدمه</vt:lpstr>
      <vt:lpstr>درخواست  آزمايش </vt:lpstr>
      <vt:lpstr>اصول کلی جمع آوری نمونه برای کشت </vt:lpstr>
      <vt:lpstr>اصول کلی جمع آوری نمونه برای کشت</vt:lpstr>
      <vt:lpstr>اصول کلی جمع آوری نمونه برای کشت</vt:lpstr>
      <vt:lpstr>معیار های رد نمونه </vt:lpstr>
      <vt:lpstr>معیار های رد نمونه</vt:lpstr>
      <vt:lpstr>معیار های رد نمونه</vt:lpstr>
      <vt:lpstr>معیار های رد نمونه</vt:lpstr>
      <vt:lpstr>معیار های رد نمونه</vt:lpstr>
      <vt:lpstr>رنگ آمیزی گرم</vt:lpstr>
      <vt:lpstr>نتایج و تفسیر    </vt:lpstr>
      <vt:lpstr>نتایج و تفسیر</vt:lpstr>
      <vt:lpstr>رنگ آمیزی گرم</vt:lpstr>
      <vt:lpstr>نکات مهم</vt:lpstr>
      <vt:lpstr>رنگ آمیزی گرم</vt:lpstr>
      <vt:lpstr>استفاده از محیط کشت      </vt:lpstr>
      <vt:lpstr>استفاده از محیط کشت</vt:lpstr>
      <vt:lpstr>روش های کشت و ایزولاسیون </vt:lpstr>
      <vt:lpstr> کشت و ایزولاسیون</vt:lpstr>
      <vt:lpstr>روش های کشت و ایزولاسیون</vt:lpstr>
      <vt:lpstr>روش های کشت و ایزولاسیون</vt:lpstr>
      <vt:lpstr>انکوباسیون کشت ها  </vt:lpstr>
      <vt:lpstr>کشت و ایزولاسیون</vt:lpstr>
      <vt:lpstr>کشت خطی  نمونه</vt:lpstr>
      <vt:lpstr>نحوه  جمع آوری نمونه های رایج  وکشت آنها  </vt:lpstr>
      <vt:lpstr>کشت ادرار</vt:lpstr>
      <vt:lpstr>کشت ادرار</vt:lpstr>
      <vt:lpstr> کشت ادرار </vt:lpstr>
      <vt:lpstr>کشت ادرار</vt:lpstr>
      <vt:lpstr>کشت ادرار</vt:lpstr>
      <vt:lpstr>کشت ادرار</vt:lpstr>
      <vt:lpstr>روش کشت ادرار </vt:lpstr>
      <vt:lpstr>شرايط نگهداري و انتقال ادرار </vt:lpstr>
      <vt:lpstr>شرايط رد نمونه ادرار </vt:lpstr>
      <vt:lpstr>شرايط رد نمونه ادرار</vt:lpstr>
      <vt:lpstr>آزمایش کامل ادرار</vt:lpstr>
      <vt:lpstr>آزمایش کامل ادرار</vt:lpstr>
      <vt:lpstr>آزمایش نیتریت </vt:lpstr>
      <vt:lpstr>موارد منفی کاذب آزمایش نیتریت ادرار</vt:lpstr>
      <vt:lpstr>آزمایش لکوسیت استراز </vt:lpstr>
      <vt:lpstr>محیط کشت های لازم برای کشت ادرار </vt:lpstr>
      <vt:lpstr>تفسیر نتایج کشت ادرار  </vt:lpstr>
      <vt:lpstr>عوامل شایع  عفونت های ادراری  </vt:lpstr>
      <vt:lpstr> توجه </vt:lpstr>
      <vt:lpstr>کشت خون و مغز استخوان</vt:lpstr>
      <vt:lpstr>کشت خون</vt:lpstr>
      <vt:lpstr>کشت خون</vt:lpstr>
      <vt:lpstr>کشت خون</vt:lpstr>
      <vt:lpstr> مقدرار خون لازم براي كشت با توجه به سن و وزن بيمار</vt:lpstr>
      <vt:lpstr>محيط هاي كشت خون    </vt:lpstr>
      <vt:lpstr>مشاهده ظاهری محیط کشت های خون انکوبه شده</vt:lpstr>
      <vt:lpstr>عوامل ايجاد كننده كشت های مثبت خون </vt:lpstr>
      <vt:lpstr>عوامل ايجاد كننده  آلودگی دركشت های مثبت خون</vt:lpstr>
      <vt:lpstr>عوامل ايجاد كننده كشت های مثبت خون</vt:lpstr>
      <vt:lpstr>روشهای دیگر در تشخیص                 </vt:lpstr>
      <vt:lpstr>کشت نیمه کمّی نوك کاتتر </vt:lpstr>
      <vt:lpstr>روش انجام کشت نیمه کمّی از نوك کاتتر </vt:lpstr>
      <vt:lpstr>کشت نیمه کمّی نوك کاتتر</vt:lpstr>
      <vt:lpstr>نوع نمونه   :  مدفوع   ( کشت روتین ) </vt:lpstr>
      <vt:lpstr>کشت مدفوع</vt:lpstr>
      <vt:lpstr>نوع نمونه   :   رکتال سواب </vt:lpstr>
      <vt:lpstr>آزمایش مستقیم</vt:lpstr>
      <vt:lpstr> کشت مدفوع </vt:lpstr>
      <vt:lpstr>کشت مدفوع</vt:lpstr>
      <vt:lpstr>نوع نمونه   : آسپیراسیون شیره معده </vt:lpstr>
      <vt:lpstr>:   مایع مغزی نخاعی</vt:lpstr>
      <vt:lpstr>  آزمایش مستقیم  : رنگ آمیزی گرم   </vt:lpstr>
      <vt:lpstr>PowerPoint Presentation</vt:lpstr>
      <vt:lpstr>اسمیر مستقیم </vt:lpstr>
      <vt:lpstr>جدول-1راهنمای تفسیر نتایج آزمايشگاهی در مبتلایان به مننزیت با در نظر گرفتن یافته های هماتولوژیکی و بیوشیمیايي</vt:lpstr>
      <vt:lpstr>کشت مایع مغزی نخاعی           </vt:lpstr>
      <vt:lpstr>کشت مایع مغزی نخاعی </vt:lpstr>
      <vt:lpstr>مهمترین عوامل مننژیت </vt:lpstr>
      <vt:lpstr>نوع نمونه    :  کشت  مایعات استریل بدن ( مایع آمنیوتیک ، مایع آسیت ، مایع مفصلی و مایع پریکارد) </vt:lpstr>
      <vt:lpstr>آزمایش مستقیم  : رنگ آمیزی گرم   </vt:lpstr>
      <vt:lpstr>نمونه گیری مایعات استریل بدن</vt:lpstr>
      <vt:lpstr>نمونه گیری مایعات استریل بدن</vt:lpstr>
      <vt:lpstr>چند نکته مهم </vt:lpstr>
      <vt:lpstr>چند نکته مهم</vt:lpstr>
      <vt:lpstr>کشت و رنگ آمیزی گرم </vt:lpstr>
      <vt:lpstr>PowerPoint Presentation</vt:lpstr>
      <vt:lpstr>مایعات استریل بدن را در محیط کشت های زیر کشت دهید </vt:lpstr>
      <vt:lpstr>کشت مایعات استریل بدن </vt:lpstr>
      <vt:lpstr>نوع نمونه   دستگاه تنفسي فوقاني - گلو  </vt:lpstr>
      <vt:lpstr>PowerPoint Presentation</vt:lpstr>
      <vt:lpstr>کشت گلو</vt:lpstr>
      <vt:lpstr>کشت گلو</vt:lpstr>
      <vt:lpstr>نوع نمونه   :   دستگاه تنفسي  تحتانی (خلط و آسپیراسیون تراشه ) </vt:lpstr>
      <vt:lpstr>دستگاه تنفسي  تحتانی (خلط و آسپیراسیون تراشه )</vt:lpstr>
      <vt:lpstr>نمونه های گرفته شده بروش برونکوسکوپی</vt:lpstr>
      <vt:lpstr>نمونه های گرفته شده بروش برونکوسکوپی</vt:lpstr>
      <vt:lpstr>نمونه های گرفته شده بروش برونکوسکوپی</vt:lpstr>
      <vt:lpstr>کشت </vt:lpstr>
      <vt:lpstr> نوع نمونه ساكشن یا نوک لوله تراشه </vt:lpstr>
      <vt:lpstr>رشد باکتریهای زیر را  در خلط و آسپیراسیون از تراشه گزارش کنید </vt:lpstr>
      <vt:lpstr>نوع نمونه    : آبسه  (  آبسه عمقی ) </vt:lpstr>
      <vt:lpstr>نوع نمونه    : آبسه  (  آبسه عمقی )</vt:lpstr>
      <vt:lpstr>رنگ آمیزی گرم     زخم              </vt:lpstr>
      <vt:lpstr>نمونه نمونه هاي  آبسه  و زخم را در محيط   زير كشت دهيد </vt:lpstr>
      <vt:lpstr>نمونه هاي  آبسه  و زخم</vt:lpstr>
      <vt:lpstr>نتایج کشت زخم </vt:lpstr>
      <vt:lpstr>PowerPoint Presentation</vt:lpstr>
      <vt:lpstr>عوامل ايجاد كننده عفونت هاي زخم  </vt:lpstr>
      <vt:lpstr>کشت نمونه های چشم (ملتحمه ) </vt:lpstr>
      <vt:lpstr>نوع نمونه    :     ( مایع ویتره ) </vt:lpstr>
      <vt:lpstr>:  (  تراش  قرنیه )</vt:lpstr>
      <vt:lpstr>نمونه های  مربوط به چشم را  در محیط زیر کشت دهید: </vt:lpstr>
      <vt:lpstr>تهیه اسمیر                         </vt:lpstr>
      <vt:lpstr>گزارش نتایج</vt:lpstr>
      <vt:lpstr>گزارش نتایج</vt:lpstr>
      <vt:lpstr>پاتوژن های مهم چشم </vt:lpstr>
      <vt:lpstr>کراتیت  </vt:lpstr>
      <vt:lpstr>اندوفتالمیت </vt:lpstr>
      <vt:lpstr>نمونه گوش  </vt:lpstr>
      <vt:lpstr>محیط کشت</vt:lpstr>
      <vt:lpstr> نوع نمونه    :   گوش خارجی  </vt:lpstr>
      <vt:lpstr>كشت  </vt:lpstr>
      <vt:lpstr>عوامل ایجاد کننده  عفونت های  گوش خارجی   </vt:lpstr>
      <vt:lpstr>عوامل   ایچاد   کننده عفونت های گوش میانی    </vt:lpstr>
      <vt:lpstr>منابع</vt:lpstr>
      <vt:lpstr>تشکر از توجه شما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مدیریت نمونه</dc:title>
  <dc:creator>USER</dc:creator>
  <cp:lastModifiedBy>USER</cp:lastModifiedBy>
  <cp:revision>52</cp:revision>
  <dcterms:created xsi:type="dcterms:W3CDTF">2024-11-25T07:24:39Z</dcterms:created>
  <dcterms:modified xsi:type="dcterms:W3CDTF">2024-11-28T02:51:32Z</dcterms:modified>
</cp:coreProperties>
</file>